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3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4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5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6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7.xml" ContentType="application/vnd.openxmlformats-officedocument.theme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theme/theme8.xml" ContentType="application/vnd.openxmlformats-officedocument.theme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5"/>
    <p:sldMasterId id="2147483701" r:id="rId6"/>
    <p:sldMasterId id="2147483751" r:id="rId7"/>
    <p:sldMasterId id="2147483778" r:id="rId8"/>
    <p:sldMasterId id="2147483834" r:id="rId9"/>
    <p:sldMasterId id="2147483861" r:id="rId10"/>
    <p:sldMasterId id="2147483888" r:id="rId11"/>
    <p:sldMasterId id="2147483916" r:id="rId12"/>
    <p:sldMasterId id="2147483943" r:id="rId13"/>
  </p:sldMasterIdLst>
  <p:notesMasterIdLst>
    <p:notesMasterId r:id="rId36"/>
  </p:notesMasterIdLst>
  <p:sldIdLst>
    <p:sldId id="5798" r:id="rId14"/>
    <p:sldId id="5789" r:id="rId15"/>
    <p:sldId id="5793" r:id="rId16"/>
    <p:sldId id="5792" r:id="rId17"/>
    <p:sldId id="5784" r:id="rId18"/>
    <p:sldId id="261" r:id="rId19"/>
    <p:sldId id="5790" r:id="rId20"/>
    <p:sldId id="5794" r:id="rId21"/>
    <p:sldId id="5795" r:id="rId22"/>
    <p:sldId id="5796" r:id="rId23"/>
    <p:sldId id="2008" r:id="rId24"/>
    <p:sldId id="5786" r:id="rId25"/>
    <p:sldId id="5797" r:id="rId26"/>
    <p:sldId id="1983" r:id="rId27"/>
    <p:sldId id="1979" r:id="rId28"/>
    <p:sldId id="2048" r:id="rId29"/>
    <p:sldId id="5799" r:id="rId30"/>
    <p:sldId id="1985" r:id="rId31"/>
    <p:sldId id="5788" r:id="rId32"/>
    <p:sldId id="2040" r:id="rId33"/>
    <p:sldId id="539" r:id="rId34"/>
    <p:sldId id="1997" r:id="rId35"/>
  </p:sldIdLst>
  <p:sldSz cx="9144000" cy="5143500" type="screen16x9"/>
  <p:notesSz cx="6858000" cy="9144000"/>
  <p:custDataLst>
    <p:tags r:id="rId3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544A924-74E9-23E5-EC95-C4F8E4BE3565}" name="Craig Knight" initials="CK" userId="S::Craig.Knight@sunlife.com::32a3ead4-4b30-4217-b24e-7329372bf26d" providerId="AD"/>
  <p188:author id="{CAA0587B-735D-E423-91A5-7D19F51DC017}" name="Kristine Pino" initials="KP" userId="S::Kristine.Pino@sunlife.com::7bfe616f-fbc0-4e71-8a3c-9a7facf6aa6e" providerId="AD"/>
  <p188:author id="{C07D0981-9573-5AEC-CB66-A18F9425FD77}" name="Lisa Plater" initials="LP" userId="S::lisa.plater@sunlife.com::3108f9e6-46bb-406e-962f-36880693622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75F"/>
    <a:srgbClr val="A59E8C"/>
    <a:srgbClr val="FFF8E0"/>
    <a:srgbClr val="38758E"/>
    <a:srgbClr val="D9541A"/>
    <a:srgbClr val="004F73"/>
    <a:srgbClr val="6ED2DF"/>
    <a:srgbClr val="C00000"/>
    <a:srgbClr val="FFC000"/>
    <a:srgbClr val="FC9E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6B2BDA-475C-4A5F-AFC2-AF55169E83A6}" v="1" dt="2026-03-09T15:17:37.2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959" autoAdjust="0"/>
    <p:restoredTop sz="63725" autoAdjust="0"/>
  </p:normalViewPr>
  <p:slideViewPr>
    <p:cSldViewPr snapToGrid="0">
      <p:cViewPr varScale="1">
        <p:scale>
          <a:sx n="53" d="100"/>
          <a:sy n="53" d="100"/>
        </p:scale>
        <p:origin x="122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Master" Target="slideMasters/slideMaster9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microsoft.com/office/2016/11/relationships/changesInfo" Target="changesInfos/changesInfo1.xml"/><Relationship Id="rId7" Type="http://schemas.openxmlformats.org/officeDocument/2006/relationships/slideMaster" Target="slideMasters/slideMaster3.xml"/><Relationship Id="rId12" Type="http://schemas.openxmlformats.org/officeDocument/2006/relationships/slideMaster" Target="slideMasters/slideMaster8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Master" Target="slideMasters/slideMaster7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Plater" userId="3108f9e6-46bb-406e-962f-36880693622a" providerId="ADAL" clId="{4915C16F-F2BC-4F71-80F8-29E3A040A9FB}"/>
    <pc:docChg chg="addSld delSld modSld">
      <pc:chgData name="Lisa Plater" userId="3108f9e6-46bb-406e-962f-36880693622a" providerId="ADAL" clId="{4915C16F-F2BC-4F71-80F8-29E3A040A9FB}" dt="2026-03-09T15:24:44.556" v="1" actId="47"/>
      <pc:docMkLst>
        <pc:docMk/>
      </pc:docMkLst>
      <pc:sldChg chg="del">
        <pc:chgData name="Lisa Plater" userId="3108f9e6-46bb-406e-962f-36880693622a" providerId="ADAL" clId="{4915C16F-F2BC-4F71-80F8-29E3A040A9FB}" dt="2026-03-09T15:24:44.556" v="1" actId="47"/>
        <pc:sldMkLst>
          <pc:docMk/>
          <pc:sldMk cId="2145551235" sldId="2090"/>
        </pc:sldMkLst>
      </pc:sldChg>
      <pc:sldChg chg="add">
        <pc:chgData name="Lisa Plater" userId="3108f9e6-46bb-406e-962f-36880693622a" providerId="ADAL" clId="{4915C16F-F2BC-4F71-80F8-29E3A040A9FB}" dt="2026-03-09T15:17:37.231" v="0"/>
        <pc:sldMkLst>
          <pc:docMk/>
          <pc:sldMk cId="998303375" sldId="5799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Sun Life New Text" pitchFamily="2" charset="0"/>
                <a:ea typeface="+mn-ea"/>
                <a:cs typeface="+mn-cs"/>
              </a:defRPr>
            </a:pPr>
            <a:r>
              <a:rPr lang="en-CA" dirty="0">
                <a:latin typeface="Sun Life New Text" pitchFamily="2" charset="0"/>
              </a:rPr>
              <a:t>2024 Financial Stress Index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Sun Life New Text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4"/>
                <c:pt idx="0">
                  <c:v>Overall money stress</c:v>
                </c:pt>
                <c:pt idx="1">
                  <c:v>Mental health impacted</c:v>
                </c:pt>
                <c:pt idx="2">
                  <c:v>Lost sleep</c:v>
                </c:pt>
                <c:pt idx="3">
                  <c:v>Increased optimism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40</c:v>
                </c:pt>
                <c:pt idx="1">
                  <c:v>36</c:v>
                </c:pt>
                <c:pt idx="2">
                  <c:v>48</c:v>
                </c:pt>
                <c:pt idx="3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D9-4692-B046-A276424D531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4"/>
                <c:pt idx="0">
                  <c:v>Overall money stress</c:v>
                </c:pt>
                <c:pt idx="1">
                  <c:v>Mental health impacted</c:v>
                </c:pt>
                <c:pt idx="2">
                  <c:v>Lost sleep</c:v>
                </c:pt>
                <c:pt idx="3">
                  <c:v>Increased optimism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44</c:v>
                </c:pt>
                <c:pt idx="1">
                  <c:v>38</c:v>
                </c:pt>
                <c:pt idx="2">
                  <c:v>49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D9-4692-B046-A276424D53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54533744"/>
        <c:axId val="954531224"/>
      </c:barChart>
      <c:catAx>
        <c:axId val="954533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954531224"/>
        <c:crossesAt val="0"/>
        <c:auto val="1"/>
        <c:lblAlgn val="ctr"/>
        <c:lblOffset val="100"/>
        <c:noMultiLvlLbl val="0"/>
      </c:catAx>
      <c:valAx>
        <c:axId val="954531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954533744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2229-4AD8-987C-C608C524663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229-4AD8-987C-C608C524663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229-4AD8-987C-C608C524663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229-4AD8-987C-C608C5246635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229-4AD8-987C-C608C5246635}"/>
              </c:ext>
            </c:extLst>
          </c:dPt>
          <c:cat>
            <c:strRef>
              <c:f>Sheet1!$A$2:$A$3</c:f>
              <c:strCache>
                <c:ptCount val="2"/>
                <c:pt idx="0">
                  <c:v>20 years 
from now</c:v>
                </c:pt>
                <c:pt idx="1">
                  <c:v>Today</c:v>
                </c:pt>
              </c:strCache>
            </c:strRef>
          </c:cat>
          <c:val>
            <c:numRef>
              <c:f>Sheet1!$B$2:$B$3</c:f>
              <c:numCache>
                <c:formatCode>"$"#,##0_);[Red]\("$"#,##0\)</c:formatCode>
                <c:ptCount val="2"/>
                <c:pt idx="0">
                  <c:v>55000</c:v>
                </c:pt>
                <c:pt idx="1">
                  <c:v>35000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29-4AD8-987C-C608C52466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6"/>
        <c:axId val="958765344"/>
        <c:axId val="958767312"/>
      </c:barChart>
      <c:catAx>
        <c:axId val="958765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3846"/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958767312"/>
        <c:crosses val="autoZero"/>
        <c:auto val="1"/>
        <c:lblAlgn val="ctr"/>
        <c:lblOffset val="100"/>
        <c:noMultiLvlLbl val="0"/>
      </c:catAx>
      <c:valAx>
        <c:axId val="958767312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crossAx val="958765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004F7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0DCD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AC0-4EF3-AFC5-D71E7A9115E9}"/>
              </c:ext>
            </c:extLst>
          </c:dPt>
          <c:dPt>
            <c:idx val="1"/>
            <c:invertIfNegative val="0"/>
            <c:bubble3D val="0"/>
            <c:spPr>
              <a:solidFill>
                <a:srgbClr val="DDE6E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AC0-4EF3-AFC5-D71E7A9115E9}"/>
              </c:ext>
            </c:extLst>
          </c:dPt>
          <c:dLbls>
            <c:dLbl>
              <c:idx val="0"/>
              <c:layout>
                <c:manualLayout>
                  <c:x val="-1.755951294145178E-2"/>
                  <c:y val="2.586289258656707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141967711653195"/>
                      <c:h val="0.1829756904670993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AC0-4EF3-AFC5-D71E7A9115E9}"/>
                </c:ext>
              </c:extLst>
            </c:dLbl>
            <c:dLbl>
              <c:idx val="1"/>
              <c:layout>
                <c:manualLayout>
                  <c:x val="-6.202327049079034E-17"/>
                  <c:y val="7.745147124559626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/>
                      </a:solidFill>
                      <a:latin typeface="Sun Life Sans" panose="020B05040303040303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0878344899896746"/>
                      <c:h val="0.1572202968530937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8AC0-4EF3-AFC5-D71E7A9115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Sun Life Sans" panose="020B0504030304030303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10 years</c:v>
                </c:pt>
                <c:pt idx="1">
                  <c:v>15 years</c:v>
                </c:pt>
              </c:strCache>
            </c:strRef>
          </c:cat>
          <c:val>
            <c:numRef>
              <c:f>Sheet1!$B$2:$B$3</c:f>
              <c:numCache>
                <c:formatCode>"$"#,##0_);[Red]\("$"#,##0\)</c:formatCode>
                <c:ptCount val="2"/>
                <c:pt idx="0">
                  <c:v>15499</c:v>
                </c:pt>
                <c:pt idx="1">
                  <c:v>26590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AC0-4EF3-AFC5-D71E7A9115E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07075832"/>
        <c:axId val="907076816"/>
      </c:barChart>
      <c:catAx>
        <c:axId val="907075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Sun Life Sans" panose="020B0504030304030303" pitchFamily="34" charset="0"/>
                <a:ea typeface="+mn-ea"/>
                <a:cs typeface="+mn-cs"/>
              </a:defRPr>
            </a:pPr>
            <a:endParaRPr lang="en-US"/>
          </a:p>
        </c:txPr>
        <c:crossAx val="907076816"/>
        <c:crosses val="autoZero"/>
        <c:auto val="1"/>
        <c:lblAlgn val="ctr"/>
        <c:lblOffset val="100"/>
        <c:noMultiLvlLbl val="0"/>
      </c:catAx>
      <c:valAx>
        <c:axId val="907076816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crossAx val="90707583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4428784386684446E-2"/>
          <c:y val="4.4239888181070032E-2"/>
          <c:w val="0.85114243122663114"/>
          <c:h val="0.859562739215438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004F7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0DCD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D5E-4F52-8592-F71C0EEBFF78}"/>
              </c:ext>
            </c:extLst>
          </c:dPt>
          <c:dPt>
            <c:idx val="1"/>
            <c:invertIfNegative val="0"/>
            <c:bubble3D val="0"/>
            <c:spPr>
              <a:solidFill>
                <a:srgbClr val="DDE6E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D5E-4F52-8592-F71C0EEBFF78}"/>
              </c:ext>
            </c:extLst>
          </c:dPt>
          <c:dLbls>
            <c:dLbl>
              <c:idx val="0"/>
              <c:layout>
                <c:manualLayout>
                  <c:x val="4.7700586654719872E-3"/>
                  <c:y val="1.68594924145753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/>
                      </a:solidFill>
                      <a:latin typeface="Sun Life Sans" panose="020B05040303040303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141967711653195"/>
                      <c:h val="0.1073483623989791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D5E-4F52-8592-F71C0EEBFF78}"/>
                </c:ext>
              </c:extLst>
            </c:dLbl>
            <c:dLbl>
              <c:idx val="1"/>
              <c:layout>
                <c:manualLayout>
                  <c:x val="6.7662531260622221E-3"/>
                  <c:y val="2.160796824046504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9525094274684303"/>
                      <c:h val="0.1019169147880334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6D5E-4F52-8592-F71C0EEBFF7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Sun Life Sans" panose="020B0504030304030303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25 years</c:v>
                </c:pt>
                <c:pt idx="1">
                  <c:v>30 years</c:v>
                </c:pt>
              </c:strCache>
            </c:strRef>
          </c:cat>
          <c:val>
            <c:numRef>
              <c:f>Sheet1!$B$2:$B$3</c:f>
              <c:numCache>
                <c:formatCode>"$"#,##0_);[Red]\("$"#,##0\)</c:formatCode>
                <c:ptCount val="2"/>
                <c:pt idx="0">
                  <c:v>58812</c:v>
                </c:pt>
                <c:pt idx="1">
                  <c:v>81870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D5E-4F52-8592-F71C0EEBFF7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07075832"/>
        <c:axId val="907076816"/>
      </c:barChart>
      <c:catAx>
        <c:axId val="907075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Sun Life Sans" panose="020B0504030304030303" pitchFamily="34" charset="0"/>
                <a:ea typeface="+mn-ea"/>
                <a:cs typeface="+mn-cs"/>
              </a:defRPr>
            </a:pPr>
            <a:endParaRPr lang="en-US"/>
          </a:p>
        </c:txPr>
        <c:crossAx val="907076816"/>
        <c:crosses val="autoZero"/>
        <c:auto val="1"/>
        <c:lblAlgn val="ctr"/>
        <c:lblOffset val="100"/>
        <c:noMultiLvlLbl val="0"/>
      </c:catAx>
      <c:valAx>
        <c:axId val="907076816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crossAx val="90707583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D754AF-D1FC-43EE-8C71-74130C2D5D87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36548CD-2813-4F63-925C-7ED77E0331C5}">
      <dgm:prSet phldrT="[Text]"/>
      <dgm:spPr>
        <a:solidFill>
          <a:srgbClr val="FFF8E0"/>
        </a:solidFill>
      </dgm:spPr>
      <dgm:t>
        <a:bodyPr/>
        <a:lstStyle/>
        <a:p>
          <a:r>
            <a:rPr lang="fr-CA" dirty="0" err="1">
              <a:latin typeface="Sun Life New Text" pitchFamily="2" charset="0"/>
            </a:rPr>
            <a:t>Wellness</a:t>
          </a:r>
          <a:endParaRPr lang="en-US" dirty="0">
            <a:latin typeface="Sun Life New Text" pitchFamily="2" charset="0"/>
          </a:endParaRPr>
        </a:p>
      </dgm:t>
    </dgm:pt>
    <dgm:pt modelId="{ED928018-2687-4D9B-AF35-1584F748043B}" type="parTrans" cxnId="{0B0891E2-C1F4-4E31-8F4B-18F91F66E872}">
      <dgm:prSet/>
      <dgm:spPr/>
      <dgm:t>
        <a:bodyPr/>
        <a:lstStyle/>
        <a:p>
          <a:endParaRPr lang="en-US"/>
        </a:p>
      </dgm:t>
    </dgm:pt>
    <dgm:pt modelId="{3C7CE29B-36D6-4DDE-8978-141A81CB4F90}" type="sibTrans" cxnId="{0B0891E2-C1F4-4E31-8F4B-18F91F66E872}">
      <dgm:prSet/>
      <dgm:spPr/>
      <dgm:t>
        <a:bodyPr/>
        <a:lstStyle/>
        <a:p>
          <a:endParaRPr lang="en-US"/>
        </a:p>
      </dgm:t>
    </dgm:pt>
    <dgm:pt modelId="{3D87B128-2153-44ED-A236-242AA18F0544}">
      <dgm:prSet phldrT="[Text]"/>
      <dgm:spPr>
        <a:solidFill>
          <a:srgbClr val="A59E8C"/>
        </a:solidFill>
      </dgm:spPr>
      <dgm:t>
        <a:bodyPr/>
        <a:lstStyle/>
        <a:p>
          <a:r>
            <a:rPr lang="fr-CA" dirty="0">
              <a:latin typeface="Sun Life New Text" pitchFamily="2" charset="0"/>
            </a:rPr>
            <a:t>Mental</a:t>
          </a:r>
          <a:endParaRPr lang="en-US" dirty="0">
            <a:latin typeface="Sun Life New Text" pitchFamily="2" charset="0"/>
          </a:endParaRPr>
        </a:p>
      </dgm:t>
    </dgm:pt>
    <dgm:pt modelId="{57C97D39-7626-4477-84F0-8D8D3DC34694}" type="parTrans" cxnId="{20E5E762-F9B2-4778-A08D-738FAB08C772}">
      <dgm:prSet/>
      <dgm:spPr/>
      <dgm:t>
        <a:bodyPr/>
        <a:lstStyle/>
        <a:p>
          <a:endParaRPr lang="en-US"/>
        </a:p>
      </dgm:t>
    </dgm:pt>
    <dgm:pt modelId="{63EA56A0-5317-4372-A4CF-C1E1FB53DA3C}" type="sibTrans" cxnId="{20E5E762-F9B2-4778-A08D-738FAB08C772}">
      <dgm:prSet/>
      <dgm:spPr/>
      <dgm:t>
        <a:bodyPr/>
        <a:lstStyle/>
        <a:p>
          <a:endParaRPr lang="en-US"/>
        </a:p>
      </dgm:t>
    </dgm:pt>
    <dgm:pt modelId="{5686ADE1-E794-4EA2-B85A-CA2BD7FC5673}">
      <dgm:prSet phldrT="[Text]"/>
      <dgm:spPr>
        <a:solidFill>
          <a:schemeClr val="accent2"/>
        </a:solidFill>
      </dgm:spPr>
      <dgm:t>
        <a:bodyPr/>
        <a:lstStyle/>
        <a:p>
          <a:r>
            <a:rPr lang="fr-CA" dirty="0">
              <a:solidFill>
                <a:schemeClr val="tx1"/>
              </a:solidFill>
              <a:latin typeface="Sun Life New Text" pitchFamily="2" charset="0"/>
            </a:rPr>
            <a:t>Physical</a:t>
          </a:r>
          <a:endParaRPr lang="en-US" dirty="0">
            <a:solidFill>
              <a:schemeClr val="tx1"/>
            </a:solidFill>
            <a:latin typeface="Sun Life New Text" pitchFamily="2" charset="0"/>
          </a:endParaRPr>
        </a:p>
      </dgm:t>
    </dgm:pt>
    <dgm:pt modelId="{C3D30D79-7EED-4461-979D-6B5C56D429B0}" type="parTrans" cxnId="{1EEE8FBB-7C7D-4540-9B74-28F02585893D}">
      <dgm:prSet/>
      <dgm:spPr/>
      <dgm:t>
        <a:bodyPr/>
        <a:lstStyle/>
        <a:p>
          <a:endParaRPr lang="en-US"/>
        </a:p>
      </dgm:t>
    </dgm:pt>
    <dgm:pt modelId="{B8A8D65C-DF0F-445A-8B0E-4F20071C56A4}" type="sibTrans" cxnId="{1EEE8FBB-7C7D-4540-9B74-28F02585893D}">
      <dgm:prSet/>
      <dgm:spPr/>
      <dgm:t>
        <a:bodyPr/>
        <a:lstStyle/>
        <a:p>
          <a:endParaRPr lang="en-US"/>
        </a:p>
      </dgm:t>
    </dgm:pt>
    <dgm:pt modelId="{3910296A-C85E-47FA-98C5-2EF177FD0D8B}">
      <dgm:prSet phldrT="[Text]"/>
      <dgm:spPr>
        <a:solidFill>
          <a:srgbClr val="38758E"/>
        </a:solidFill>
      </dgm:spPr>
      <dgm:t>
        <a:bodyPr/>
        <a:lstStyle/>
        <a:p>
          <a:r>
            <a:rPr lang="fr-CA" dirty="0">
              <a:solidFill>
                <a:schemeClr val="bg2"/>
              </a:solidFill>
              <a:latin typeface="Sun Life New Text" pitchFamily="2" charset="0"/>
            </a:rPr>
            <a:t>Financial</a:t>
          </a:r>
          <a:endParaRPr lang="en-US" dirty="0">
            <a:solidFill>
              <a:schemeClr val="bg2"/>
            </a:solidFill>
            <a:latin typeface="Sun Life New Text" pitchFamily="2" charset="0"/>
          </a:endParaRPr>
        </a:p>
      </dgm:t>
    </dgm:pt>
    <dgm:pt modelId="{230EF5A3-EBE0-4D2A-AA51-A6EAAA917869}" type="parTrans" cxnId="{19DAE40E-026E-4A6D-8618-0F760F98F881}">
      <dgm:prSet/>
      <dgm:spPr/>
      <dgm:t>
        <a:bodyPr/>
        <a:lstStyle/>
        <a:p>
          <a:endParaRPr lang="en-US"/>
        </a:p>
      </dgm:t>
    </dgm:pt>
    <dgm:pt modelId="{F1C505DE-6993-4AF4-B41F-905D25F07D24}" type="sibTrans" cxnId="{19DAE40E-026E-4A6D-8618-0F760F98F881}">
      <dgm:prSet/>
      <dgm:spPr/>
      <dgm:t>
        <a:bodyPr/>
        <a:lstStyle/>
        <a:p>
          <a:endParaRPr lang="en-US"/>
        </a:p>
      </dgm:t>
    </dgm:pt>
    <dgm:pt modelId="{010A98CA-111B-460E-8C9E-F4B87FA4FBD5}" type="pres">
      <dgm:prSet presAssocID="{C6D754AF-D1FC-43EE-8C71-74130C2D5D87}" presName="composite" presStyleCnt="0">
        <dgm:presLayoutVars>
          <dgm:chMax val="1"/>
          <dgm:dir/>
          <dgm:resizeHandles val="exact"/>
        </dgm:presLayoutVars>
      </dgm:prSet>
      <dgm:spPr/>
    </dgm:pt>
    <dgm:pt modelId="{93AA8372-B849-48A7-B288-6520ECB04A18}" type="pres">
      <dgm:prSet presAssocID="{C6D754AF-D1FC-43EE-8C71-74130C2D5D87}" presName="radial" presStyleCnt="0">
        <dgm:presLayoutVars>
          <dgm:animLvl val="ctr"/>
        </dgm:presLayoutVars>
      </dgm:prSet>
      <dgm:spPr/>
    </dgm:pt>
    <dgm:pt modelId="{3D727A23-0CC7-486C-912E-D2FFA63D3501}" type="pres">
      <dgm:prSet presAssocID="{B36548CD-2813-4F63-925C-7ED77E0331C5}" presName="centerShape" presStyleLbl="vennNode1" presStyleIdx="0" presStyleCnt="4"/>
      <dgm:spPr/>
    </dgm:pt>
    <dgm:pt modelId="{33CB334B-142D-4794-8B8C-CE1F5F37E0E5}" type="pres">
      <dgm:prSet presAssocID="{3D87B128-2153-44ED-A236-242AA18F0544}" presName="node" presStyleLbl="vennNode1" presStyleIdx="1" presStyleCnt="4">
        <dgm:presLayoutVars>
          <dgm:bulletEnabled val="1"/>
        </dgm:presLayoutVars>
      </dgm:prSet>
      <dgm:spPr/>
    </dgm:pt>
    <dgm:pt modelId="{45CF283B-EBC7-433F-92B9-959EE5FCC1C7}" type="pres">
      <dgm:prSet presAssocID="{5686ADE1-E794-4EA2-B85A-CA2BD7FC5673}" presName="node" presStyleLbl="vennNode1" presStyleIdx="2" presStyleCnt="4">
        <dgm:presLayoutVars>
          <dgm:bulletEnabled val="1"/>
        </dgm:presLayoutVars>
      </dgm:prSet>
      <dgm:spPr/>
    </dgm:pt>
    <dgm:pt modelId="{A53D297B-8647-4E8F-8885-0D5F04123030}" type="pres">
      <dgm:prSet presAssocID="{3910296A-C85E-47FA-98C5-2EF177FD0D8B}" presName="node" presStyleLbl="vennNode1" presStyleIdx="3" presStyleCnt="4">
        <dgm:presLayoutVars>
          <dgm:bulletEnabled val="1"/>
        </dgm:presLayoutVars>
      </dgm:prSet>
      <dgm:spPr/>
    </dgm:pt>
  </dgm:ptLst>
  <dgm:cxnLst>
    <dgm:cxn modelId="{656A3607-8F14-46A3-AAB7-62F30DC355C4}" type="presOf" srcId="{3910296A-C85E-47FA-98C5-2EF177FD0D8B}" destId="{A53D297B-8647-4E8F-8885-0D5F04123030}" srcOrd="0" destOrd="0" presId="urn:microsoft.com/office/officeart/2005/8/layout/radial3"/>
    <dgm:cxn modelId="{19DAE40E-026E-4A6D-8618-0F760F98F881}" srcId="{B36548CD-2813-4F63-925C-7ED77E0331C5}" destId="{3910296A-C85E-47FA-98C5-2EF177FD0D8B}" srcOrd="2" destOrd="0" parTransId="{230EF5A3-EBE0-4D2A-AA51-A6EAAA917869}" sibTransId="{F1C505DE-6993-4AF4-B41F-905D25F07D24}"/>
    <dgm:cxn modelId="{20E5E762-F9B2-4778-A08D-738FAB08C772}" srcId="{B36548CD-2813-4F63-925C-7ED77E0331C5}" destId="{3D87B128-2153-44ED-A236-242AA18F0544}" srcOrd="0" destOrd="0" parTransId="{57C97D39-7626-4477-84F0-8D8D3DC34694}" sibTransId="{63EA56A0-5317-4372-A4CF-C1E1FB53DA3C}"/>
    <dgm:cxn modelId="{01F22867-8833-4593-99D5-6EF7594C30D8}" type="presOf" srcId="{C6D754AF-D1FC-43EE-8C71-74130C2D5D87}" destId="{010A98CA-111B-460E-8C9E-F4B87FA4FBD5}" srcOrd="0" destOrd="0" presId="urn:microsoft.com/office/officeart/2005/8/layout/radial3"/>
    <dgm:cxn modelId="{6536E66A-7764-404A-8F2E-165D43DBB947}" type="presOf" srcId="{5686ADE1-E794-4EA2-B85A-CA2BD7FC5673}" destId="{45CF283B-EBC7-433F-92B9-959EE5FCC1C7}" srcOrd="0" destOrd="0" presId="urn:microsoft.com/office/officeart/2005/8/layout/radial3"/>
    <dgm:cxn modelId="{52A1E5A9-0CFF-4A10-8EB4-35FE22EDC89F}" type="presOf" srcId="{3D87B128-2153-44ED-A236-242AA18F0544}" destId="{33CB334B-142D-4794-8B8C-CE1F5F37E0E5}" srcOrd="0" destOrd="0" presId="urn:microsoft.com/office/officeart/2005/8/layout/radial3"/>
    <dgm:cxn modelId="{1F66B6AE-4C60-4CA6-91A2-C029A60D6DDF}" type="presOf" srcId="{B36548CD-2813-4F63-925C-7ED77E0331C5}" destId="{3D727A23-0CC7-486C-912E-D2FFA63D3501}" srcOrd="0" destOrd="0" presId="urn:microsoft.com/office/officeart/2005/8/layout/radial3"/>
    <dgm:cxn modelId="{1EEE8FBB-7C7D-4540-9B74-28F02585893D}" srcId="{B36548CD-2813-4F63-925C-7ED77E0331C5}" destId="{5686ADE1-E794-4EA2-B85A-CA2BD7FC5673}" srcOrd="1" destOrd="0" parTransId="{C3D30D79-7EED-4461-979D-6B5C56D429B0}" sibTransId="{B8A8D65C-DF0F-445A-8B0E-4F20071C56A4}"/>
    <dgm:cxn modelId="{0B0891E2-C1F4-4E31-8F4B-18F91F66E872}" srcId="{C6D754AF-D1FC-43EE-8C71-74130C2D5D87}" destId="{B36548CD-2813-4F63-925C-7ED77E0331C5}" srcOrd="0" destOrd="0" parTransId="{ED928018-2687-4D9B-AF35-1584F748043B}" sibTransId="{3C7CE29B-36D6-4DDE-8978-141A81CB4F90}"/>
    <dgm:cxn modelId="{3DA1F90B-E7FE-40ED-9683-5B1B3233E1FA}" type="presParOf" srcId="{010A98CA-111B-460E-8C9E-F4B87FA4FBD5}" destId="{93AA8372-B849-48A7-B288-6520ECB04A18}" srcOrd="0" destOrd="0" presId="urn:microsoft.com/office/officeart/2005/8/layout/radial3"/>
    <dgm:cxn modelId="{6FC6CC28-A1C1-4692-9522-7E16349F36F6}" type="presParOf" srcId="{93AA8372-B849-48A7-B288-6520ECB04A18}" destId="{3D727A23-0CC7-486C-912E-D2FFA63D3501}" srcOrd="0" destOrd="0" presId="urn:microsoft.com/office/officeart/2005/8/layout/radial3"/>
    <dgm:cxn modelId="{857F0DBF-B1EC-44BF-B547-FDB4A5214D50}" type="presParOf" srcId="{93AA8372-B849-48A7-B288-6520ECB04A18}" destId="{33CB334B-142D-4794-8B8C-CE1F5F37E0E5}" srcOrd="1" destOrd="0" presId="urn:microsoft.com/office/officeart/2005/8/layout/radial3"/>
    <dgm:cxn modelId="{05FF75A5-5BCD-440D-9ABD-FBDD55B8AE4C}" type="presParOf" srcId="{93AA8372-B849-48A7-B288-6520ECB04A18}" destId="{45CF283B-EBC7-433F-92B9-959EE5FCC1C7}" srcOrd="2" destOrd="0" presId="urn:microsoft.com/office/officeart/2005/8/layout/radial3"/>
    <dgm:cxn modelId="{EB235B0B-F0F3-4B31-B887-089C5C2BF136}" type="presParOf" srcId="{93AA8372-B849-48A7-B288-6520ECB04A18}" destId="{A53D297B-8647-4E8F-8885-0D5F04123030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9C7A2D-367E-4C32-B44C-5C722B0EA686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DFD6320-8429-4B71-9D52-5BBEE44A6094}">
      <dgm:prSet phldrT="[Text]"/>
      <dgm:spPr>
        <a:solidFill>
          <a:srgbClr val="38758E"/>
        </a:solidFill>
      </dgm:spPr>
      <dgm:t>
        <a:bodyPr/>
        <a:lstStyle/>
        <a:p>
          <a:r>
            <a:rPr lang="en-US" dirty="0">
              <a:solidFill>
                <a:schemeClr val="bg2"/>
              </a:solidFill>
              <a:latin typeface="Sun Life New Text" pitchFamily="2" charset="0"/>
            </a:rPr>
            <a:t>Retirement</a:t>
          </a:r>
        </a:p>
      </dgm:t>
    </dgm:pt>
    <dgm:pt modelId="{4F2272B6-A624-4D90-B641-9FF4F0C12041}" type="parTrans" cxnId="{DAEE5247-A83B-4AAC-BCFB-34A12FD68B2F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08EE18AB-7CDA-4329-8DE7-AAFC9A2B97D2}" type="sibTrans" cxnId="{DAEE5247-A83B-4AAC-BCFB-34A12FD68B2F}">
      <dgm:prSet/>
      <dgm:spPr/>
      <dgm:t>
        <a:bodyPr/>
        <a:lstStyle/>
        <a:p>
          <a:endParaRPr lang="en-US"/>
        </a:p>
      </dgm:t>
    </dgm:pt>
    <dgm:pt modelId="{DC22D640-5091-4653-8C6C-44F4ABFA9537}">
      <dgm:prSet phldrT="[Text]"/>
      <dgm:spPr/>
      <dgm:t>
        <a:bodyPr/>
        <a:lstStyle/>
        <a:p>
          <a:pPr>
            <a:buNone/>
          </a:pPr>
          <a:r>
            <a:rPr lang="en-US" dirty="0">
              <a:solidFill>
                <a:schemeClr val="tx1"/>
              </a:solidFill>
              <a:latin typeface="Sun Life New Text" pitchFamily="2" charset="0"/>
              <a:cs typeface="Arial"/>
            </a:rPr>
            <a:t>7 in 10 Canadians do not retire as planned #1 reason is personal health</a:t>
          </a:r>
          <a:endParaRPr lang="en-US" dirty="0">
            <a:solidFill>
              <a:schemeClr val="tx1"/>
            </a:solidFill>
            <a:latin typeface="Sun Life New Text" pitchFamily="2" charset="0"/>
          </a:endParaRPr>
        </a:p>
      </dgm:t>
    </dgm:pt>
    <dgm:pt modelId="{FFC2515E-AEDD-4C87-BAE3-DDA818170291}" type="parTrans" cxnId="{09F86990-8919-4E93-8AF7-05FB983558B4}">
      <dgm:prSet/>
      <dgm:spPr/>
      <dgm:t>
        <a:bodyPr/>
        <a:lstStyle/>
        <a:p>
          <a:endParaRPr lang="en-US"/>
        </a:p>
      </dgm:t>
    </dgm:pt>
    <dgm:pt modelId="{0F6CFFD0-68AE-4855-B6C6-3024FDEC94E1}" type="sibTrans" cxnId="{09F86990-8919-4E93-8AF7-05FB983558B4}">
      <dgm:prSet/>
      <dgm:spPr/>
      <dgm:t>
        <a:bodyPr/>
        <a:lstStyle/>
        <a:p>
          <a:endParaRPr lang="en-US"/>
        </a:p>
      </dgm:t>
    </dgm:pt>
    <dgm:pt modelId="{97E3DB70-A9B7-4A2D-B9C2-850477D1051E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  <a:latin typeface="Sun Life New Text" pitchFamily="2" charset="0"/>
            </a:rPr>
            <a:t>Financial burden</a:t>
          </a:r>
        </a:p>
      </dgm:t>
    </dgm:pt>
    <dgm:pt modelId="{779AC5D9-2F91-45E1-97FE-D0BEFFEF6F3C}" type="parTrans" cxnId="{A93BC695-654E-4BBA-A94D-7F88D357166D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6DD67D78-543A-4623-9CA8-B6B761244C34}" type="sibTrans" cxnId="{A93BC695-654E-4BBA-A94D-7F88D357166D}">
      <dgm:prSet/>
      <dgm:spPr/>
      <dgm:t>
        <a:bodyPr/>
        <a:lstStyle/>
        <a:p>
          <a:endParaRPr lang="en-US"/>
        </a:p>
      </dgm:t>
    </dgm:pt>
    <dgm:pt modelId="{812B160D-6AEE-446B-86D2-13576F924716}">
      <dgm:prSet phldrT="[Text]"/>
      <dgm:spPr/>
      <dgm:t>
        <a:bodyPr/>
        <a:lstStyle/>
        <a:p>
          <a:pPr>
            <a:buNone/>
          </a:pPr>
          <a:r>
            <a:rPr lang="en-US" dirty="0">
              <a:solidFill>
                <a:schemeClr val="tx1"/>
              </a:solidFill>
              <a:latin typeface="Sun Life New Text" pitchFamily="2" charset="0"/>
              <a:cs typeface="Arial"/>
            </a:rPr>
            <a:t>Almost ½ of Canadians have experienced a health event which affected their personal finances</a:t>
          </a:r>
          <a:endParaRPr lang="en-US" dirty="0">
            <a:solidFill>
              <a:schemeClr val="tx1"/>
            </a:solidFill>
            <a:latin typeface="Sun Life New Text" pitchFamily="2" charset="0"/>
          </a:endParaRPr>
        </a:p>
      </dgm:t>
    </dgm:pt>
    <dgm:pt modelId="{9CE37972-9FFF-4D98-885E-09FFFE95252A}" type="parTrans" cxnId="{99D98D24-06C5-4457-9D4E-C6B9D7C29289}">
      <dgm:prSet/>
      <dgm:spPr/>
      <dgm:t>
        <a:bodyPr/>
        <a:lstStyle/>
        <a:p>
          <a:endParaRPr lang="en-US"/>
        </a:p>
      </dgm:t>
    </dgm:pt>
    <dgm:pt modelId="{1F5C0444-0EA3-43E4-B9DF-96091AEB0898}" type="sibTrans" cxnId="{99D98D24-06C5-4457-9D4E-C6B9D7C29289}">
      <dgm:prSet/>
      <dgm:spPr/>
      <dgm:t>
        <a:bodyPr/>
        <a:lstStyle/>
        <a:p>
          <a:endParaRPr lang="en-US"/>
        </a:p>
      </dgm:t>
    </dgm:pt>
    <dgm:pt modelId="{8D3874C4-7815-483D-9226-356044FB8669}">
      <dgm:prSet phldrT="[Text]"/>
      <dgm:spPr>
        <a:solidFill>
          <a:srgbClr val="A59E8C"/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  <a:latin typeface="Sun Life New Text" pitchFamily="2" charset="0"/>
            </a:rPr>
            <a:t>Finances &amp; stress</a:t>
          </a:r>
        </a:p>
      </dgm:t>
    </dgm:pt>
    <dgm:pt modelId="{0B737F6F-B142-4436-B14A-4631FA343CE8}" type="parTrans" cxnId="{61616E4E-02B8-4562-AB59-8D10FDBCB025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3E45D9B8-3874-438B-A107-EF64D3397E3A}" type="sibTrans" cxnId="{61616E4E-02B8-4562-AB59-8D10FDBCB025}">
      <dgm:prSet/>
      <dgm:spPr/>
      <dgm:t>
        <a:bodyPr/>
        <a:lstStyle/>
        <a:p>
          <a:endParaRPr lang="en-US"/>
        </a:p>
      </dgm:t>
    </dgm:pt>
    <dgm:pt modelId="{E55AE52D-32B9-4086-AC1C-8DF374F06863}">
      <dgm:prSet phldrT="[Text]"/>
      <dgm:spPr/>
      <dgm:t>
        <a:bodyPr/>
        <a:lstStyle/>
        <a:p>
          <a:pPr>
            <a:buNone/>
          </a:pPr>
          <a:r>
            <a:rPr lang="en-US" dirty="0">
              <a:solidFill>
                <a:schemeClr val="tx1"/>
              </a:solidFill>
              <a:latin typeface="Sun Life New Text" pitchFamily="2" charset="0"/>
              <a:cs typeface="Arial"/>
            </a:rPr>
            <a:t>1 in 3 Canadians are experiencing mental health challenges related to financial stress</a:t>
          </a:r>
          <a:endParaRPr lang="en-US" dirty="0">
            <a:solidFill>
              <a:schemeClr val="tx1"/>
            </a:solidFill>
            <a:latin typeface="Sun Life New Text" pitchFamily="2" charset="0"/>
          </a:endParaRPr>
        </a:p>
      </dgm:t>
    </dgm:pt>
    <dgm:pt modelId="{61859C60-9654-4048-88EA-751A62159AD8}" type="parTrans" cxnId="{090C4786-C216-42AC-861F-887F34385D35}">
      <dgm:prSet/>
      <dgm:spPr/>
      <dgm:t>
        <a:bodyPr/>
        <a:lstStyle/>
        <a:p>
          <a:endParaRPr lang="en-US"/>
        </a:p>
      </dgm:t>
    </dgm:pt>
    <dgm:pt modelId="{1D5AE717-C4D3-4EC2-99D0-1A2D5886B94D}" type="sibTrans" cxnId="{090C4786-C216-42AC-861F-887F34385D35}">
      <dgm:prSet/>
      <dgm:spPr/>
      <dgm:t>
        <a:bodyPr/>
        <a:lstStyle/>
        <a:p>
          <a:endParaRPr lang="en-US"/>
        </a:p>
      </dgm:t>
    </dgm:pt>
    <dgm:pt modelId="{22CA310C-87C4-4F37-8091-6455F36F8D0B}" type="pres">
      <dgm:prSet presAssocID="{819C7A2D-367E-4C32-B44C-5C722B0EA686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3343E10F-B671-4BB9-BB30-4E76E5AB3F2C}" type="pres">
      <dgm:prSet presAssocID="{819C7A2D-367E-4C32-B44C-5C722B0EA686}" presName="cycle" presStyleCnt="0"/>
      <dgm:spPr/>
    </dgm:pt>
    <dgm:pt modelId="{2D4EDAE3-9A88-449D-9F9D-BBB96E1AB1FC}" type="pres">
      <dgm:prSet presAssocID="{819C7A2D-367E-4C32-B44C-5C722B0EA686}" presName="centerShape" presStyleCnt="0"/>
      <dgm:spPr/>
    </dgm:pt>
    <dgm:pt modelId="{C8967EFD-9D08-4C54-B28E-79C46828F862}" type="pres">
      <dgm:prSet presAssocID="{819C7A2D-367E-4C32-B44C-5C722B0EA686}" presName="connSite" presStyleLbl="node1" presStyleIdx="0" presStyleCnt="4"/>
      <dgm:spPr/>
    </dgm:pt>
    <dgm:pt modelId="{5CC4C5AC-EB6A-44C5-9EFA-19B938682169}" type="pres">
      <dgm:prSet presAssocID="{819C7A2D-367E-4C32-B44C-5C722B0EA686}" presName="visible" presStyleLbl="node1" presStyleIdx="0" presStyleCnt="4"/>
      <dgm:spPr>
        <a:solidFill>
          <a:schemeClr val="bg2"/>
        </a:solidFill>
      </dgm:spPr>
    </dgm:pt>
    <dgm:pt modelId="{76030F96-FC12-42DF-880D-06048EC6D620}" type="pres">
      <dgm:prSet presAssocID="{4F2272B6-A624-4D90-B641-9FF4F0C12041}" presName="Name25" presStyleLbl="parChTrans1D1" presStyleIdx="0" presStyleCnt="3"/>
      <dgm:spPr/>
    </dgm:pt>
    <dgm:pt modelId="{BCA6C7E5-7EB5-466F-86AA-F44C2827CC1B}" type="pres">
      <dgm:prSet presAssocID="{ADFD6320-8429-4B71-9D52-5BBEE44A6094}" presName="node" presStyleCnt="0"/>
      <dgm:spPr/>
    </dgm:pt>
    <dgm:pt modelId="{882070B5-B1C2-4484-A8BB-FCE300FF51F4}" type="pres">
      <dgm:prSet presAssocID="{ADFD6320-8429-4B71-9D52-5BBEE44A6094}" presName="parentNode" presStyleLbl="node1" presStyleIdx="1" presStyleCnt="4">
        <dgm:presLayoutVars>
          <dgm:chMax val="1"/>
          <dgm:bulletEnabled val="1"/>
        </dgm:presLayoutVars>
      </dgm:prSet>
      <dgm:spPr/>
    </dgm:pt>
    <dgm:pt modelId="{1793E131-801D-44FA-BA02-6E570B769C67}" type="pres">
      <dgm:prSet presAssocID="{ADFD6320-8429-4B71-9D52-5BBEE44A6094}" presName="childNode" presStyleLbl="revTx" presStyleIdx="0" presStyleCnt="3">
        <dgm:presLayoutVars>
          <dgm:bulletEnabled val="1"/>
        </dgm:presLayoutVars>
      </dgm:prSet>
      <dgm:spPr/>
    </dgm:pt>
    <dgm:pt modelId="{97CB9406-FFE7-4807-A4C2-30D9D1305CE7}" type="pres">
      <dgm:prSet presAssocID="{779AC5D9-2F91-45E1-97FE-D0BEFFEF6F3C}" presName="Name25" presStyleLbl="parChTrans1D1" presStyleIdx="1" presStyleCnt="3"/>
      <dgm:spPr/>
    </dgm:pt>
    <dgm:pt modelId="{B5296F3A-F965-4394-9D9B-260671EAE36D}" type="pres">
      <dgm:prSet presAssocID="{97E3DB70-A9B7-4A2D-B9C2-850477D1051E}" presName="node" presStyleCnt="0"/>
      <dgm:spPr/>
    </dgm:pt>
    <dgm:pt modelId="{9064B902-853A-4B8F-94FF-324110F8C1B6}" type="pres">
      <dgm:prSet presAssocID="{97E3DB70-A9B7-4A2D-B9C2-850477D1051E}" presName="parentNode" presStyleLbl="node1" presStyleIdx="2" presStyleCnt="4">
        <dgm:presLayoutVars>
          <dgm:chMax val="1"/>
          <dgm:bulletEnabled val="1"/>
        </dgm:presLayoutVars>
      </dgm:prSet>
      <dgm:spPr/>
    </dgm:pt>
    <dgm:pt modelId="{E2E4285A-6B1F-4944-852E-0CF98FB9C3BB}" type="pres">
      <dgm:prSet presAssocID="{97E3DB70-A9B7-4A2D-B9C2-850477D1051E}" presName="childNode" presStyleLbl="revTx" presStyleIdx="1" presStyleCnt="3">
        <dgm:presLayoutVars>
          <dgm:bulletEnabled val="1"/>
        </dgm:presLayoutVars>
      </dgm:prSet>
      <dgm:spPr/>
    </dgm:pt>
    <dgm:pt modelId="{DB51479E-5D24-4DE9-A3EB-60B40F822CEF}" type="pres">
      <dgm:prSet presAssocID="{0B737F6F-B142-4436-B14A-4631FA343CE8}" presName="Name25" presStyleLbl="parChTrans1D1" presStyleIdx="2" presStyleCnt="3"/>
      <dgm:spPr/>
    </dgm:pt>
    <dgm:pt modelId="{BCBB2E39-6EE4-4DC6-979F-A872D0BA174B}" type="pres">
      <dgm:prSet presAssocID="{8D3874C4-7815-483D-9226-356044FB8669}" presName="node" presStyleCnt="0"/>
      <dgm:spPr/>
    </dgm:pt>
    <dgm:pt modelId="{7645BBC0-55E8-4EA4-90C4-ED67850F9891}" type="pres">
      <dgm:prSet presAssocID="{8D3874C4-7815-483D-9226-356044FB8669}" presName="parentNode" presStyleLbl="node1" presStyleIdx="3" presStyleCnt="4">
        <dgm:presLayoutVars>
          <dgm:chMax val="1"/>
          <dgm:bulletEnabled val="1"/>
        </dgm:presLayoutVars>
      </dgm:prSet>
      <dgm:spPr/>
    </dgm:pt>
    <dgm:pt modelId="{4C1F1D0E-22AC-4EF4-AB32-F9C05E0BFD10}" type="pres">
      <dgm:prSet presAssocID="{8D3874C4-7815-483D-9226-356044FB8669}" presName="childNode" presStyleLbl="revTx" presStyleIdx="2" presStyleCnt="3">
        <dgm:presLayoutVars>
          <dgm:bulletEnabled val="1"/>
        </dgm:presLayoutVars>
      </dgm:prSet>
      <dgm:spPr/>
    </dgm:pt>
  </dgm:ptLst>
  <dgm:cxnLst>
    <dgm:cxn modelId="{F1D2C90F-386D-4406-A5C3-2DD09E53BB83}" type="presOf" srcId="{8D3874C4-7815-483D-9226-356044FB8669}" destId="{7645BBC0-55E8-4EA4-90C4-ED67850F9891}" srcOrd="0" destOrd="0" presId="urn:microsoft.com/office/officeart/2005/8/layout/radial2"/>
    <dgm:cxn modelId="{83413A16-117F-47BB-873C-50BCD90CBC77}" type="presOf" srcId="{ADFD6320-8429-4B71-9D52-5BBEE44A6094}" destId="{882070B5-B1C2-4484-A8BB-FCE300FF51F4}" srcOrd="0" destOrd="0" presId="urn:microsoft.com/office/officeart/2005/8/layout/radial2"/>
    <dgm:cxn modelId="{64210117-D99B-4FCA-A096-35C882872D00}" type="presOf" srcId="{812B160D-6AEE-446B-86D2-13576F924716}" destId="{E2E4285A-6B1F-4944-852E-0CF98FB9C3BB}" srcOrd="0" destOrd="0" presId="urn:microsoft.com/office/officeart/2005/8/layout/radial2"/>
    <dgm:cxn modelId="{99D98D24-06C5-4457-9D4E-C6B9D7C29289}" srcId="{97E3DB70-A9B7-4A2D-B9C2-850477D1051E}" destId="{812B160D-6AEE-446B-86D2-13576F924716}" srcOrd="0" destOrd="0" parTransId="{9CE37972-9FFF-4D98-885E-09FFFE95252A}" sibTransId="{1F5C0444-0EA3-43E4-B9DF-96091AEB0898}"/>
    <dgm:cxn modelId="{1F568D33-A343-4B1C-889A-8F9ACE68E4CE}" type="presOf" srcId="{0B737F6F-B142-4436-B14A-4631FA343CE8}" destId="{DB51479E-5D24-4DE9-A3EB-60B40F822CEF}" srcOrd="0" destOrd="0" presId="urn:microsoft.com/office/officeart/2005/8/layout/radial2"/>
    <dgm:cxn modelId="{DAEE5247-A83B-4AAC-BCFB-34A12FD68B2F}" srcId="{819C7A2D-367E-4C32-B44C-5C722B0EA686}" destId="{ADFD6320-8429-4B71-9D52-5BBEE44A6094}" srcOrd="0" destOrd="0" parTransId="{4F2272B6-A624-4D90-B641-9FF4F0C12041}" sibTransId="{08EE18AB-7CDA-4329-8DE7-AAFC9A2B97D2}"/>
    <dgm:cxn modelId="{34CA1C6B-DA91-4A48-912F-31BC72E4FE72}" type="presOf" srcId="{4F2272B6-A624-4D90-B641-9FF4F0C12041}" destId="{76030F96-FC12-42DF-880D-06048EC6D620}" srcOrd="0" destOrd="0" presId="urn:microsoft.com/office/officeart/2005/8/layout/radial2"/>
    <dgm:cxn modelId="{61616E4E-02B8-4562-AB59-8D10FDBCB025}" srcId="{819C7A2D-367E-4C32-B44C-5C722B0EA686}" destId="{8D3874C4-7815-483D-9226-356044FB8669}" srcOrd="2" destOrd="0" parTransId="{0B737F6F-B142-4436-B14A-4631FA343CE8}" sibTransId="{3E45D9B8-3874-438B-A107-EF64D3397E3A}"/>
    <dgm:cxn modelId="{EE907F7C-0351-4663-A910-875A1AE69A71}" type="presOf" srcId="{779AC5D9-2F91-45E1-97FE-D0BEFFEF6F3C}" destId="{97CB9406-FFE7-4807-A4C2-30D9D1305CE7}" srcOrd="0" destOrd="0" presId="urn:microsoft.com/office/officeart/2005/8/layout/radial2"/>
    <dgm:cxn modelId="{090C4786-C216-42AC-861F-887F34385D35}" srcId="{8D3874C4-7815-483D-9226-356044FB8669}" destId="{E55AE52D-32B9-4086-AC1C-8DF374F06863}" srcOrd="0" destOrd="0" parTransId="{61859C60-9654-4048-88EA-751A62159AD8}" sibTransId="{1D5AE717-C4D3-4EC2-99D0-1A2D5886B94D}"/>
    <dgm:cxn modelId="{4AA10E8D-19CF-4A4D-8336-B77898DB2ECC}" type="presOf" srcId="{97E3DB70-A9B7-4A2D-B9C2-850477D1051E}" destId="{9064B902-853A-4B8F-94FF-324110F8C1B6}" srcOrd="0" destOrd="0" presId="urn:microsoft.com/office/officeart/2005/8/layout/radial2"/>
    <dgm:cxn modelId="{09F86990-8919-4E93-8AF7-05FB983558B4}" srcId="{ADFD6320-8429-4B71-9D52-5BBEE44A6094}" destId="{DC22D640-5091-4653-8C6C-44F4ABFA9537}" srcOrd="0" destOrd="0" parTransId="{FFC2515E-AEDD-4C87-BAE3-DDA818170291}" sibTransId="{0F6CFFD0-68AE-4855-B6C6-3024FDEC94E1}"/>
    <dgm:cxn modelId="{A93BC695-654E-4BBA-A94D-7F88D357166D}" srcId="{819C7A2D-367E-4C32-B44C-5C722B0EA686}" destId="{97E3DB70-A9B7-4A2D-B9C2-850477D1051E}" srcOrd="1" destOrd="0" parTransId="{779AC5D9-2F91-45E1-97FE-D0BEFFEF6F3C}" sibTransId="{6DD67D78-543A-4623-9CA8-B6B761244C34}"/>
    <dgm:cxn modelId="{DF1E1E98-78A5-4039-8E6B-B0AE785B7CE5}" type="presOf" srcId="{E55AE52D-32B9-4086-AC1C-8DF374F06863}" destId="{4C1F1D0E-22AC-4EF4-AB32-F9C05E0BFD10}" srcOrd="0" destOrd="0" presId="urn:microsoft.com/office/officeart/2005/8/layout/radial2"/>
    <dgm:cxn modelId="{598B4CA3-1B5B-4DDB-98E0-3F1FA14BC592}" type="presOf" srcId="{819C7A2D-367E-4C32-B44C-5C722B0EA686}" destId="{22CA310C-87C4-4F37-8091-6455F36F8D0B}" srcOrd="0" destOrd="0" presId="urn:microsoft.com/office/officeart/2005/8/layout/radial2"/>
    <dgm:cxn modelId="{50AD79B7-095D-4447-BD18-EBC9BE2AECE3}" type="presOf" srcId="{DC22D640-5091-4653-8C6C-44F4ABFA9537}" destId="{1793E131-801D-44FA-BA02-6E570B769C67}" srcOrd="0" destOrd="0" presId="urn:microsoft.com/office/officeart/2005/8/layout/radial2"/>
    <dgm:cxn modelId="{89652254-D6BA-4401-AF3F-8672592108FC}" type="presParOf" srcId="{22CA310C-87C4-4F37-8091-6455F36F8D0B}" destId="{3343E10F-B671-4BB9-BB30-4E76E5AB3F2C}" srcOrd="0" destOrd="0" presId="urn:microsoft.com/office/officeart/2005/8/layout/radial2"/>
    <dgm:cxn modelId="{AB824BC4-4877-4064-AA34-A21DC16714D1}" type="presParOf" srcId="{3343E10F-B671-4BB9-BB30-4E76E5AB3F2C}" destId="{2D4EDAE3-9A88-449D-9F9D-BBB96E1AB1FC}" srcOrd="0" destOrd="0" presId="urn:microsoft.com/office/officeart/2005/8/layout/radial2"/>
    <dgm:cxn modelId="{D66D2573-0D2E-4E5C-9609-4CBF34F81262}" type="presParOf" srcId="{2D4EDAE3-9A88-449D-9F9D-BBB96E1AB1FC}" destId="{C8967EFD-9D08-4C54-B28E-79C46828F862}" srcOrd="0" destOrd="0" presId="urn:microsoft.com/office/officeart/2005/8/layout/radial2"/>
    <dgm:cxn modelId="{848D0D92-6CE4-4A05-8704-B206BA196102}" type="presParOf" srcId="{2D4EDAE3-9A88-449D-9F9D-BBB96E1AB1FC}" destId="{5CC4C5AC-EB6A-44C5-9EFA-19B938682169}" srcOrd="1" destOrd="0" presId="urn:microsoft.com/office/officeart/2005/8/layout/radial2"/>
    <dgm:cxn modelId="{B5C5E42D-9478-416D-AFB2-08696B0A836D}" type="presParOf" srcId="{3343E10F-B671-4BB9-BB30-4E76E5AB3F2C}" destId="{76030F96-FC12-42DF-880D-06048EC6D620}" srcOrd="1" destOrd="0" presId="urn:microsoft.com/office/officeart/2005/8/layout/radial2"/>
    <dgm:cxn modelId="{E9BA8092-EA08-47A0-8254-E676AE120971}" type="presParOf" srcId="{3343E10F-B671-4BB9-BB30-4E76E5AB3F2C}" destId="{BCA6C7E5-7EB5-466F-86AA-F44C2827CC1B}" srcOrd="2" destOrd="0" presId="urn:microsoft.com/office/officeart/2005/8/layout/radial2"/>
    <dgm:cxn modelId="{9378B12E-7158-432D-B43A-809E1A94777D}" type="presParOf" srcId="{BCA6C7E5-7EB5-466F-86AA-F44C2827CC1B}" destId="{882070B5-B1C2-4484-A8BB-FCE300FF51F4}" srcOrd="0" destOrd="0" presId="urn:microsoft.com/office/officeart/2005/8/layout/radial2"/>
    <dgm:cxn modelId="{F2B02328-6575-4BA8-9AE1-CEB27A3EAC88}" type="presParOf" srcId="{BCA6C7E5-7EB5-466F-86AA-F44C2827CC1B}" destId="{1793E131-801D-44FA-BA02-6E570B769C67}" srcOrd="1" destOrd="0" presId="urn:microsoft.com/office/officeart/2005/8/layout/radial2"/>
    <dgm:cxn modelId="{B9690625-32DF-49FB-B5B1-F6EE55A541F3}" type="presParOf" srcId="{3343E10F-B671-4BB9-BB30-4E76E5AB3F2C}" destId="{97CB9406-FFE7-4807-A4C2-30D9D1305CE7}" srcOrd="3" destOrd="0" presId="urn:microsoft.com/office/officeart/2005/8/layout/radial2"/>
    <dgm:cxn modelId="{B15DF881-BB24-4C61-9F0D-C6D749BCF688}" type="presParOf" srcId="{3343E10F-B671-4BB9-BB30-4E76E5AB3F2C}" destId="{B5296F3A-F965-4394-9D9B-260671EAE36D}" srcOrd="4" destOrd="0" presId="urn:microsoft.com/office/officeart/2005/8/layout/radial2"/>
    <dgm:cxn modelId="{3FA2FA0F-DC31-48DA-8F80-E6CF2CA77B70}" type="presParOf" srcId="{B5296F3A-F965-4394-9D9B-260671EAE36D}" destId="{9064B902-853A-4B8F-94FF-324110F8C1B6}" srcOrd="0" destOrd="0" presId="urn:microsoft.com/office/officeart/2005/8/layout/radial2"/>
    <dgm:cxn modelId="{9CA5067A-E1F1-4888-832D-37ED8823CAD7}" type="presParOf" srcId="{B5296F3A-F965-4394-9D9B-260671EAE36D}" destId="{E2E4285A-6B1F-4944-852E-0CF98FB9C3BB}" srcOrd="1" destOrd="0" presId="urn:microsoft.com/office/officeart/2005/8/layout/radial2"/>
    <dgm:cxn modelId="{ED782124-F92B-4707-A287-D15FD7E51B83}" type="presParOf" srcId="{3343E10F-B671-4BB9-BB30-4E76E5AB3F2C}" destId="{DB51479E-5D24-4DE9-A3EB-60B40F822CEF}" srcOrd="5" destOrd="0" presId="urn:microsoft.com/office/officeart/2005/8/layout/radial2"/>
    <dgm:cxn modelId="{DA434CB8-3EA7-4E1D-A485-D0CD787D21BC}" type="presParOf" srcId="{3343E10F-B671-4BB9-BB30-4E76E5AB3F2C}" destId="{BCBB2E39-6EE4-4DC6-979F-A872D0BA174B}" srcOrd="6" destOrd="0" presId="urn:microsoft.com/office/officeart/2005/8/layout/radial2"/>
    <dgm:cxn modelId="{FD996678-1DFA-47B5-AE5F-0921BE469E0E}" type="presParOf" srcId="{BCBB2E39-6EE4-4DC6-979F-A872D0BA174B}" destId="{7645BBC0-55E8-4EA4-90C4-ED67850F9891}" srcOrd="0" destOrd="0" presId="urn:microsoft.com/office/officeart/2005/8/layout/radial2"/>
    <dgm:cxn modelId="{D1C95DD8-4CBF-45D2-9166-E3853E181A32}" type="presParOf" srcId="{BCBB2E39-6EE4-4DC6-979F-A872D0BA174B}" destId="{4C1F1D0E-22AC-4EF4-AB32-F9C05E0BFD10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727A23-0CC7-486C-912E-D2FFA63D3501}">
      <dsp:nvSpPr>
        <dsp:cNvPr id="0" name=""/>
        <dsp:cNvSpPr/>
      </dsp:nvSpPr>
      <dsp:spPr>
        <a:xfrm>
          <a:off x="1494625" y="1018917"/>
          <a:ext cx="2137714" cy="2137714"/>
        </a:xfrm>
        <a:prstGeom prst="ellipse">
          <a:avLst/>
        </a:prstGeom>
        <a:solidFill>
          <a:srgbClr val="FFF8E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800" kern="1200" dirty="0" err="1">
              <a:latin typeface="Sun Life New Text" pitchFamily="2" charset="0"/>
            </a:rPr>
            <a:t>Wellness</a:t>
          </a:r>
          <a:endParaRPr lang="en-US" sz="2800" kern="1200" dirty="0">
            <a:latin typeface="Sun Life New Text" pitchFamily="2" charset="0"/>
          </a:endParaRPr>
        </a:p>
      </dsp:txBody>
      <dsp:txXfrm>
        <a:off x="1807686" y="1331978"/>
        <a:ext cx="1511592" cy="1511592"/>
      </dsp:txXfrm>
    </dsp:sp>
    <dsp:sp modelId="{33CB334B-142D-4794-8B8C-CE1F5F37E0E5}">
      <dsp:nvSpPr>
        <dsp:cNvPr id="0" name=""/>
        <dsp:cNvSpPr/>
      </dsp:nvSpPr>
      <dsp:spPr>
        <a:xfrm>
          <a:off x="2029054" y="162563"/>
          <a:ext cx="1068857" cy="1068857"/>
        </a:xfrm>
        <a:prstGeom prst="ellipse">
          <a:avLst/>
        </a:prstGeom>
        <a:solidFill>
          <a:srgbClr val="A59E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300" kern="1200" dirty="0">
              <a:latin typeface="Sun Life New Text" pitchFamily="2" charset="0"/>
            </a:rPr>
            <a:t>Mental</a:t>
          </a:r>
          <a:endParaRPr lang="en-US" sz="1300" kern="1200" dirty="0">
            <a:latin typeface="Sun Life New Text" pitchFamily="2" charset="0"/>
          </a:endParaRPr>
        </a:p>
      </dsp:txBody>
      <dsp:txXfrm>
        <a:off x="2185584" y="319093"/>
        <a:ext cx="755797" cy="755797"/>
      </dsp:txXfrm>
    </dsp:sp>
    <dsp:sp modelId="{45CF283B-EBC7-433F-92B9-959EE5FCC1C7}">
      <dsp:nvSpPr>
        <dsp:cNvPr id="0" name=""/>
        <dsp:cNvSpPr/>
      </dsp:nvSpPr>
      <dsp:spPr>
        <a:xfrm>
          <a:off x="3233507" y="2248738"/>
          <a:ext cx="1068857" cy="1068857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300" kern="1200" dirty="0">
              <a:solidFill>
                <a:schemeClr val="tx1"/>
              </a:solidFill>
              <a:latin typeface="Sun Life New Text" pitchFamily="2" charset="0"/>
            </a:rPr>
            <a:t>Physical</a:t>
          </a:r>
          <a:endParaRPr lang="en-US" sz="1300" kern="120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3390037" y="2405268"/>
        <a:ext cx="755797" cy="755797"/>
      </dsp:txXfrm>
    </dsp:sp>
    <dsp:sp modelId="{A53D297B-8647-4E8F-8885-0D5F04123030}">
      <dsp:nvSpPr>
        <dsp:cNvPr id="0" name=""/>
        <dsp:cNvSpPr/>
      </dsp:nvSpPr>
      <dsp:spPr>
        <a:xfrm>
          <a:off x="824600" y="2248738"/>
          <a:ext cx="1068857" cy="1068857"/>
        </a:xfrm>
        <a:prstGeom prst="ellipse">
          <a:avLst/>
        </a:prstGeom>
        <a:solidFill>
          <a:srgbClr val="3875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300" kern="1200" dirty="0">
              <a:solidFill>
                <a:schemeClr val="bg2"/>
              </a:solidFill>
              <a:latin typeface="Sun Life New Text" pitchFamily="2" charset="0"/>
            </a:rPr>
            <a:t>Financial</a:t>
          </a:r>
          <a:endParaRPr lang="en-US" sz="1300" kern="1200" dirty="0">
            <a:solidFill>
              <a:schemeClr val="bg2"/>
            </a:solidFill>
            <a:latin typeface="Sun Life New Text" pitchFamily="2" charset="0"/>
          </a:endParaRPr>
        </a:p>
      </dsp:txBody>
      <dsp:txXfrm>
        <a:off x="981130" y="2405268"/>
        <a:ext cx="755797" cy="7557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51479E-5D24-4DE9-A3EB-60B40F822CEF}">
      <dsp:nvSpPr>
        <dsp:cNvPr id="0" name=""/>
        <dsp:cNvSpPr/>
      </dsp:nvSpPr>
      <dsp:spPr>
        <a:xfrm rot="2534553">
          <a:off x="1407443" y="2085885"/>
          <a:ext cx="455465" cy="62050"/>
        </a:xfrm>
        <a:custGeom>
          <a:avLst/>
          <a:gdLst/>
          <a:ahLst/>
          <a:cxnLst/>
          <a:rect l="0" t="0" r="0" b="0"/>
          <a:pathLst>
            <a:path>
              <a:moveTo>
                <a:pt x="0" y="31025"/>
              </a:moveTo>
              <a:lnTo>
                <a:pt x="455465" y="31025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CB9406-FFE7-4807-A4C2-30D9D1305CE7}">
      <dsp:nvSpPr>
        <dsp:cNvPr id="0" name=""/>
        <dsp:cNvSpPr/>
      </dsp:nvSpPr>
      <dsp:spPr>
        <a:xfrm>
          <a:off x="1466584" y="1455506"/>
          <a:ext cx="513674" cy="62050"/>
        </a:xfrm>
        <a:custGeom>
          <a:avLst/>
          <a:gdLst/>
          <a:ahLst/>
          <a:cxnLst/>
          <a:rect l="0" t="0" r="0" b="0"/>
          <a:pathLst>
            <a:path>
              <a:moveTo>
                <a:pt x="0" y="31025"/>
              </a:moveTo>
              <a:lnTo>
                <a:pt x="513674" y="31025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030F96-FC12-42DF-880D-06048EC6D620}">
      <dsp:nvSpPr>
        <dsp:cNvPr id="0" name=""/>
        <dsp:cNvSpPr/>
      </dsp:nvSpPr>
      <dsp:spPr>
        <a:xfrm rot="19065447">
          <a:off x="1407443" y="825128"/>
          <a:ext cx="455465" cy="62050"/>
        </a:xfrm>
        <a:custGeom>
          <a:avLst/>
          <a:gdLst/>
          <a:ahLst/>
          <a:cxnLst/>
          <a:rect l="0" t="0" r="0" b="0"/>
          <a:pathLst>
            <a:path>
              <a:moveTo>
                <a:pt x="0" y="31025"/>
              </a:moveTo>
              <a:lnTo>
                <a:pt x="455465" y="31025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C4C5AC-EB6A-44C5-9EFA-19B938682169}">
      <dsp:nvSpPr>
        <dsp:cNvPr id="0" name=""/>
        <dsp:cNvSpPr/>
      </dsp:nvSpPr>
      <dsp:spPr>
        <a:xfrm>
          <a:off x="190170" y="735700"/>
          <a:ext cx="1501663" cy="1501663"/>
        </a:xfrm>
        <a:prstGeom prst="ellipse">
          <a:avLst/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2070B5-B1C2-4484-A8BB-FCE300FF51F4}">
      <dsp:nvSpPr>
        <dsp:cNvPr id="0" name=""/>
        <dsp:cNvSpPr/>
      </dsp:nvSpPr>
      <dsp:spPr>
        <a:xfrm>
          <a:off x="1694612" y="164"/>
          <a:ext cx="840642" cy="840642"/>
        </a:xfrm>
        <a:prstGeom prst="ellipse">
          <a:avLst/>
        </a:prstGeom>
        <a:solidFill>
          <a:srgbClr val="3875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solidFill>
                <a:schemeClr val="bg2"/>
              </a:solidFill>
              <a:latin typeface="Sun Life New Text" pitchFamily="2" charset="0"/>
            </a:rPr>
            <a:t>Retirement</a:t>
          </a:r>
        </a:p>
      </dsp:txBody>
      <dsp:txXfrm>
        <a:off x="1817721" y="123273"/>
        <a:ext cx="594424" cy="594424"/>
      </dsp:txXfrm>
    </dsp:sp>
    <dsp:sp modelId="{1793E131-801D-44FA-BA02-6E570B769C67}">
      <dsp:nvSpPr>
        <dsp:cNvPr id="0" name=""/>
        <dsp:cNvSpPr/>
      </dsp:nvSpPr>
      <dsp:spPr>
        <a:xfrm>
          <a:off x="2619319" y="164"/>
          <a:ext cx="1260963" cy="8406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000" kern="1200" dirty="0">
              <a:solidFill>
                <a:schemeClr val="tx1"/>
              </a:solidFill>
              <a:latin typeface="Sun Life New Text" pitchFamily="2" charset="0"/>
              <a:cs typeface="Arial"/>
            </a:rPr>
            <a:t>7 in 10 Canadians do not retire as planned #1 reason is personal health</a:t>
          </a:r>
          <a:endParaRPr lang="en-US" sz="1000" kern="120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2619319" y="164"/>
        <a:ext cx="1260963" cy="840642"/>
      </dsp:txXfrm>
    </dsp:sp>
    <dsp:sp modelId="{9064B902-853A-4B8F-94FF-324110F8C1B6}">
      <dsp:nvSpPr>
        <dsp:cNvPr id="0" name=""/>
        <dsp:cNvSpPr/>
      </dsp:nvSpPr>
      <dsp:spPr>
        <a:xfrm>
          <a:off x="1980259" y="1066210"/>
          <a:ext cx="840642" cy="840642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solidFill>
                <a:schemeClr val="tx1"/>
              </a:solidFill>
              <a:latin typeface="Sun Life New Text" pitchFamily="2" charset="0"/>
            </a:rPr>
            <a:t>Financial burden</a:t>
          </a:r>
        </a:p>
      </dsp:txBody>
      <dsp:txXfrm>
        <a:off x="2103368" y="1189319"/>
        <a:ext cx="594424" cy="594424"/>
      </dsp:txXfrm>
    </dsp:sp>
    <dsp:sp modelId="{E2E4285A-6B1F-4944-852E-0CF98FB9C3BB}">
      <dsp:nvSpPr>
        <dsp:cNvPr id="0" name=""/>
        <dsp:cNvSpPr/>
      </dsp:nvSpPr>
      <dsp:spPr>
        <a:xfrm>
          <a:off x="2904965" y="1066210"/>
          <a:ext cx="1260963" cy="8406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000" kern="1200" dirty="0">
              <a:solidFill>
                <a:schemeClr val="tx1"/>
              </a:solidFill>
              <a:latin typeface="Sun Life New Text" pitchFamily="2" charset="0"/>
              <a:cs typeface="Arial"/>
            </a:rPr>
            <a:t>Almost ½ of Canadians have experienced a health event which affected their personal finances</a:t>
          </a:r>
          <a:endParaRPr lang="en-US" sz="1000" kern="120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2904965" y="1066210"/>
        <a:ext cx="1260963" cy="840642"/>
      </dsp:txXfrm>
    </dsp:sp>
    <dsp:sp modelId="{7645BBC0-55E8-4EA4-90C4-ED67850F9891}">
      <dsp:nvSpPr>
        <dsp:cNvPr id="0" name=""/>
        <dsp:cNvSpPr/>
      </dsp:nvSpPr>
      <dsp:spPr>
        <a:xfrm>
          <a:off x="1694612" y="2132256"/>
          <a:ext cx="840642" cy="840642"/>
        </a:xfrm>
        <a:prstGeom prst="ellipse">
          <a:avLst/>
        </a:prstGeom>
        <a:solidFill>
          <a:srgbClr val="A59E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solidFill>
                <a:schemeClr val="tx1"/>
              </a:solidFill>
              <a:latin typeface="Sun Life New Text" pitchFamily="2" charset="0"/>
            </a:rPr>
            <a:t>Finances &amp; stress</a:t>
          </a:r>
        </a:p>
      </dsp:txBody>
      <dsp:txXfrm>
        <a:off x="1817721" y="2255365"/>
        <a:ext cx="594424" cy="594424"/>
      </dsp:txXfrm>
    </dsp:sp>
    <dsp:sp modelId="{4C1F1D0E-22AC-4EF4-AB32-F9C05E0BFD10}">
      <dsp:nvSpPr>
        <dsp:cNvPr id="0" name=""/>
        <dsp:cNvSpPr/>
      </dsp:nvSpPr>
      <dsp:spPr>
        <a:xfrm>
          <a:off x="2619319" y="2132256"/>
          <a:ext cx="1260963" cy="8406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000" kern="1200" dirty="0">
              <a:solidFill>
                <a:schemeClr val="tx1"/>
              </a:solidFill>
              <a:latin typeface="Sun Life New Text" pitchFamily="2" charset="0"/>
              <a:cs typeface="Arial"/>
            </a:rPr>
            <a:t>1 in 3 Canadians are experiencing mental health challenges related to financial stress</a:t>
          </a:r>
          <a:endParaRPr lang="en-US" sz="1000" kern="120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2619319" y="2132256"/>
        <a:ext cx="1260963" cy="8406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0.48095</cdr:x>
      <cdr:y>0.21796</cdr:y>
    </cdr:from>
    <cdr:to>
      <cdr:x>0.60317</cdr:x>
      <cdr:y>0.32752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905826D-DC51-84F4-B4A4-6A65420D9D53}"/>
            </a:ext>
          </a:extLst>
        </cdr:cNvPr>
        <cdr:cNvSpPr txBox="1"/>
      </cdr:nvSpPr>
      <cdr:spPr>
        <a:xfrm xmlns:a="http://schemas.openxmlformats.org/drawingml/2006/main">
          <a:off x="3598055" y="516525"/>
          <a:ext cx="914400" cy="2596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r>
            <a:rPr lang="en-CA" sz="1400" b="1" dirty="0">
              <a:solidFill>
                <a:schemeClr val="tx1"/>
              </a:solidFill>
              <a:latin typeface="Sun Life New Text" pitchFamily="2" charset="0"/>
            </a:rPr>
            <a:t>$35,000</a:t>
          </a:r>
          <a:endParaRPr lang="en-US" sz="1400" b="1" dirty="0">
            <a:solidFill>
              <a:schemeClr val="tx1"/>
            </a:solidFill>
            <a:latin typeface="Sun Life New Text" pitchFamily="2" charset="0"/>
          </a:endParaRPr>
        </a:p>
      </cdr:txBody>
    </cdr:sp>
  </cdr:relSizeAnchor>
  <cdr:relSizeAnchor xmlns:cdr="http://schemas.openxmlformats.org/drawingml/2006/chartDrawing">
    <cdr:from>
      <cdr:x>0.7589</cdr:x>
      <cdr:y>0.6621</cdr:y>
    </cdr:from>
    <cdr:to>
      <cdr:x>0.88112</cdr:x>
      <cdr:y>0.77166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3681F039-CCF8-2FEB-B2C7-F2181C0252C8}"/>
            </a:ext>
          </a:extLst>
        </cdr:cNvPr>
        <cdr:cNvSpPr txBox="1"/>
      </cdr:nvSpPr>
      <cdr:spPr>
        <a:xfrm xmlns:a="http://schemas.openxmlformats.org/drawingml/2006/main">
          <a:off x="5677488" y="1569070"/>
          <a:ext cx="914353" cy="2596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en-CA" sz="1400" b="1" dirty="0">
              <a:solidFill>
                <a:schemeClr val="tx1"/>
              </a:solidFill>
              <a:latin typeface="Sun Life New Text" pitchFamily="2" charset="0"/>
            </a:rPr>
            <a:t>$52,000</a:t>
          </a:r>
          <a:endParaRPr lang="en-US" sz="1400" b="1" dirty="0">
            <a:solidFill>
              <a:schemeClr val="tx1"/>
            </a:solidFill>
            <a:latin typeface="Sun Life New Text" pitchFamily="2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10896-C5D7-2849-8149-EB1C546F261E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7A1A7-703D-AF42-A879-6FFC26780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123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41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6AFCD-F06E-0D47-09A3-B255391B8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70413-D9C1-EFA9-1CF5-10CFC40499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3A9DE1-441E-E6C0-1D6E-6CB45125D7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C7DAEF-DC1E-65E5-8446-644620A158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0563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99782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75806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1372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20930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7553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93119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28DD7-C058-DDD8-1D98-0795A7354D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EFEA97-0530-0159-8B30-634401FDF6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7A18DC-8CE3-76B5-1EC1-A20E13640A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202152-3736-7F43-74ED-9198FA66F1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34927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72885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19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8D409A-1787-D906-EC72-7B7E5BE84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D94A95-3D2B-D086-49ED-78A0E18961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9A714E-FF0D-D2B4-689F-9C627558B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F7CEBA-6A18-2211-307E-DB4A063478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58615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87595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33332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578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85635E-2C52-D69C-4986-5F082BB5E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B23FCB-3DE1-1E44-C35C-13271F8CBD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E9A1-CBDC-C20F-B16B-FD8801EDCD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553204-BB27-AB76-BADB-D34018CA61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561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99F84-CAC3-C022-33B8-1A3164584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757CBA-9F51-B304-D1E4-ADAD5C1FC1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9C9DB7-3F1C-547B-778F-832E518A1C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76D96A-43E0-49D1-3B0E-7237AB8622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6251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7982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35128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66752C-E7DA-E5AF-4595-E7B1126BB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D27F32-E0FD-A110-DFE0-42E38578DA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18B69B-AA60-AFD2-6B4C-A899BE0EDB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1D9AB7-A292-6A8D-F6E2-06D85C5285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76071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3172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base">
              <a:spcBef>
                <a:spcPts val="750"/>
              </a:spcBef>
              <a:spcAft>
                <a:spcPts val="750"/>
              </a:spcAft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414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9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9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60789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455305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905274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772437"/>
            <a:ext cx="2087563" cy="13871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857196" y="772437"/>
            <a:ext cx="2087563" cy="13871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5498492" y="772437"/>
            <a:ext cx="2087563" cy="13871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907374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907374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907374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688426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688426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688426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99415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99415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99415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283159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3283159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3283159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611650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618362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618362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7850B8A0-1285-0FA8-4A8B-D1E3C3A978E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19591405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27430"/>
            <a:ext cx="4278279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381338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38220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5DA307-5A6B-980D-340D-3289BBA8AA5F}"/>
              </a:ext>
            </a:extLst>
          </p:cNvPr>
          <p:cNvSpPr/>
          <p:nvPr userDrawn="1"/>
        </p:nvSpPr>
        <p:spPr>
          <a:xfrm>
            <a:off x="4572000" y="3427430"/>
            <a:ext cx="4356100" cy="1512888"/>
          </a:xfrm>
          <a:prstGeom prst="rect">
            <a:avLst/>
          </a:prstGeom>
          <a:solidFill>
            <a:srgbClr val="E0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32">
            <a:extLst>
              <a:ext uri="{FF2B5EF4-FFF2-40B4-BE49-F238E27FC236}">
                <a16:creationId xmlns:a16="http://schemas.microsoft.com/office/drawing/2014/main" id="{901B2D2F-0236-6818-42FF-F89CF90D0E3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693378" y="3762548"/>
            <a:ext cx="38220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9395309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41664081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77323566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80372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671305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23979896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01973669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4523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91787538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69184025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6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5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4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0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4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0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4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3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20219477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98776688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55096803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53014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74447603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60846952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80748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57131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674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18615092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45446946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948407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063557"/>
            <a:ext cx="2087563" cy="38846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063557"/>
            <a:ext cx="2087563" cy="38846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0978" y="1086745"/>
            <a:ext cx="2087563" cy="38846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1063557"/>
            <a:ext cx="2087563" cy="38846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D11132FC-48B7-1261-098E-6E9CC41AE8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54601801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45427728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29097637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985995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90721480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3607381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615295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2748991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924001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32459942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1547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1990714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75666864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27358928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33562493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5047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5837570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8183111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6090719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700391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700391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700391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700391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6042683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75697868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1214409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97902163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9172114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5995962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2273303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79863297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6421212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09550261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5878653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7754346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169465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38817031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39572605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684093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552114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75500888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56601745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45519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662251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5207078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823795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87685206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127795099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841758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93095381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021241626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11180991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8503618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98804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2106559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49775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930527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588873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2355439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85811847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34379055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90315152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31196600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14133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34393789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96824489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285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4495694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5195686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202642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3948858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30808644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83635877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495833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6890230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178738616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12461528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914468058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477291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509685869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4067589039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6163637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531455259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34785317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5560608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– Presentation Title: Section Name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700391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700391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700391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700391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982830309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23191361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743719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060465839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338136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072678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214198671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58782204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272909911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508424812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80987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9897821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4260964102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6319164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79797354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986695443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4379432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686960034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559439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443465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322930494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649476447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942021278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869688658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7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6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5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5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60501391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13534189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1571969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789749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106644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16869940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4269474947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9859719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115456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26651072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1990532425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3286139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715656834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874460626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6832029" y="195141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13529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34768978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428969741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6368189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651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4746627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0" y="20285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8003768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12145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2750"/>
            <a:ext cx="6778625" cy="581025"/>
          </a:xfrm>
        </p:spPr>
        <p:txBody>
          <a:bodyPr>
            <a:noAutofit/>
          </a:bodyPr>
          <a:lstStyle/>
          <a:p>
            <a:r>
              <a:rPr lang="en-CA" dirty="0"/>
              <a:t>Headline goes here 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200151"/>
            <a:ext cx="7542212" cy="2557342"/>
          </a:xfrm>
        </p:spPr>
        <p:txBody>
          <a:bodyPr/>
          <a:lstStyle/>
          <a:p>
            <a:pPr lvl="0"/>
            <a:r>
              <a:rPr lang="en-CA" dirty="0" err="1"/>
              <a:t>Duis</a:t>
            </a:r>
            <a:r>
              <a:rPr lang="en-CA" dirty="0"/>
              <a:t> sit </a:t>
            </a:r>
            <a:r>
              <a:rPr lang="en-CA" dirty="0" err="1"/>
              <a:t>amet</a:t>
            </a:r>
            <a:r>
              <a:rPr lang="en-CA" dirty="0"/>
              <a:t> </a:t>
            </a:r>
            <a:r>
              <a:rPr lang="en-CA" dirty="0" err="1"/>
              <a:t>pulvinar</a:t>
            </a:r>
            <a:r>
              <a:rPr lang="en-CA" dirty="0"/>
              <a:t> </a:t>
            </a:r>
            <a:r>
              <a:rPr lang="en-CA" dirty="0" err="1"/>
              <a:t>odio</a:t>
            </a:r>
            <a:r>
              <a:rPr lang="en-CA" dirty="0"/>
              <a:t>, </a:t>
            </a:r>
            <a:r>
              <a:rPr lang="en-CA" dirty="0" err="1"/>
              <a:t>sed</a:t>
            </a:r>
            <a:r>
              <a:rPr lang="en-CA" dirty="0"/>
              <a:t> </a:t>
            </a:r>
            <a:r>
              <a:rPr lang="en-CA" dirty="0" err="1"/>
              <a:t>commodo</a:t>
            </a:r>
            <a:r>
              <a:rPr lang="en-CA" dirty="0"/>
              <a:t> </a:t>
            </a:r>
            <a:r>
              <a:rPr lang="en-CA" dirty="0" err="1"/>
              <a:t>neque</a:t>
            </a:r>
            <a:r>
              <a:rPr lang="en-CA" dirty="0"/>
              <a:t>. </a:t>
            </a:r>
            <a:r>
              <a:rPr lang="en-CA" dirty="0" err="1"/>
              <a:t>Aliquam</a:t>
            </a:r>
            <a:br>
              <a:rPr lang="en-CA" dirty="0"/>
            </a:br>
            <a:r>
              <a:rPr lang="en-CA" dirty="0" err="1"/>
              <a:t>vestibulum</a:t>
            </a:r>
            <a:r>
              <a:rPr lang="en-CA" dirty="0"/>
              <a:t> </a:t>
            </a:r>
            <a:r>
              <a:rPr lang="en-CA" dirty="0" err="1"/>
              <a:t>nisl</a:t>
            </a:r>
            <a:r>
              <a:rPr lang="en-CA" dirty="0"/>
              <a:t> </a:t>
            </a:r>
            <a:r>
              <a:rPr lang="en-CA" dirty="0" err="1"/>
              <a:t>eget</a:t>
            </a:r>
            <a:r>
              <a:rPr lang="en-CA" dirty="0"/>
              <a:t> </a:t>
            </a:r>
            <a:r>
              <a:rPr lang="en-CA" dirty="0" err="1"/>
              <a:t>volutpat</a:t>
            </a:r>
            <a:r>
              <a:rPr lang="en-CA" dirty="0"/>
              <a:t> dui </a:t>
            </a:r>
            <a:r>
              <a:rPr lang="en-CA" dirty="0" err="1"/>
              <a:t>posuere</a:t>
            </a:r>
            <a:r>
              <a:rPr lang="en-CA" dirty="0"/>
              <a:t>. </a:t>
            </a:r>
            <a:r>
              <a:rPr lang="en-CA" dirty="0" err="1"/>
              <a:t>Sed</a:t>
            </a:r>
            <a:r>
              <a:rPr lang="en-CA" dirty="0"/>
              <a:t> </a:t>
            </a:r>
            <a:r>
              <a:rPr lang="en-CA" dirty="0" err="1"/>
              <a:t>consequat</a:t>
            </a:r>
            <a:br>
              <a:rPr lang="en-CA" dirty="0"/>
            </a:br>
            <a:r>
              <a:rPr lang="en-CA" dirty="0" err="1"/>
              <a:t>sapien</a:t>
            </a:r>
            <a:r>
              <a:rPr lang="en-CA" dirty="0"/>
              <a:t> a </a:t>
            </a:r>
            <a:r>
              <a:rPr lang="en-CA" dirty="0" err="1"/>
              <a:t>tellus</a:t>
            </a:r>
            <a:r>
              <a:rPr lang="en-CA" dirty="0"/>
              <a:t> </a:t>
            </a:r>
            <a:r>
              <a:rPr lang="en-CA" dirty="0" err="1"/>
              <a:t>commodo</a:t>
            </a:r>
            <a:r>
              <a:rPr lang="en-CA" dirty="0"/>
              <a:t>, </a:t>
            </a:r>
            <a:r>
              <a:rPr lang="en-CA" dirty="0" err="1"/>
              <a:t>sed</a:t>
            </a:r>
            <a:r>
              <a:rPr lang="en-CA" dirty="0"/>
              <a:t> </a:t>
            </a:r>
            <a:r>
              <a:rPr lang="en-CA" dirty="0" err="1"/>
              <a:t>luctus</a:t>
            </a:r>
            <a:r>
              <a:rPr lang="en-CA" dirty="0"/>
              <a:t> </a:t>
            </a:r>
            <a:r>
              <a:rPr lang="en-CA" dirty="0" err="1"/>
              <a:t>odio</a:t>
            </a:r>
            <a:r>
              <a:rPr lang="en-CA" dirty="0"/>
              <a:t> </a:t>
            </a:r>
            <a:r>
              <a:rPr lang="en-CA" dirty="0" err="1"/>
              <a:t>maximus</a:t>
            </a:r>
            <a:r>
              <a:rPr lang="en-CA" dirty="0"/>
              <a:t> </a:t>
            </a:r>
            <a:r>
              <a:rPr lang="en-CA" dirty="0" err="1"/>
              <a:t>donec</a:t>
            </a:r>
            <a:br>
              <a:rPr lang="en-CA" dirty="0"/>
            </a:br>
            <a:r>
              <a:rPr lang="en-CA" dirty="0" err="1"/>
              <a:t>nunc</a:t>
            </a:r>
            <a:r>
              <a:rPr lang="en-CA" dirty="0"/>
              <a:t> </a:t>
            </a:r>
            <a:r>
              <a:rPr lang="en-CA" dirty="0" err="1"/>
              <a:t>elit</a:t>
            </a:r>
            <a:r>
              <a:rPr lang="en-CA" dirty="0"/>
              <a:t>, </a:t>
            </a:r>
            <a:r>
              <a:rPr lang="en-CA" dirty="0" err="1"/>
              <a:t>auctor</a:t>
            </a:r>
            <a:r>
              <a:rPr lang="en-CA" dirty="0"/>
              <a:t> </a:t>
            </a:r>
            <a:r>
              <a:rPr lang="en-CA" dirty="0" err="1"/>
              <a:t>nec</a:t>
            </a:r>
            <a:r>
              <a:rPr lang="en-CA" dirty="0"/>
              <a:t> mi sit </a:t>
            </a:r>
            <a:r>
              <a:rPr lang="en-CA" dirty="0" err="1"/>
              <a:t>amet</a:t>
            </a:r>
            <a:r>
              <a:rPr lang="en-CA" dirty="0"/>
              <a:t>, </a:t>
            </a:r>
            <a:r>
              <a:rPr lang="en-CA" dirty="0" err="1"/>
              <a:t>imperdiet</a:t>
            </a:r>
            <a:r>
              <a:rPr lang="en-CA" dirty="0"/>
              <a:t> </a:t>
            </a:r>
            <a:r>
              <a:rPr lang="en-CA" dirty="0" err="1"/>
              <a:t>cursus</a:t>
            </a:r>
            <a:r>
              <a:rPr lang="en-CA" dirty="0"/>
              <a:t> </a:t>
            </a:r>
            <a:r>
              <a:rPr lang="en-CA" dirty="0" err="1"/>
              <a:t>nulla</a:t>
            </a:r>
            <a:r>
              <a:rPr lang="en-CA" dirty="0"/>
              <a:t>.</a:t>
            </a:r>
            <a:br>
              <a:rPr lang="en-CA" dirty="0"/>
            </a:br>
            <a:r>
              <a:rPr lang="en-CA" dirty="0" err="1"/>
              <a:t>Nunc</a:t>
            </a:r>
            <a:r>
              <a:rPr lang="en-CA" dirty="0"/>
              <a:t> </a:t>
            </a:r>
            <a:r>
              <a:rPr lang="en-CA" dirty="0" err="1"/>
              <a:t>consectetur</a:t>
            </a:r>
            <a:r>
              <a:rPr lang="en-CA" dirty="0"/>
              <a:t> </a:t>
            </a:r>
            <a:r>
              <a:rPr lang="en-CA" dirty="0" err="1"/>
              <a:t>porta</a:t>
            </a:r>
            <a:r>
              <a:rPr lang="en-CA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852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1" y="0"/>
            <a:ext cx="9144000" cy="4865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2750"/>
            <a:ext cx="6778625" cy="581025"/>
          </a:xfrm>
        </p:spPr>
        <p:txBody>
          <a:bodyPr>
            <a:noAutofit/>
          </a:bodyPr>
          <a:lstStyle/>
          <a:p>
            <a:r>
              <a:rPr lang="en-CA" dirty="0"/>
              <a:t>Headline goes here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457199" y="1713610"/>
            <a:ext cx="8113714" cy="310453"/>
          </a:xfrm>
        </p:spPr>
        <p:txBody>
          <a:bodyPr/>
          <a:lstStyle>
            <a:lvl1pPr>
              <a:spcBef>
                <a:spcPts val="0"/>
              </a:spcBef>
              <a:defRPr sz="1600" b="1">
                <a:solidFill>
                  <a:srgbClr val="EAAB00"/>
                </a:solidFill>
              </a:defRPr>
            </a:lvl1pPr>
          </a:lstStyle>
          <a:p>
            <a:pPr lvl="0"/>
            <a:r>
              <a:rPr lang="en-CA" dirty="0"/>
              <a:t>SECTION TITLE GOES HERE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 hasCustomPrompt="1"/>
          </p:nvPr>
        </p:nvSpPr>
        <p:spPr>
          <a:xfrm>
            <a:off x="457200" y="2109788"/>
            <a:ext cx="8113058" cy="1999374"/>
          </a:xfrm>
        </p:spPr>
        <p:txBody>
          <a:bodyPr/>
          <a:lstStyle>
            <a:lvl1pPr>
              <a:defRPr sz="1200">
                <a:solidFill>
                  <a:srgbClr val="555555"/>
                </a:solidFill>
              </a:defRPr>
            </a:lvl1pPr>
            <a:lvl2pPr marL="86400" indent="-122400">
              <a:buClr>
                <a:srgbClr val="EAAB00"/>
              </a:buClr>
              <a:defRPr sz="1200">
                <a:solidFill>
                  <a:srgbClr val="555555"/>
                </a:solidFill>
              </a:defRPr>
            </a:lvl2pPr>
            <a:lvl3pPr marL="237600" indent="-122400">
              <a:buClr>
                <a:srgbClr val="EAAB00"/>
              </a:buClr>
              <a:defRPr sz="1200">
                <a:solidFill>
                  <a:srgbClr val="555555"/>
                </a:solidFill>
              </a:defRPr>
            </a:lvl3pPr>
            <a:lvl4pPr marL="356400" indent="-122400">
              <a:buClr>
                <a:srgbClr val="EAAB00"/>
              </a:buClr>
              <a:defRPr sz="1200">
                <a:solidFill>
                  <a:srgbClr val="555555"/>
                </a:solidFill>
              </a:defRPr>
            </a:lvl4pPr>
            <a:lvl5pPr marL="478800" indent="-122400">
              <a:buClr>
                <a:srgbClr val="EAAB00"/>
              </a:buClr>
              <a:defRPr sz="1200">
                <a:solidFill>
                  <a:srgbClr val="555555"/>
                </a:solidFill>
              </a:defRPr>
            </a:lvl5pPr>
          </a:lstStyle>
          <a:p>
            <a:pPr lvl="0"/>
            <a:r>
              <a:rPr lang="en-CA" dirty="0"/>
              <a:t>Add text here</a:t>
            </a:r>
          </a:p>
          <a:p>
            <a:pPr lvl="1"/>
            <a:r>
              <a:rPr lang="en-CA" dirty="0"/>
              <a:t>bullet level 1</a:t>
            </a:r>
          </a:p>
          <a:p>
            <a:pPr lvl="2"/>
            <a:r>
              <a:rPr lang="en-CA" dirty="0"/>
              <a:t>bullet level 2</a:t>
            </a:r>
          </a:p>
          <a:p>
            <a:pPr lvl="3"/>
            <a:r>
              <a:rPr lang="en-CA" dirty="0"/>
              <a:t>bullet level 3</a:t>
            </a:r>
          </a:p>
          <a:p>
            <a:pPr lvl="4"/>
            <a:r>
              <a:rPr lang="en-CA" dirty="0"/>
              <a:t>bullet level 4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200150"/>
            <a:ext cx="8113713" cy="398463"/>
          </a:xfrm>
        </p:spPr>
        <p:txBody>
          <a:bodyPr anchor="ctr"/>
          <a:lstStyle>
            <a:lvl1pPr>
              <a:spcBef>
                <a:spcPts val="0"/>
              </a:spcBef>
              <a:defRPr sz="1800" baseline="0"/>
            </a:lvl1pPr>
          </a:lstStyle>
          <a:p>
            <a:pPr lvl="0"/>
            <a:r>
              <a:rPr lang="en-CA" dirty="0"/>
              <a:t>Subhead goes here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0A42F28-A666-2547-AE99-44D783844F47}"/>
              </a:ext>
            </a:extLst>
          </p:cNvPr>
          <p:cNvCxnSpPr>
            <a:cxnSpLocks/>
          </p:cNvCxnSpPr>
          <p:nvPr userDrawn="1"/>
        </p:nvCxnSpPr>
        <p:spPr>
          <a:xfrm>
            <a:off x="573437" y="4711485"/>
            <a:ext cx="7996822" cy="0"/>
          </a:xfrm>
          <a:prstGeom prst="line">
            <a:avLst/>
          </a:prstGeom>
          <a:ln>
            <a:solidFill>
              <a:srgbClr val="EAA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955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dirty="0"/>
              <a:t>Sample content slides – All audiences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82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3263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861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D6F2513-5BC3-B34B-875E-1526341F35A2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100000">
                <a:srgbClr val="EAAB00"/>
              </a:gs>
              <a:gs pos="0">
                <a:srgbClr val="FFDD00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D0BD0A6-2AC2-9945-9C80-0A1A7FE0F54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387"/>
            <a:ext cx="9144000" cy="5145887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-38721" y="-1626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2437" y="1182688"/>
            <a:ext cx="4810417" cy="1132356"/>
          </a:xfrm>
        </p:spPr>
        <p:txBody>
          <a:bodyPr/>
          <a:lstStyle>
            <a:lvl1pPr>
              <a:spcBef>
                <a:spcPts val="0"/>
              </a:spcBef>
              <a:defRPr sz="4000">
                <a:solidFill>
                  <a:srgbClr val="003946"/>
                </a:solidFill>
                <a:latin typeface="Sun Life Sans" panose="020B0504030304030303" pitchFamily="34" charset="0"/>
                <a:cs typeface="Calibri"/>
              </a:defRPr>
            </a:lvl1pPr>
          </a:lstStyle>
          <a:p>
            <a:r>
              <a:rPr lang="en-CA" dirty="0"/>
              <a:t>Presentation title </a:t>
            </a:r>
            <a:br>
              <a:rPr lang="en-CA" dirty="0"/>
            </a:br>
            <a:r>
              <a:rPr lang="en-CA" dirty="0"/>
              <a:t>is written here</a:t>
            </a:r>
            <a:endParaRPr lang="en-US" dirty="0"/>
          </a:p>
        </p:txBody>
      </p:sp>
      <p:sp>
        <p:nvSpPr>
          <p:cNvPr id="25" name="Content Placeholder 24"/>
          <p:cNvSpPr>
            <a:spLocks noGrp="1"/>
          </p:cNvSpPr>
          <p:nvPr>
            <p:ph sz="quarter" idx="10" hasCustomPrompt="1"/>
          </p:nvPr>
        </p:nvSpPr>
        <p:spPr>
          <a:xfrm>
            <a:off x="452438" y="3232977"/>
            <a:ext cx="1755775" cy="278340"/>
          </a:xfrm>
        </p:spPr>
        <p:txBody>
          <a:bodyPr>
            <a:noAutofit/>
          </a:bodyPr>
          <a:lstStyle>
            <a:lvl1pPr>
              <a:defRPr sz="1200">
                <a:latin typeface="Sun Life Sans" panose="020B0504030304030303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CA" dirty="0"/>
              <a:t>Month, 20XX</a:t>
            </a:r>
          </a:p>
        </p:txBody>
      </p:sp>
      <p:sp>
        <p:nvSpPr>
          <p:cNvPr id="27" name="Content Placeholder 26"/>
          <p:cNvSpPr>
            <a:spLocks noGrp="1"/>
          </p:cNvSpPr>
          <p:nvPr>
            <p:ph sz="quarter" idx="11" hasCustomPrompt="1"/>
          </p:nvPr>
        </p:nvSpPr>
        <p:spPr>
          <a:xfrm>
            <a:off x="452438" y="3473824"/>
            <a:ext cx="1647825" cy="261610"/>
          </a:xfrm>
        </p:spPr>
        <p:txBody>
          <a:bodyPr>
            <a:noAutofit/>
          </a:bodyPr>
          <a:lstStyle>
            <a:lvl1pPr>
              <a:defRPr sz="1200" b="1">
                <a:solidFill>
                  <a:srgbClr val="FFFFFF"/>
                </a:solidFill>
                <a:latin typeface="Sun Life Sans" panose="020B0504030304030303" pitchFamily="34" charset="0"/>
              </a:defRPr>
            </a:lvl1pPr>
          </a:lstStyle>
          <a:p>
            <a:pPr lvl="0"/>
            <a:r>
              <a:rPr lang="en-CA" dirty="0"/>
              <a:t>Draft 2.0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452438" y="2317750"/>
            <a:ext cx="4810416" cy="627063"/>
          </a:xfrm>
        </p:spPr>
        <p:txBody>
          <a:bodyPr/>
          <a:lstStyle>
            <a:lvl1pPr>
              <a:spcBef>
                <a:spcPts val="0"/>
              </a:spcBef>
              <a:defRPr sz="1800">
                <a:solidFill>
                  <a:srgbClr val="851534"/>
                </a:solidFill>
                <a:latin typeface="Sun Life Sans" panose="020B0504030304030303" pitchFamily="34" charset="0"/>
              </a:defRPr>
            </a:lvl1pPr>
          </a:lstStyle>
          <a:p>
            <a:pPr lvl="0"/>
            <a:r>
              <a:rPr lang="en-CA" dirty="0" err="1"/>
              <a:t>Lorem</a:t>
            </a:r>
            <a:r>
              <a:rPr lang="en-CA" dirty="0"/>
              <a:t> </a:t>
            </a:r>
            <a:r>
              <a:rPr lang="en-CA" dirty="0" err="1"/>
              <a:t>ipsum</a:t>
            </a:r>
            <a:r>
              <a:rPr lang="en-CA" dirty="0"/>
              <a:t> </a:t>
            </a:r>
            <a:r>
              <a:rPr lang="en-CA" dirty="0" err="1"/>
              <a:t>dolor</a:t>
            </a:r>
            <a:r>
              <a:rPr lang="en-CA" dirty="0"/>
              <a:t> sit </a:t>
            </a:r>
            <a:r>
              <a:rPr lang="en-CA" dirty="0" err="1"/>
              <a:t>nibh</a:t>
            </a:r>
            <a:r>
              <a:rPr lang="en-CA" dirty="0"/>
              <a:t> </a:t>
            </a:r>
            <a:r>
              <a:rPr lang="en-CA" dirty="0" err="1"/>
              <a:t>consectetuer</a:t>
            </a:r>
            <a:br>
              <a:rPr lang="en-CA" dirty="0"/>
            </a:br>
            <a:r>
              <a:rPr lang="en-CA" dirty="0" err="1"/>
              <a:t>adipiscing</a:t>
            </a:r>
            <a:r>
              <a:rPr lang="en-CA" dirty="0"/>
              <a:t> </a:t>
            </a:r>
            <a:r>
              <a:rPr lang="en-CA" dirty="0" err="1"/>
              <a:t>elit</a:t>
            </a:r>
            <a:r>
              <a:rPr lang="en-CA" dirty="0"/>
              <a:t> </a:t>
            </a:r>
            <a:r>
              <a:rPr lang="en-CA" dirty="0" err="1"/>
              <a:t>sed</a:t>
            </a:r>
            <a:r>
              <a:rPr lang="en-CA" dirty="0"/>
              <a:t> </a:t>
            </a:r>
            <a:r>
              <a:rPr lang="en-CA" dirty="0" err="1"/>
              <a:t>diam</a:t>
            </a:r>
            <a:r>
              <a:rPr lang="en-CA" dirty="0"/>
              <a:t> </a:t>
            </a:r>
            <a:r>
              <a:rPr lang="en-CA" dirty="0" err="1"/>
              <a:t>nonummy</a:t>
            </a:r>
            <a:endParaRPr lang="en-CA" dirty="0"/>
          </a:p>
          <a:p>
            <a:pPr lvl="0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0602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- no circ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D6F2513-5BC3-B34B-875E-1526341F35A2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100000">
                <a:srgbClr val="EAAB00"/>
              </a:gs>
              <a:gs pos="0">
                <a:srgbClr val="FFDD00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-38721" y="-1626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2437" y="1182688"/>
            <a:ext cx="4810417" cy="1132356"/>
          </a:xfrm>
        </p:spPr>
        <p:txBody>
          <a:bodyPr/>
          <a:lstStyle>
            <a:lvl1pPr>
              <a:spcBef>
                <a:spcPts val="0"/>
              </a:spcBef>
              <a:defRPr sz="4000">
                <a:solidFill>
                  <a:srgbClr val="003946"/>
                </a:solidFill>
                <a:latin typeface="Sun Life Sans" panose="020B0504030304030303" pitchFamily="34" charset="0"/>
                <a:cs typeface="Calibri"/>
              </a:defRPr>
            </a:lvl1pPr>
          </a:lstStyle>
          <a:p>
            <a:r>
              <a:rPr lang="en-CA" dirty="0"/>
              <a:t>Presentation title </a:t>
            </a:r>
            <a:br>
              <a:rPr lang="en-CA" dirty="0"/>
            </a:br>
            <a:r>
              <a:rPr lang="en-CA" dirty="0"/>
              <a:t>is written here</a:t>
            </a:r>
            <a:endParaRPr lang="en-US" dirty="0"/>
          </a:p>
        </p:txBody>
      </p:sp>
      <p:sp>
        <p:nvSpPr>
          <p:cNvPr id="25" name="Content Placeholder 24"/>
          <p:cNvSpPr>
            <a:spLocks noGrp="1"/>
          </p:cNvSpPr>
          <p:nvPr>
            <p:ph sz="quarter" idx="10" hasCustomPrompt="1"/>
          </p:nvPr>
        </p:nvSpPr>
        <p:spPr>
          <a:xfrm>
            <a:off x="452438" y="3232977"/>
            <a:ext cx="1755775" cy="278340"/>
          </a:xfrm>
        </p:spPr>
        <p:txBody>
          <a:bodyPr>
            <a:noAutofit/>
          </a:bodyPr>
          <a:lstStyle>
            <a:lvl1pPr>
              <a:defRPr sz="1200">
                <a:latin typeface="Sun Life Sans" panose="020B0504030304030303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CA" dirty="0"/>
              <a:t>Month, 20XX</a:t>
            </a:r>
          </a:p>
        </p:txBody>
      </p:sp>
      <p:sp>
        <p:nvSpPr>
          <p:cNvPr id="27" name="Content Placeholder 26"/>
          <p:cNvSpPr>
            <a:spLocks noGrp="1"/>
          </p:cNvSpPr>
          <p:nvPr>
            <p:ph sz="quarter" idx="11" hasCustomPrompt="1"/>
          </p:nvPr>
        </p:nvSpPr>
        <p:spPr>
          <a:xfrm>
            <a:off x="452438" y="3473824"/>
            <a:ext cx="1647825" cy="261610"/>
          </a:xfrm>
        </p:spPr>
        <p:txBody>
          <a:bodyPr>
            <a:noAutofit/>
          </a:bodyPr>
          <a:lstStyle>
            <a:lvl1pPr>
              <a:defRPr sz="1200" b="1">
                <a:solidFill>
                  <a:srgbClr val="FFFFFF"/>
                </a:solidFill>
                <a:latin typeface="Sun Life Sans" panose="020B0504030304030303" pitchFamily="34" charset="0"/>
              </a:defRPr>
            </a:lvl1pPr>
          </a:lstStyle>
          <a:p>
            <a:pPr lvl="0"/>
            <a:r>
              <a:rPr lang="en-CA" dirty="0"/>
              <a:t>Draft 2.0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452438" y="2317750"/>
            <a:ext cx="4810416" cy="627063"/>
          </a:xfrm>
        </p:spPr>
        <p:txBody>
          <a:bodyPr/>
          <a:lstStyle>
            <a:lvl1pPr>
              <a:spcBef>
                <a:spcPts val="0"/>
              </a:spcBef>
              <a:defRPr sz="1800">
                <a:solidFill>
                  <a:srgbClr val="851534"/>
                </a:solidFill>
                <a:latin typeface="Sun Life Sans" panose="020B0504030304030303" pitchFamily="34" charset="0"/>
              </a:defRPr>
            </a:lvl1pPr>
          </a:lstStyle>
          <a:p>
            <a:pPr lvl="0"/>
            <a:r>
              <a:rPr lang="en-CA" dirty="0" err="1"/>
              <a:t>Lorem</a:t>
            </a:r>
            <a:r>
              <a:rPr lang="en-CA" dirty="0"/>
              <a:t> </a:t>
            </a:r>
            <a:r>
              <a:rPr lang="en-CA" dirty="0" err="1"/>
              <a:t>ipsum</a:t>
            </a:r>
            <a:r>
              <a:rPr lang="en-CA" dirty="0"/>
              <a:t> </a:t>
            </a:r>
            <a:r>
              <a:rPr lang="en-CA" dirty="0" err="1"/>
              <a:t>dolor</a:t>
            </a:r>
            <a:r>
              <a:rPr lang="en-CA" dirty="0"/>
              <a:t> sit </a:t>
            </a:r>
            <a:r>
              <a:rPr lang="en-CA" dirty="0" err="1"/>
              <a:t>nibh</a:t>
            </a:r>
            <a:r>
              <a:rPr lang="en-CA" dirty="0"/>
              <a:t> </a:t>
            </a:r>
            <a:r>
              <a:rPr lang="en-CA" dirty="0" err="1"/>
              <a:t>consectetuer</a:t>
            </a:r>
            <a:br>
              <a:rPr lang="en-CA" dirty="0"/>
            </a:br>
            <a:r>
              <a:rPr lang="en-CA" dirty="0" err="1"/>
              <a:t>adipiscing</a:t>
            </a:r>
            <a:r>
              <a:rPr lang="en-CA" dirty="0"/>
              <a:t> </a:t>
            </a:r>
            <a:r>
              <a:rPr lang="en-CA" dirty="0" err="1"/>
              <a:t>elit</a:t>
            </a:r>
            <a:r>
              <a:rPr lang="en-CA" dirty="0"/>
              <a:t> </a:t>
            </a:r>
            <a:r>
              <a:rPr lang="en-CA" dirty="0" err="1"/>
              <a:t>sed</a:t>
            </a:r>
            <a:r>
              <a:rPr lang="en-CA" dirty="0"/>
              <a:t> </a:t>
            </a:r>
            <a:r>
              <a:rPr lang="en-CA" dirty="0" err="1"/>
              <a:t>diam</a:t>
            </a:r>
            <a:r>
              <a:rPr lang="en-CA" dirty="0"/>
              <a:t> </a:t>
            </a:r>
            <a:r>
              <a:rPr lang="en-CA" dirty="0" err="1"/>
              <a:t>nonummy</a:t>
            </a:r>
            <a:endParaRPr lang="en-CA" dirty="0"/>
          </a:p>
          <a:p>
            <a:pPr lvl="0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0174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- no circl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D6F2513-5BC3-B34B-875E-1526341F35A2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100000">
                <a:srgbClr val="EAAB00"/>
              </a:gs>
              <a:gs pos="0">
                <a:srgbClr val="FFDD00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-38721" y="-1626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2437" y="1182688"/>
            <a:ext cx="4810417" cy="1132356"/>
          </a:xfrm>
        </p:spPr>
        <p:txBody>
          <a:bodyPr/>
          <a:lstStyle>
            <a:lvl1pPr>
              <a:spcBef>
                <a:spcPts val="0"/>
              </a:spcBef>
              <a:defRPr sz="4000">
                <a:solidFill>
                  <a:srgbClr val="003946"/>
                </a:solidFill>
                <a:latin typeface="Sun Life Sans" panose="020B0504030304030303" pitchFamily="34" charset="0"/>
                <a:cs typeface="Calibri"/>
              </a:defRPr>
            </a:lvl1pPr>
          </a:lstStyle>
          <a:p>
            <a:r>
              <a:rPr lang="en-CA" dirty="0"/>
              <a:t>Presentation title </a:t>
            </a:r>
            <a:br>
              <a:rPr lang="en-CA" dirty="0"/>
            </a:br>
            <a:r>
              <a:rPr lang="en-CA" dirty="0"/>
              <a:t>is written here</a:t>
            </a:r>
            <a:endParaRPr lang="en-US" dirty="0"/>
          </a:p>
        </p:txBody>
      </p:sp>
      <p:sp>
        <p:nvSpPr>
          <p:cNvPr id="25" name="Content Placeholder 24"/>
          <p:cNvSpPr>
            <a:spLocks noGrp="1"/>
          </p:cNvSpPr>
          <p:nvPr>
            <p:ph sz="quarter" idx="10" hasCustomPrompt="1"/>
          </p:nvPr>
        </p:nvSpPr>
        <p:spPr>
          <a:xfrm>
            <a:off x="452438" y="3232977"/>
            <a:ext cx="1755775" cy="278340"/>
          </a:xfrm>
        </p:spPr>
        <p:txBody>
          <a:bodyPr>
            <a:noAutofit/>
          </a:bodyPr>
          <a:lstStyle>
            <a:lvl1pPr>
              <a:defRPr sz="1200">
                <a:latin typeface="Sun Life Sans" panose="020B0504030304030303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CA" dirty="0"/>
              <a:t>Month, 20XX</a:t>
            </a:r>
          </a:p>
        </p:txBody>
      </p:sp>
      <p:sp>
        <p:nvSpPr>
          <p:cNvPr id="27" name="Content Placeholder 26"/>
          <p:cNvSpPr>
            <a:spLocks noGrp="1"/>
          </p:cNvSpPr>
          <p:nvPr>
            <p:ph sz="quarter" idx="11" hasCustomPrompt="1"/>
          </p:nvPr>
        </p:nvSpPr>
        <p:spPr>
          <a:xfrm>
            <a:off x="452438" y="3473824"/>
            <a:ext cx="1647825" cy="261610"/>
          </a:xfrm>
        </p:spPr>
        <p:txBody>
          <a:bodyPr>
            <a:noAutofit/>
          </a:bodyPr>
          <a:lstStyle>
            <a:lvl1pPr>
              <a:defRPr sz="1200" b="1">
                <a:solidFill>
                  <a:srgbClr val="FFFFFF"/>
                </a:solidFill>
                <a:latin typeface="Sun Life Sans" panose="020B0504030304030303" pitchFamily="34" charset="0"/>
              </a:defRPr>
            </a:lvl1pPr>
          </a:lstStyle>
          <a:p>
            <a:pPr lvl="0"/>
            <a:r>
              <a:rPr lang="en-CA" dirty="0"/>
              <a:t>Draft 2.0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452438" y="2317750"/>
            <a:ext cx="4810416" cy="627063"/>
          </a:xfrm>
        </p:spPr>
        <p:txBody>
          <a:bodyPr/>
          <a:lstStyle>
            <a:lvl1pPr>
              <a:spcBef>
                <a:spcPts val="0"/>
              </a:spcBef>
              <a:defRPr sz="1800">
                <a:solidFill>
                  <a:srgbClr val="851534"/>
                </a:solidFill>
                <a:latin typeface="Sun Life Sans" panose="020B0504030304030303" pitchFamily="34" charset="0"/>
              </a:defRPr>
            </a:lvl1pPr>
          </a:lstStyle>
          <a:p>
            <a:pPr lvl="0"/>
            <a:r>
              <a:rPr lang="en-CA" dirty="0" err="1"/>
              <a:t>Lorem</a:t>
            </a:r>
            <a:r>
              <a:rPr lang="en-CA" dirty="0"/>
              <a:t> </a:t>
            </a:r>
            <a:r>
              <a:rPr lang="en-CA" dirty="0" err="1"/>
              <a:t>ipsum</a:t>
            </a:r>
            <a:r>
              <a:rPr lang="en-CA" dirty="0"/>
              <a:t> </a:t>
            </a:r>
            <a:r>
              <a:rPr lang="en-CA" dirty="0" err="1"/>
              <a:t>dolor</a:t>
            </a:r>
            <a:r>
              <a:rPr lang="en-CA" dirty="0"/>
              <a:t> sit </a:t>
            </a:r>
            <a:r>
              <a:rPr lang="en-CA" dirty="0" err="1"/>
              <a:t>nibh</a:t>
            </a:r>
            <a:r>
              <a:rPr lang="en-CA" dirty="0"/>
              <a:t> </a:t>
            </a:r>
            <a:r>
              <a:rPr lang="en-CA" dirty="0" err="1"/>
              <a:t>consectetuer</a:t>
            </a:r>
            <a:br>
              <a:rPr lang="en-CA" dirty="0"/>
            </a:br>
            <a:r>
              <a:rPr lang="en-CA" dirty="0" err="1"/>
              <a:t>adipiscing</a:t>
            </a:r>
            <a:r>
              <a:rPr lang="en-CA" dirty="0"/>
              <a:t> </a:t>
            </a:r>
            <a:r>
              <a:rPr lang="en-CA" dirty="0" err="1"/>
              <a:t>elit</a:t>
            </a:r>
            <a:r>
              <a:rPr lang="en-CA" dirty="0"/>
              <a:t> </a:t>
            </a:r>
            <a:r>
              <a:rPr lang="en-CA" dirty="0" err="1"/>
              <a:t>sed</a:t>
            </a:r>
            <a:r>
              <a:rPr lang="en-CA" dirty="0"/>
              <a:t> </a:t>
            </a:r>
            <a:r>
              <a:rPr lang="en-CA" dirty="0" err="1"/>
              <a:t>diam</a:t>
            </a:r>
            <a:r>
              <a:rPr lang="en-CA" dirty="0"/>
              <a:t> </a:t>
            </a:r>
            <a:r>
              <a:rPr lang="en-CA" dirty="0" err="1"/>
              <a:t>nonummy</a:t>
            </a:r>
            <a:endParaRPr lang="en-CA" dirty="0"/>
          </a:p>
          <a:p>
            <a:pPr lvl="0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7436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72D69BD-CB64-5E44-998E-E0FA5F2BDA8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-38721" y="-1626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2437" y="1182688"/>
            <a:ext cx="4810417" cy="1132356"/>
          </a:xfrm>
        </p:spPr>
        <p:txBody>
          <a:bodyPr/>
          <a:lstStyle>
            <a:lvl1pPr>
              <a:defRPr sz="4000">
                <a:solidFill>
                  <a:srgbClr val="003946"/>
                </a:solidFill>
                <a:latin typeface="Sun Life Sans" panose="020B0504030304030303" pitchFamily="34" charset="0"/>
                <a:cs typeface="Calibri"/>
              </a:defRPr>
            </a:lvl1pPr>
          </a:lstStyle>
          <a:p>
            <a:r>
              <a:rPr lang="en-CA" dirty="0"/>
              <a:t>Presentation title </a:t>
            </a:r>
            <a:br>
              <a:rPr lang="en-CA" dirty="0"/>
            </a:br>
            <a:r>
              <a:rPr lang="en-CA" dirty="0"/>
              <a:t>is written here</a:t>
            </a:r>
            <a:endParaRPr lang="en-US" dirty="0"/>
          </a:p>
        </p:txBody>
      </p:sp>
      <p:sp>
        <p:nvSpPr>
          <p:cNvPr id="25" name="Content Placeholder 24"/>
          <p:cNvSpPr>
            <a:spLocks noGrp="1"/>
          </p:cNvSpPr>
          <p:nvPr>
            <p:ph sz="quarter" idx="10" hasCustomPrompt="1"/>
          </p:nvPr>
        </p:nvSpPr>
        <p:spPr>
          <a:xfrm>
            <a:off x="452438" y="3232977"/>
            <a:ext cx="1755775" cy="278340"/>
          </a:xfrm>
        </p:spPr>
        <p:txBody>
          <a:bodyPr>
            <a:noAutofit/>
          </a:bodyPr>
          <a:lstStyle>
            <a:lvl1pPr>
              <a:defRPr sz="1200">
                <a:latin typeface="Sun Life Sans" panose="020B0504030304030303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CA" dirty="0"/>
              <a:t>Month, 20XX</a:t>
            </a:r>
          </a:p>
        </p:txBody>
      </p:sp>
      <p:sp>
        <p:nvSpPr>
          <p:cNvPr id="27" name="Content Placeholder 26"/>
          <p:cNvSpPr>
            <a:spLocks noGrp="1"/>
          </p:cNvSpPr>
          <p:nvPr>
            <p:ph sz="quarter" idx="11" hasCustomPrompt="1"/>
          </p:nvPr>
        </p:nvSpPr>
        <p:spPr>
          <a:xfrm>
            <a:off x="452438" y="3473824"/>
            <a:ext cx="1647825" cy="261610"/>
          </a:xfrm>
        </p:spPr>
        <p:txBody>
          <a:bodyPr>
            <a:noAutofit/>
          </a:bodyPr>
          <a:lstStyle>
            <a:lvl1pPr>
              <a:defRPr sz="1200">
                <a:solidFill>
                  <a:srgbClr val="FFFFFF"/>
                </a:solidFill>
                <a:latin typeface="Sun Life Sans" panose="020B0504030304030303" pitchFamily="34" charset="0"/>
              </a:defRPr>
            </a:lvl1pPr>
          </a:lstStyle>
          <a:p>
            <a:pPr lvl="0"/>
            <a:r>
              <a:rPr lang="en-CA" dirty="0"/>
              <a:t>Draft 2.0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52437" y="2314575"/>
            <a:ext cx="4810417" cy="373063"/>
          </a:xfrm>
        </p:spPr>
        <p:txBody>
          <a:bodyPr/>
          <a:lstStyle>
            <a:lvl1pPr>
              <a:spcBef>
                <a:spcPts val="0"/>
              </a:spcBef>
              <a:defRPr sz="1800">
                <a:solidFill>
                  <a:srgbClr val="851534"/>
                </a:solidFill>
                <a:latin typeface="Sun Life Sans" panose="020B0504030304030303" pitchFamily="34" charset="0"/>
              </a:defRPr>
            </a:lvl1pPr>
          </a:lstStyle>
          <a:p>
            <a:pPr lvl="0"/>
            <a:r>
              <a:rPr lang="en-CA" dirty="0" err="1"/>
              <a:t>Lorem</a:t>
            </a:r>
            <a:r>
              <a:rPr lang="en-CA" dirty="0"/>
              <a:t> </a:t>
            </a:r>
            <a:r>
              <a:rPr lang="en-CA" dirty="0" err="1"/>
              <a:t>ipsum</a:t>
            </a:r>
            <a:r>
              <a:rPr lang="en-CA" dirty="0"/>
              <a:t> </a:t>
            </a:r>
            <a:r>
              <a:rPr lang="en-CA" dirty="0" err="1"/>
              <a:t>dolor</a:t>
            </a:r>
            <a:r>
              <a:rPr lang="en-CA" dirty="0"/>
              <a:t> sit </a:t>
            </a:r>
            <a:r>
              <a:rPr lang="en-CA" dirty="0" err="1"/>
              <a:t>nibh</a:t>
            </a:r>
            <a:r>
              <a:rPr lang="en-CA" dirty="0"/>
              <a:t> </a:t>
            </a:r>
            <a:r>
              <a:rPr lang="en-CA" dirty="0" err="1"/>
              <a:t>consectetuer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8164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ettyImages-941590854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1707" y="0"/>
            <a:ext cx="7716022" cy="51435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BB21E0F7-8E30-4841-A0E2-37AC060098FA}"/>
              </a:ext>
            </a:extLst>
          </p:cNvPr>
          <p:cNvGrpSpPr/>
          <p:nvPr userDrawn="1"/>
        </p:nvGrpSpPr>
        <p:grpSpPr>
          <a:xfrm>
            <a:off x="0" y="60067"/>
            <a:ext cx="4560739" cy="5143500"/>
            <a:chOff x="0" y="0"/>
            <a:chExt cx="4560739" cy="514350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413C90F-6831-C642-B3B8-A1725F823A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560739" cy="514350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ACA85AE-FDC2-7C4C-A6FA-DA584A4DEC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4560739" cy="5143500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 userDrawn="1"/>
        </p:nvSpPr>
        <p:spPr>
          <a:xfrm>
            <a:off x="-38721" y="-1626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2437" y="927100"/>
            <a:ext cx="4810417" cy="1132356"/>
          </a:xfrm>
        </p:spPr>
        <p:txBody>
          <a:bodyPr/>
          <a:lstStyle>
            <a:lvl1pPr>
              <a:spcBef>
                <a:spcPts val="0"/>
              </a:spcBef>
              <a:defRPr sz="4000">
                <a:solidFill>
                  <a:srgbClr val="003946"/>
                </a:solidFill>
                <a:latin typeface="Sun Life Sans" panose="020B0504030304030303" pitchFamily="34" charset="0"/>
                <a:cs typeface="Calibri"/>
              </a:defRPr>
            </a:lvl1pPr>
          </a:lstStyle>
          <a:p>
            <a:r>
              <a:rPr lang="en-CA" dirty="0"/>
              <a:t>Sub-head section </a:t>
            </a:r>
            <a:br>
              <a:rPr lang="en-CA" dirty="0"/>
            </a:br>
            <a:r>
              <a:rPr lang="en-CA" dirty="0"/>
              <a:t>title here</a:t>
            </a:r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452438" y="2114550"/>
            <a:ext cx="4810416" cy="592138"/>
          </a:xfrm>
        </p:spPr>
        <p:txBody>
          <a:bodyPr/>
          <a:lstStyle>
            <a:lvl1pPr>
              <a:spcBef>
                <a:spcPts val="0"/>
              </a:spcBef>
              <a:defRPr sz="1800" baseline="0">
                <a:solidFill>
                  <a:schemeClr val="accent1"/>
                </a:solidFill>
                <a:latin typeface="Sun Life Sans" panose="020B0504030304030303" pitchFamily="34" charset="0"/>
              </a:defRPr>
            </a:lvl1pPr>
            <a:lvl2pPr>
              <a:spcBef>
                <a:spcPts val="0"/>
              </a:spcBef>
              <a:defRPr>
                <a:solidFill>
                  <a:schemeClr val="accent1"/>
                </a:solidFill>
              </a:defRPr>
            </a:lvl2pPr>
            <a:lvl3pPr>
              <a:spcBef>
                <a:spcPts val="0"/>
              </a:spcBef>
              <a:defRPr>
                <a:solidFill>
                  <a:schemeClr val="accent1"/>
                </a:solidFill>
              </a:defRPr>
            </a:lvl3pPr>
            <a:lvl4pPr>
              <a:spcBef>
                <a:spcPts val="0"/>
              </a:spcBef>
              <a:defRPr>
                <a:solidFill>
                  <a:schemeClr val="accent1"/>
                </a:solidFill>
              </a:defRPr>
            </a:lvl4pPr>
            <a:lvl5pPr>
              <a:spcBef>
                <a:spcPts val="0"/>
              </a:spcBef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CA" dirty="0"/>
              <a:t>Lorem ipsum dolor sit </a:t>
            </a:r>
            <a:r>
              <a:rPr lang="en-CA" dirty="0" err="1"/>
              <a:t>consectetuer</a:t>
            </a:r>
            <a:endParaRPr lang="en-CA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5DFEE5-6509-F545-B28A-857642848225}"/>
              </a:ext>
            </a:extLst>
          </p:cNvPr>
          <p:cNvSpPr txBox="1"/>
          <p:nvPr userDrawn="1"/>
        </p:nvSpPr>
        <p:spPr>
          <a:xfrm>
            <a:off x="452437" y="552102"/>
            <a:ext cx="1450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63929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4536349-2A31-EE4C-B668-17654792FC36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8781" y="4572"/>
            <a:ext cx="7525219" cy="5138928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BB21E0F7-8E30-4841-A0E2-37AC060098FA}"/>
              </a:ext>
            </a:extLst>
          </p:cNvPr>
          <p:cNvGrpSpPr/>
          <p:nvPr userDrawn="1"/>
        </p:nvGrpSpPr>
        <p:grpSpPr>
          <a:xfrm>
            <a:off x="0" y="0"/>
            <a:ext cx="4560739" cy="5143500"/>
            <a:chOff x="0" y="0"/>
            <a:chExt cx="4560739" cy="514350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413C90F-6831-C642-B3B8-A1725F823A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560739" cy="514350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ACA85AE-FDC2-7C4C-A6FA-DA584A4DEC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4560739" cy="5143500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 userDrawn="1"/>
        </p:nvSpPr>
        <p:spPr>
          <a:xfrm>
            <a:off x="-38721" y="-1626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2437" y="927100"/>
            <a:ext cx="4810417" cy="1132356"/>
          </a:xfrm>
        </p:spPr>
        <p:txBody>
          <a:bodyPr/>
          <a:lstStyle>
            <a:lvl1pPr>
              <a:spcBef>
                <a:spcPts val="0"/>
              </a:spcBef>
              <a:defRPr sz="4000">
                <a:solidFill>
                  <a:srgbClr val="003946"/>
                </a:solidFill>
                <a:latin typeface="Sun Life Sans" panose="020B0504030304030303" pitchFamily="34" charset="0"/>
                <a:cs typeface="Calibri"/>
              </a:defRPr>
            </a:lvl1pPr>
          </a:lstStyle>
          <a:p>
            <a:r>
              <a:rPr lang="en-CA" dirty="0"/>
              <a:t>Sub-head section </a:t>
            </a:r>
            <a:br>
              <a:rPr lang="en-CA" dirty="0"/>
            </a:br>
            <a:r>
              <a:rPr lang="en-CA" dirty="0"/>
              <a:t>title here</a:t>
            </a:r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452438" y="2114550"/>
            <a:ext cx="4810416" cy="592138"/>
          </a:xfrm>
        </p:spPr>
        <p:txBody>
          <a:bodyPr/>
          <a:lstStyle>
            <a:lvl1pPr>
              <a:spcBef>
                <a:spcPts val="0"/>
              </a:spcBef>
              <a:defRPr sz="1800" baseline="0">
                <a:solidFill>
                  <a:schemeClr val="accent1"/>
                </a:solidFill>
                <a:latin typeface="Sun Life Sans" panose="020B0504030304030303" pitchFamily="34" charset="0"/>
              </a:defRPr>
            </a:lvl1pPr>
            <a:lvl2pPr>
              <a:spcBef>
                <a:spcPts val="0"/>
              </a:spcBef>
              <a:defRPr>
                <a:solidFill>
                  <a:schemeClr val="accent1"/>
                </a:solidFill>
              </a:defRPr>
            </a:lvl2pPr>
            <a:lvl3pPr>
              <a:spcBef>
                <a:spcPts val="0"/>
              </a:spcBef>
              <a:defRPr>
                <a:solidFill>
                  <a:schemeClr val="accent1"/>
                </a:solidFill>
              </a:defRPr>
            </a:lvl3pPr>
            <a:lvl4pPr>
              <a:spcBef>
                <a:spcPts val="0"/>
              </a:spcBef>
              <a:defRPr>
                <a:solidFill>
                  <a:schemeClr val="accent1"/>
                </a:solidFill>
              </a:defRPr>
            </a:lvl4pPr>
            <a:lvl5pPr>
              <a:spcBef>
                <a:spcPts val="0"/>
              </a:spcBef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CA" dirty="0"/>
              <a:t>Lorem ipsum dolor sit </a:t>
            </a:r>
            <a:r>
              <a:rPr lang="en-CA" dirty="0" err="1"/>
              <a:t>consectetuer</a:t>
            </a:r>
            <a:endParaRPr lang="en-CA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3E2386-2DB6-964C-9EF0-C0A4AE916A80}"/>
              </a:ext>
            </a:extLst>
          </p:cNvPr>
          <p:cNvSpPr/>
          <p:nvPr userDrawn="1"/>
        </p:nvSpPr>
        <p:spPr>
          <a:xfrm>
            <a:off x="0" y="584886"/>
            <a:ext cx="2290046" cy="247136"/>
          </a:xfrm>
          <a:prstGeom prst="rect">
            <a:avLst/>
          </a:prstGeom>
          <a:solidFill>
            <a:srgbClr val="1381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5DFEE5-6509-F545-B28A-857642848225}"/>
              </a:ext>
            </a:extLst>
          </p:cNvPr>
          <p:cNvSpPr txBox="1"/>
          <p:nvPr userDrawn="1"/>
        </p:nvSpPr>
        <p:spPr>
          <a:xfrm>
            <a:off x="452437" y="552102"/>
            <a:ext cx="17491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Sun Life Sans" panose="020B0504030304030303" pitchFamily="34" charset="0"/>
              </a:rPr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18286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1E3DB4-C3A1-8B4A-A25F-076D1E5A55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553200" y="4767263"/>
            <a:ext cx="2017059" cy="273844"/>
          </a:xfrm>
          <a:prstGeom prst="rect">
            <a:avLst/>
          </a:prstGeom>
        </p:spPr>
        <p:txBody>
          <a:bodyPr/>
          <a:lstStyle/>
          <a:p>
            <a:fld id="{CD0B62E8-4833-C84D-A86B-4CF3C4DE74F8}" type="slidenum">
              <a:rPr lang="uk-UA" smtClean="0"/>
              <a:pPr/>
              <a:t>‹#›</a:t>
            </a:fld>
            <a:endParaRPr lang="uk-U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3BBA77-BA13-E844-ABB6-6C46C68B10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32" y="-1923"/>
            <a:ext cx="9144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9DBF383-30B4-E84C-BDC7-36B68768F45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32" y="2921000"/>
            <a:ext cx="5765800" cy="2222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6E82BB4-D0CD-004E-9CC7-65BCE948BC6F}"/>
              </a:ext>
            </a:extLst>
          </p:cNvPr>
          <p:cNvSpPr txBox="1"/>
          <p:nvPr userDrawn="1"/>
        </p:nvSpPr>
        <p:spPr>
          <a:xfrm>
            <a:off x="306293" y="336438"/>
            <a:ext cx="14253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3946"/>
                </a:solidFill>
                <a:latin typeface="Sun Life Sans" panose="020B0504030304030303" pitchFamily="34" charset="0"/>
              </a:rPr>
              <a:t>Month, 20XX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941F60-ED10-8A49-84C4-E1429F28F3B7}"/>
              </a:ext>
            </a:extLst>
          </p:cNvPr>
          <p:cNvSpPr txBox="1"/>
          <p:nvPr userDrawn="1"/>
        </p:nvSpPr>
        <p:spPr>
          <a:xfrm>
            <a:off x="288363" y="1105360"/>
            <a:ext cx="4625789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600" dirty="0">
                <a:solidFill>
                  <a:srgbClr val="003946"/>
                </a:solidFill>
                <a:latin typeface="Sun Life Sans" panose="020B0504030304030303" pitchFamily="34" charset="0"/>
              </a:rPr>
              <a:t>Presentation</a:t>
            </a:r>
            <a:br>
              <a:rPr lang="en-US" sz="3600" dirty="0">
                <a:solidFill>
                  <a:srgbClr val="003946"/>
                </a:solidFill>
                <a:latin typeface="Sun Life Sans" panose="020B0504030304030303" pitchFamily="34" charset="0"/>
              </a:rPr>
            </a:br>
            <a:r>
              <a:rPr lang="en-US" sz="3600" dirty="0">
                <a:solidFill>
                  <a:srgbClr val="003946"/>
                </a:solidFill>
                <a:latin typeface="Sun Life Sans" panose="020B0504030304030303" pitchFamily="34" charset="0"/>
              </a:rPr>
              <a:t>title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8C03766-2D67-FB45-882B-F579592B7E80}"/>
              </a:ext>
            </a:extLst>
          </p:cNvPr>
          <p:cNvSpPr/>
          <p:nvPr userDrawn="1"/>
        </p:nvSpPr>
        <p:spPr>
          <a:xfrm>
            <a:off x="0" y="2355859"/>
            <a:ext cx="2265770" cy="247136"/>
          </a:xfrm>
          <a:prstGeom prst="rect">
            <a:avLst/>
          </a:prstGeom>
          <a:solidFill>
            <a:srgbClr val="1381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CA8B921-B528-CE4A-8521-2D8D335E5066}"/>
              </a:ext>
            </a:extLst>
          </p:cNvPr>
          <p:cNvSpPr txBox="1"/>
          <p:nvPr userDrawn="1"/>
        </p:nvSpPr>
        <p:spPr>
          <a:xfrm>
            <a:off x="321809" y="2323075"/>
            <a:ext cx="17491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Sun Life Sans" panose="020B0504030304030303" pitchFamily="34" charset="0"/>
              </a:rPr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71383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TextBox 16"/>
          <p:cNvSpPr txBox="1"/>
          <p:nvPr userDrawn="1"/>
        </p:nvSpPr>
        <p:spPr>
          <a:xfrm>
            <a:off x="-38721" y="-1626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2437" y="2111189"/>
            <a:ext cx="4810417" cy="1132356"/>
          </a:xfrm>
        </p:spPr>
        <p:txBody>
          <a:bodyPr/>
          <a:lstStyle>
            <a:lvl1pPr>
              <a:defRPr sz="4000">
                <a:solidFill>
                  <a:srgbClr val="003946"/>
                </a:solidFill>
                <a:latin typeface="Sun Life Sans" panose="020B0504030304030303" pitchFamily="34" charset="0"/>
                <a:cs typeface="Calibri"/>
              </a:defRPr>
            </a:lvl1pPr>
          </a:lstStyle>
          <a:p>
            <a:r>
              <a:rPr lang="en-CA" dirty="0"/>
              <a:t>Presentation title </a:t>
            </a:r>
            <a:br>
              <a:rPr lang="en-CA" dirty="0"/>
            </a:br>
            <a:r>
              <a:rPr lang="en-CA" dirty="0"/>
              <a:t>is written here</a:t>
            </a:r>
            <a:endParaRPr lang="en-US" dirty="0"/>
          </a:p>
        </p:txBody>
      </p:sp>
      <p:sp>
        <p:nvSpPr>
          <p:cNvPr id="25" name="Content Placeholder 24"/>
          <p:cNvSpPr>
            <a:spLocks noGrp="1"/>
          </p:cNvSpPr>
          <p:nvPr>
            <p:ph sz="quarter" idx="10" hasCustomPrompt="1"/>
          </p:nvPr>
        </p:nvSpPr>
        <p:spPr>
          <a:xfrm>
            <a:off x="452438" y="1406619"/>
            <a:ext cx="1755775" cy="278340"/>
          </a:xfrm>
        </p:spPr>
        <p:txBody>
          <a:bodyPr>
            <a:noAutofit/>
          </a:bodyPr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CA" dirty="0"/>
              <a:t>Month, 20XX</a:t>
            </a:r>
          </a:p>
        </p:txBody>
      </p:sp>
      <p:sp>
        <p:nvSpPr>
          <p:cNvPr id="27" name="Content Placeholder 26"/>
          <p:cNvSpPr>
            <a:spLocks noGrp="1"/>
          </p:cNvSpPr>
          <p:nvPr>
            <p:ph sz="quarter" idx="11" hasCustomPrompt="1"/>
          </p:nvPr>
        </p:nvSpPr>
        <p:spPr>
          <a:xfrm>
            <a:off x="452438" y="1630736"/>
            <a:ext cx="1647825" cy="261610"/>
          </a:xfrm>
        </p:spPr>
        <p:txBody>
          <a:bodyPr>
            <a:noAutofit/>
          </a:bodyPr>
          <a:lstStyle>
            <a:lvl1pPr>
              <a:defRPr sz="1200" b="1">
                <a:solidFill>
                  <a:srgbClr val="EAAB00"/>
                </a:solidFill>
              </a:defRPr>
            </a:lvl1pPr>
          </a:lstStyle>
          <a:p>
            <a:pPr lvl="0"/>
            <a:r>
              <a:rPr lang="en-CA" dirty="0"/>
              <a:t>Draft 2.0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2FD8E30-DAB3-CA45-887D-980DD5DFBE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83261" y="0"/>
            <a:ext cx="4560739" cy="51435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2437" y="3222625"/>
            <a:ext cx="4810417" cy="336550"/>
          </a:xfrm>
        </p:spPr>
        <p:txBody>
          <a:bodyPr/>
          <a:lstStyle>
            <a:lvl1pPr>
              <a:spcBef>
                <a:spcPts val="0"/>
              </a:spcBef>
              <a:defRPr sz="1800">
                <a:solidFill>
                  <a:srgbClr val="851534"/>
                </a:solidFill>
                <a:latin typeface="Sun Life Sans" panose="020B0504030304030303" pitchFamily="34" charset="0"/>
              </a:defRPr>
            </a:lvl1pPr>
          </a:lstStyle>
          <a:p>
            <a:pPr lvl="0"/>
            <a:r>
              <a:rPr lang="en-CA" dirty="0" err="1"/>
              <a:t>Lorem</a:t>
            </a:r>
            <a:r>
              <a:rPr lang="en-CA" dirty="0"/>
              <a:t> </a:t>
            </a:r>
            <a:r>
              <a:rPr lang="en-CA" dirty="0" err="1"/>
              <a:t>ipsum</a:t>
            </a:r>
            <a:r>
              <a:rPr lang="en-CA" dirty="0"/>
              <a:t> </a:t>
            </a:r>
            <a:r>
              <a:rPr lang="en-CA" dirty="0" err="1"/>
              <a:t>dolor</a:t>
            </a:r>
            <a:r>
              <a:rPr lang="en-CA" dirty="0"/>
              <a:t> sit </a:t>
            </a:r>
            <a:r>
              <a:rPr lang="en-CA" dirty="0" err="1"/>
              <a:t>nibh</a:t>
            </a:r>
            <a:r>
              <a:rPr lang="en-CA" dirty="0"/>
              <a:t> </a:t>
            </a:r>
            <a:r>
              <a:rPr lang="en-CA" dirty="0" err="1"/>
              <a:t>consectetuer</a:t>
            </a:r>
            <a:br>
              <a:rPr lang="en-CA" dirty="0"/>
            </a:b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8698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 userDrawn="1"/>
        </p:nvSpPr>
        <p:spPr>
          <a:xfrm>
            <a:off x="-38721" y="-1626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D54E209-2D60-5A40-A9F7-345F7B82A352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100000">
                <a:srgbClr val="EAAB00"/>
              </a:gs>
              <a:gs pos="0">
                <a:srgbClr val="FFDD00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14D4D8-2CF2-C044-A3D6-EFB50E79CD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AFED117-DBC6-D944-82B8-A323B8AD20FC}"/>
              </a:ext>
            </a:extLst>
          </p:cNvPr>
          <p:cNvCxnSpPr>
            <a:cxnSpLocks/>
          </p:cNvCxnSpPr>
          <p:nvPr userDrawn="1"/>
        </p:nvCxnSpPr>
        <p:spPr>
          <a:xfrm>
            <a:off x="573437" y="758049"/>
            <a:ext cx="2111492" cy="0"/>
          </a:xfrm>
          <a:prstGeom prst="line">
            <a:avLst/>
          </a:prstGeom>
          <a:ln>
            <a:solidFill>
              <a:srgbClr val="00394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52437" y="1196790"/>
            <a:ext cx="4111625" cy="1009836"/>
          </a:xfrm>
        </p:spPr>
        <p:txBody>
          <a:bodyPr/>
          <a:lstStyle>
            <a:lvl1pPr>
              <a:lnSpc>
                <a:spcPts val="4000"/>
              </a:lnSpc>
              <a:spcBef>
                <a:spcPts val="0"/>
              </a:spcBef>
              <a:defRPr sz="4000" baseline="0"/>
            </a:lvl1pPr>
          </a:lstStyle>
          <a:p>
            <a:pPr lvl="0"/>
            <a:r>
              <a:rPr lang="en-CA" dirty="0"/>
              <a:t>Short Intro</a:t>
            </a:r>
            <a:br>
              <a:rPr lang="en-CA" dirty="0"/>
            </a:br>
            <a:r>
              <a:rPr lang="en-CA" dirty="0"/>
              <a:t>headline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2" hasCustomPrompt="1"/>
          </p:nvPr>
        </p:nvSpPr>
        <p:spPr>
          <a:xfrm>
            <a:off x="523492" y="395288"/>
            <a:ext cx="2540000" cy="362761"/>
          </a:xfrm>
        </p:spPr>
        <p:txBody>
          <a:bodyPr anchor="ctr"/>
          <a:lstStyle>
            <a:lvl1pPr>
              <a:defRPr sz="1500" b="1" baseline="0"/>
            </a:lvl1pPr>
          </a:lstStyle>
          <a:p>
            <a:pPr lvl="0"/>
            <a:r>
              <a:rPr lang="en-CA" dirty="0"/>
              <a:t>SECTION NAME/NUMBER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3" hasCustomPrompt="1"/>
          </p:nvPr>
        </p:nvSpPr>
        <p:spPr>
          <a:xfrm>
            <a:off x="452438" y="2494877"/>
            <a:ext cx="4897438" cy="1292225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CA" dirty="0" err="1"/>
              <a:t>Lorem</a:t>
            </a:r>
            <a:r>
              <a:rPr lang="en-CA" dirty="0"/>
              <a:t> </a:t>
            </a:r>
            <a:r>
              <a:rPr lang="en-CA" dirty="0" err="1"/>
              <a:t>ipsum</a:t>
            </a:r>
            <a:r>
              <a:rPr lang="en-CA" dirty="0"/>
              <a:t> </a:t>
            </a:r>
            <a:r>
              <a:rPr lang="en-CA" dirty="0" err="1"/>
              <a:t>dolor</a:t>
            </a:r>
            <a:r>
              <a:rPr lang="en-CA" dirty="0"/>
              <a:t> sit </a:t>
            </a:r>
            <a:r>
              <a:rPr lang="en-CA" dirty="0" err="1"/>
              <a:t>amet</a:t>
            </a:r>
            <a:r>
              <a:rPr lang="en-CA" dirty="0"/>
              <a:t>, </a:t>
            </a:r>
            <a:r>
              <a:rPr lang="en-CA" dirty="0" err="1"/>
              <a:t>consectetur</a:t>
            </a:r>
            <a:endParaRPr lang="en-CA" dirty="0"/>
          </a:p>
          <a:p>
            <a:pPr lvl="0"/>
            <a:r>
              <a:rPr lang="en-CA" dirty="0" err="1"/>
              <a:t>adipiscing</a:t>
            </a:r>
            <a:r>
              <a:rPr lang="en-CA" dirty="0"/>
              <a:t> </a:t>
            </a:r>
            <a:r>
              <a:rPr lang="en-CA" dirty="0" err="1"/>
              <a:t>elit</a:t>
            </a:r>
            <a:r>
              <a:rPr lang="en-CA" dirty="0"/>
              <a:t>. </a:t>
            </a:r>
            <a:r>
              <a:rPr lang="en-CA" dirty="0" err="1"/>
              <a:t>Aenean</a:t>
            </a:r>
            <a:r>
              <a:rPr lang="en-CA" dirty="0"/>
              <a:t> </a:t>
            </a:r>
            <a:r>
              <a:rPr lang="en-CA" dirty="0" err="1"/>
              <a:t>lacinia</a:t>
            </a:r>
            <a:r>
              <a:rPr lang="en-CA" dirty="0"/>
              <a:t> </a:t>
            </a:r>
            <a:r>
              <a:rPr lang="en-CA" dirty="0" err="1"/>
              <a:t>aliquet</a:t>
            </a:r>
            <a:r>
              <a:rPr lang="en-CA" dirty="0"/>
              <a:t> </a:t>
            </a:r>
            <a:r>
              <a:rPr lang="en-CA" dirty="0" err="1"/>
              <a:t>arcu</a:t>
            </a:r>
            <a:endParaRPr lang="en-CA" dirty="0"/>
          </a:p>
          <a:p>
            <a:pPr lvl="0"/>
            <a:r>
              <a:rPr lang="en-CA" dirty="0" err="1"/>
              <a:t>eu</a:t>
            </a:r>
            <a:r>
              <a:rPr lang="en-CA" dirty="0"/>
              <a:t> </a:t>
            </a:r>
            <a:r>
              <a:rPr lang="en-CA" dirty="0" err="1"/>
              <a:t>aliquet</a:t>
            </a:r>
            <a:r>
              <a:rPr lang="en-CA" dirty="0"/>
              <a:t>. </a:t>
            </a:r>
            <a:r>
              <a:rPr lang="en-CA" dirty="0" err="1"/>
              <a:t>Morbi</a:t>
            </a:r>
            <a:r>
              <a:rPr lang="en-CA" dirty="0"/>
              <a:t>  </a:t>
            </a:r>
            <a:r>
              <a:rPr lang="en-CA" dirty="0" err="1"/>
              <a:t>leo</a:t>
            </a:r>
            <a:r>
              <a:rPr lang="en-CA" dirty="0"/>
              <a:t> </a:t>
            </a:r>
            <a:r>
              <a:rPr lang="en-CA" dirty="0" err="1"/>
              <a:t>sagittis</a:t>
            </a:r>
            <a:r>
              <a:rPr lang="en-CA" dirty="0"/>
              <a:t> </a:t>
            </a:r>
            <a:r>
              <a:rPr lang="en-CA" dirty="0" err="1"/>
              <a:t>fermentum</a:t>
            </a:r>
            <a:endParaRPr lang="en-CA" dirty="0"/>
          </a:p>
          <a:p>
            <a:pPr lvl="0"/>
            <a:r>
              <a:rPr lang="en-CA" dirty="0" err="1"/>
              <a:t>laoreet</a:t>
            </a:r>
            <a:r>
              <a:rPr lang="en-CA" dirty="0"/>
              <a:t> in </a:t>
            </a:r>
            <a:r>
              <a:rPr lang="en-CA" dirty="0" err="1"/>
              <a:t>ipsum</a:t>
            </a:r>
            <a:r>
              <a:rPr lang="en-CA" dirty="0"/>
              <a:t> nisi </a:t>
            </a:r>
            <a:r>
              <a:rPr lang="en-CA" dirty="0" err="1"/>
              <a:t>ultricies</a:t>
            </a:r>
            <a:r>
              <a:rPr lang="en-CA" dirty="0"/>
              <a:t> id </a:t>
            </a:r>
            <a:r>
              <a:rPr lang="en-CA" dirty="0" err="1"/>
              <a:t>lectus</a:t>
            </a:r>
            <a:r>
              <a:rPr lang="en-CA" dirty="0"/>
              <a:t> in.</a:t>
            </a:r>
          </a:p>
        </p:txBody>
      </p:sp>
    </p:spTree>
    <p:extLst>
      <p:ext uri="{BB962C8B-B14F-4D97-AF65-F5344CB8AC3E}">
        <p14:creationId xmlns:p14="http://schemas.microsoft.com/office/powerpoint/2010/main" val="188309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50262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nsiti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CACA51E3-E3B1-8F48-8B30-932974713C84}"/>
              </a:ext>
            </a:extLst>
          </p:cNvPr>
          <p:cNvSpPr/>
          <p:nvPr userDrawn="1"/>
        </p:nvSpPr>
        <p:spPr>
          <a:xfrm>
            <a:off x="0" y="0"/>
            <a:ext cx="9144000" cy="5148072"/>
          </a:xfrm>
          <a:prstGeom prst="rect">
            <a:avLst/>
          </a:prstGeom>
          <a:gradFill>
            <a:gsLst>
              <a:gs pos="100000">
                <a:srgbClr val="003946"/>
              </a:gs>
              <a:gs pos="0">
                <a:srgbClr val="004C6C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6D1B6ECA-2E87-3949-9349-75C21E5518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34708" y="0"/>
            <a:ext cx="9144000" cy="5143500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-38721" y="-1626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AFED117-DBC6-D944-82B8-A323B8AD20FC}"/>
              </a:ext>
            </a:extLst>
          </p:cNvPr>
          <p:cNvCxnSpPr>
            <a:cxnSpLocks/>
          </p:cNvCxnSpPr>
          <p:nvPr userDrawn="1"/>
        </p:nvCxnSpPr>
        <p:spPr>
          <a:xfrm>
            <a:off x="573437" y="758049"/>
            <a:ext cx="2111492" cy="0"/>
          </a:xfrm>
          <a:prstGeom prst="line">
            <a:avLst/>
          </a:prstGeom>
          <a:ln>
            <a:solidFill>
              <a:srgbClr val="EAA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52437" y="1196790"/>
            <a:ext cx="4111625" cy="1009836"/>
          </a:xfrm>
        </p:spPr>
        <p:txBody>
          <a:bodyPr/>
          <a:lstStyle>
            <a:lvl1pPr>
              <a:lnSpc>
                <a:spcPts val="4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CA" dirty="0"/>
              <a:t>Short Intro</a:t>
            </a:r>
            <a:br>
              <a:rPr lang="en-CA" dirty="0"/>
            </a:br>
            <a:r>
              <a:rPr lang="en-CA" dirty="0"/>
              <a:t>headline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2" hasCustomPrompt="1"/>
          </p:nvPr>
        </p:nvSpPr>
        <p:spPr>
          <a:xfrm>
            <a:off x="523492" y="395288"/>
            <a:ext cx="2540000" cy="362761"/>
          </a:xfrm>
        </p:spPr>
        <p:txBody>
          <a:bodyPr anchor="ctr"/>
          <a:lstStyle>
            <a:lvl1pPr>
              <a:defRPr sz="1500" b="1" baseline="0">
                <a:solidFill>
                  <a:srgbClr val="EAAB00"/>
                </a:solidFill>
              </a:defRPr>
            </a:lvl1pPr>
          </a:lstStyle>
          <a:p>
            <a:pPr lvl="0"/>
            <a:r>
              <a:rPr lang="en-CA" dirty="0"/>
              <a:t>SECTION NAME/NUMBER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3" hasCustomPrompt="1"/>
          </p:nvPr>
        </p:nvSpPr>
        <p:spPr>
          <a:xfrm>
            <a:off x="452438" y="2494877"/>
            <a:ext cx="4897438" cy="1292225"/>
          </a:xfrm>
        </p:spPr>
        <p:txBody>
          <a:bodyPr/>
          <a:lstStyle>
            <a:lvl1pPr>
              <a:spcBef>
                <a:spcPts val="0"/>
              </a:spcBef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CA" dirty="0" err="1"/>
              <a:t>Lorem</a:t>
            </a:r>
            <a:r>
              <a:rPr lang="en-CA" dirty="0"/>
              <a:t> </a:t>
            </a:r>
            <a:r>
              <a:rPr lang="en-CA" dirty="0" err="1"/>
              <a:t>ipsum</a:t>
            </a:r>
            <a:r>
              <a:rPr lang="en-CA" dirty="0"/>
              <a:t> </a:t>
            </a:r>
            <a:r>
              <a:rPr lang="en-CA" dirty="0" err="1"/>
              <a:t>dolor</a:t>
            </a:r>
            <a:r>
              <a:rPr lang="en-CA" dirty="0"/>
              <a:t> sit </a:t>
            </a:r>
            <a:r>
              <a:rPr lang="en-CA" dirty="0" err="1"/>
              <a:t>amet</a:t>
            </a:r>
            <a:r>
              <a:rPr lang="en-CA" dirty="0"/>
              <a:t>, </a:t>
            </a:r>
            <a:r>
              <a:rPr lang="en-CA" dirty="0" err="1"/>
              <a:t>consectetur</a:t>
            </a:r>
            <a:endParaRPr lang="en-CA" dirty="0"/>
          </a:p>
          <a:p>
            <a:pPr lvl="0"/>
            <a:r>
              <a:rPr lang="en-CA" dirty="0" err="1"/>
              <a:t>adipiscing</a:t>
            </a:r>
            <a:r>
              <a:rPr lang="en-CA" dirty="0"/>
              <a:t> </a:t>
            </a:r>
            <a:r>
              <a:rPr lang="en-CA" dirty="0" err="1"/>
              <a:t>elit</a:t>
            </a:r>
            <a:r>
              <a:rPr lang="en-CA" dirty="0"/>
              <a:t>. </a:t>
            </a:r>
            <a:r>
              <a:rPr lang="en-CA" dirty="0" err="1"/>
              <a:t>Aenean</a:t>
            </a:r>
            <a:r>
              <a:rPr lang="en-CA" dirty="0"/>
              <a:t> </a:t>
            </a:r>
            <a:r>
              <a:rPr lang="en-CA" dirty="0" err="1"/>
              <a:t>lacinia</a:t>
            </a:r>
            <a:r>
              <a:rPr lang="en-CA" dirty="0"/>
              <a:t> </a:t>
            </a:r>
            <a:r>
              <a:rPr lang="en-CA" dirty="0" err="1"/>
              <a:t>aliquet</a:t>
            </a:r>
            <a:r>
              <a:rPr lang="en-CA" dirty="0"/>
              <a:t> </a:t>
            </a:r>
            <a:r>
              <a:rPr lang="en-CA" dirty="0" err="1"/>
              <a:t>arcu</a:t>
            </a:r>
            <a:endParaRPr lang="en-CA" dirty="0"/>
          </a:p>
          <a:p>
            <a:pPr lvl="0"/>
            <a:r>
              <a:rPr lang="en-CA" dirty="0" err="1"/>
              <a:t>eu</a:t>
            </a:r>
            <a:r>
              <a:rPr lang="en-CA" dirty="0"/>
              <a:t> </a:t>
            </a:r>
            <a:r>
              <a:rPr lang="en-CA" dirty="0" err="1"/>
              <a:t>aliquet</a:t>
            </a:r>
            <a:r>
              <a:rPr lang="en-CA" dirty="0"/>
              <a:t>. </a:t>
            </a:r>
            <a:r>
              <a:rPr lang="en-CA" dirty="0" err="1"/>
              <a:t>Morbi</a:t>
            </a:r>
            <a:r>
              <a:rPr lang="en-CA" dirty="0"/>
              <a:t>  </a:t>
            </a:r>
            <a:r>
              <a:rPr lang="en-CA" dirty="0" err="1"/>
              <a:t>leo</a:t>
            </a:r>
            <a:r>
              <a:rPr lang="en-CA" dirty="0"/>
              <a:t> </a:t>
            </a:r>
            <a:r>
              <a:rPr lang="en-CA" dirty="0" err="1"/>
              <a:t>sagittis</a:t>
            </a:r>
            <a:r>
              <a:rPr lang="en-CA" dirty="0"/>
              <a:t> </a:t>
            </a:r>
            <a:r>
              <a:rPr lang="en-CA" dirty="0" err="1"/>
              <a:t>fermentum</a:t>
            </a:r>
            <a:endParaRPr lang="en-CA" dirty="0"/>
          </a:p>
          <a:p>
            <a:pPr lvl="0"/>
            <a:r>
              <a:rPr lang="en-CA" dirty="0" err="1"/>
              <a:t>laoreet</a:t>
            </a:r>
            <a:r>
              <a:rPr lang="en-CA" dirty="0"/>
              <a:t> in </a:t>
            </a:r>
            <a:r>
              <a:rPr lang="en-CA" dirty="0" err="1"/>
              <a:t>ipsum</a:t>
            </a:r>
            <a:r>
              <a:rPr lang="en-CA" dirty="0"/>
              <a:t> nisi </a:t>
            </a:r>
            <a:r>
              <a:rPr lang="en-CA" dirty="0" err="1"/>
              <a:t>ultricies</a:t>
            </a:r>
            <a:r>
              <a:rPr lang="en-CA" dirty="0"/>
              <a:t> id </a:t>
            </a:r>
            <a:r>
              <a:rPr lang="en-CA" dirty="0" err="1"/>
              <a:t>lectus</a:t>
            </a:r>
            <a:r>
              <a:rPr lang="en-CA" dirty="0"/>
              <a:t> in.</a:t>
            </a:r>
          </a:p>
        </p:txBody>
      </p:sp>
    </p:spTree>
    <p:extLst>
      <p:ext uri="{BB962C8B-B14F-4D97-AF65-F5344CB8AC3E}">
        <p14:creationId xmlns:p14="http://schemas.microsoft.com/office/powerpoint/2010/main" val="41427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nsiti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572"/>
            <a:ext cx="9144000" cy="51389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B0C68C7-B2C6-BA43-83E2-2386C9BF1C9B}"/>
              </a:ext>
            </a:extLst>
          </p:cNvPr>
          <p:cNvSpPr/>
          <p:nvPr userDrawn="1"/>
        </p:nvSpPr>
        <p:spPr>
          <a:xfrm>
            <a:off x="0" y="0"/>
            <a:ext cx="9144000" cy="5148072"/>
          </a:xfrm>
          <a:prstGeom prst="rect">
            <a:avLst/>
          </a:prstGeom>
          <a:gradFill>
            <a:gsLst>
              <a:gs pos="100000">
                <a:srgbClr val="9E938A">
                  <a:alpha val="30000"/>
                </a:srgbClr>
              </a:gs>
              <a:gs pos="0">
                <a:srgbClr val="E1DCD2">
                  <a:alpha val="3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A2A6A2A-B1A9-8742-9181-4156BBD0C1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-38721" y="-1626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AFED117-DBC6-D944-82B8-A323B8AD20FC}"/>
              </a:ext>
            </a:extLst>
          </p:cNvPr>
          <p:cNvCxnSpPr>
            <a:cxnSpLocks/>
          </p:cNvCxnSpPr>
          <p:nvPr userDrawn="1"/>
        </p:nvCxnSpPr>
        <p:spPr>
          <a:xfrm>
            <a:off x="573437" y="758049"/>
            <a:ext cx="2111492" cy="0"/>
          </a:xfrm>
          <a:prstGeom prst="line">
            <a:avLst/>
          </a:prstGeom>
          <a:ln>
            <a:solidFill>
              <a:srgbClr val="9A9A9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52437" y="1196790"/>
            <a:ext cx="4111625" cy="1009836"/>
          </a:xfrm>
        </p:spPr>
        <p:txBody>
          <a:bodyPr/>
          <a:lstStyle>
            <a:lvl1pPr>
              <a:lnSpc>
                <a:spcPts val="4000"/>
              </a:lnSpc>
              <a:spcBef>
                <a:spcPts val="0"/>
              </a:spcBef>
              <a:defRPr sz="4000" baseline="0">
                <a:solidFill>
                  <a:srgbClr val="003946"/>
                </a:solidFill>
              </a:defRPr>
            </a:lvl1pPr>
          </a:lstStyle>
          <a:p>
            <a:pPr lvl="0"/>
            <a:r>
              <a:rPr lang="en-CA" dirty="0"/>
              <a:t>Short Intro</a:t>
            </a:r>
            <a:br>
              <a:rPr lang="en-CA" dirty="0"/>
            </a:br>
            <a:r>
              <a:rPr lang="en-CA" dirty="0"/>
              <a:t>headline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2" hasCustomPrompt="1"/>
          </p:nvPr>
        </p:nvSpPr>
        <p:spPr>
          <a:xfrm>
            <a:off x="508004" y="395288"/>
            <a:ext cx="2540000" cy="362761"/>
          </a:xfrm>
        </p:spPr>
        <p:txBody>
          <a:bodyPr anchor="ctr"/>
          <a:lstStyle>
            <a:lvl1pPr>
              <a:defRPr sz="1400" b="1" baseline="0">
                <a:solidFill>
                  <a:srgbClr val="9A9A9A"/>
                </a:solidFill>
              </a:defRPr>
            </a:lvl1pPr>
          </a:lstStyle>
          <a:p>
            <a:pPr lvl="0"/>
            <a:r>
              <a:rPr lang="en-CA" dirty="0"/>
              <a:t>SECTION NAME/NUMBER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3" hasCustomPrompt="1"/>
          </p:nvPr>
        </p:nvSpPr>
        <p:spPr>
          <a:xfrm>
            <a:off x="452438" y="2494877"/>
            <a:ext cx="4897438" cy="1292225"/>
          </a:xfr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9A9A9A"/>
                </a:solidFill>
              </a:defRPr>
            </a:lvl1pPr>
          </a:lstStyle>
          <a:p>
            <a:pPr lvl="0"/>
            <a:r>
              <a:rPr lang="en-CA" dirty="0" err="1"/>
              <a:t>Lorem</a:t>
            </a:r>
            <a:r>
              <a:rPr lang="en-CA" dirty="0"/>
              <a:t> </a:t>
            </a:r>
            <a:r>
              <a:rPr lang="en-CA" dirty="0" err="1"/>
              <a:t>ipsum</a:t>
            </a:r>
            <a:r>
              <a:rPr lang="en-CA" dirty="0"/>
              <a:t> </a:t>
            </a:r>
            <a:r>
              <a:rPr lang="en-CA" dirty="0" err="1"/>
              <a:t>dolor</a:t>
            </a:r>
            <a:r>
              <a:rPr lang="en-CA" dirty="0"/>
              <a:t> sit </a:t>
            </a:r>
            <a:r>
              <a:rPr lang="en-CA" dirty="0" err="1"/>
              <a:t>amet</a:t>
            </a:r>
            <a:r>
              <a:rPr lang="en-CA" dirty="0"/>
              <a:t>, </a:t>
            </a:r>
            <a:r>
              <a:rPr lang="en-CA" dirty="0" err="1"/>
              <a:t>consectetur</a:t>
            </a:r>
            <a:endParaRPr lang="en-CA" dirty="0"/>
          </a:p>
          <a:p>
            <a:pPr lvl="0"/>
            <a:r>
              <a:rPr lang="en-CA" dirty="0" err="1"/>
              <a:t>adipiscing</a:t>
            </a:r>
            <a:r>
              <a:rPr lang="en-CA" dirty="0"/>
              <a:t> </a:t>
            </a:r>
            <a:r>
              <a:rPr lang="en-CA" dirty="0" err="1"/>
              <a:t>elit</a:t>
            </a:r>
            <a:r>
              <a:rPr lang="en-CA" dirty="0"/>
              <a:t>. </a:t>
            </a:r>
            <a:r>
              <a:rPr lang="en-CA" dirty="0" err="1"/>
              <a:t>Aenean</a:t>
            </a:r>
            <a:r>
              <a:rPr lang="en-CA" dirty="0"/>
              <a:t> </a:t>
            </a:r>
            <a:r>
              <a:rPr lang="en-CA" dirty="0" err="1"/>
              <a:t>lacinia</a:t>
            </a:r>
            <a:r>
              <a:rPr lang="en-CA" dirty="0"/>
              <a:t> </a:t>
            </a:r>
            <a:r>
              <a:rPr lang="en-CA" dirty="0" err="1"/>
              <a:t>aliquet</a:t>
            </a:r>
            <a:r>
              <a:rPr lang="en-CA" dirty="0"/>
              <a:t> </a:t>
            </a:r>
            <a:r>
              <a:rPr lang="en-CA" dirty="0" err="1"/>
              <a:t>arcu</a:t>
            </a:r>
            <a:endParaRPr lang="en-CA" dirty="0"/>
          </a:p>
          <a:p>
            <a:pPr lvl="0"/>
            <a:r>
              <a:rPr lang="en-CA" dirty="0" err="1"/>
              <a:t>eu</a:t>
            </a:r>
            <a:r>
              <a:rPr lang="en-CA" dirty="0"/>
              <a:t> </a:t>
            </a:r>
            <a:r>
              <a:rPr lang="en-CA" dirty="0" err="1"/>
              <a:t>aliquet</a:t>
            </a:r>
            <a:r>
              <a:rPr lang="en-CA" dirty="0"/>
              <a:t>. </a:t>
            </a:r>
            <a:r>
              <a:rPr lang="en-CA" dirty="0" err="1"/>
              <a:t>Morbi</a:t>
            </a:r>
            <a:r>
              <a:rPr lang="en-CA" dirty="0"/>
              <a:t>  </a:t>
            </a:r>
            <a:r>
              <a:rPr lang="en-CA" dirty="0" err="1"/>
              <a:t>leo</a:t>
            </a:r>
            <a:r>
              <a:rPr lang="en-CA" dirty="0"/>
              <a:t> </a:t>
            </a:r>
            <a:r>
              <a:rPr lang="en-CA" dirty="0" err="1"/>
              <a:t>sagittis</a:t>
            </a:r>
            <a:r>
              <a:rPr lang="en-CA" dirty="0"/>
              <a:t> </a:t>
            </a:r>
            <a:r>
              <a:rPr lang="en-CA" dirty="0" err="1"/>
              <a:t>fermentum</a:t>
            </a:r>
            <a:endParaRPr lang="en-CA" dirty="0"/>
          </a:p>
          <a:p>
            <a:pPr lvl="0"/>
            <a:r>
              <a:rPr lang="en-CA" dirty="0" err="1"/>
              <a:t>laoreet</a:t>
            </a:r>
            <a:r>
              <a:rPr lang="en-CA" dirty="0"/>
              <a:t> in </a:t>
            </a:r>
            <a:r>
              <a:rPr lang="en-CA" dirty="0" err="1"/>
              <a:t>ipsum</a:t>
            </a:r>
            <a:r>
              <a:rPr lang="en-CA" dirty="0"/>
              <a:t> nisi </a:t>
            </a:r>
            <a:r>
              <a:rPr lang="en-CA" dirty="0" err="1"/>
              <a:t>ultricies</a:t>
            </a:r>
            <a:r>
              <a:rPr lang="en-CA" dirty="0"/>
              <a:t> id </a:t>
            </a:r>
            <a:r>
              <a:rPr lang="en-CA" dirty="0" err="1"/>
              <a:t>lectus</a:t>
            </a:r>
            <a:r>
              <a:rPr lang="en-CA" dirty="0"/>
              <a:t> in.</a:t>
            </a:r>
          </a:p>
        </p:txBody>
      </p:sp>
    </p:spTree>
    <p:extLst>
      <p:ext uri="{BB962C8B-B14F-4D97-AF65-F5344CB8AC3E}">
        <p14:creationId xmlns:p14="http://schemas.microsoft.com/office/powerpoint/2010/main" val="217347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ransition - no circ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572"/>
            <a:ext cx="9144000" cy="51389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B0C68C7-B2C6-BA43-83E2-2386C9BF1C9B}"/>
              </a:ext>
            </a:extLst>
          </p:cNvPr>
          <p:cNvSpPr/>
          <p:nvPr userDrawn="1"/>
        </p:nvSpPr>
        <p:spPr>
          <a:xfrm>
            <a:off x="0" y="0"/>
            <a:ext cx="9144000" cy="5148072"/>
          </a:xfrm>
          <a:prstGeom prst="rect">
            <a:avLst/>
          </a:prstGeom>
          <a:gradFill>
            <a:gsLst>
              <a:gs pos="100000">
                <a:srgbClr val="9E938A">
                  <a:alpha val="30000"/>
                </a:srgbClr>
              </a:gs>
              <a:gs pos="0">
                <a:srgbClr val="E1DCD2">
                  <a:alpha val="3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-38721" y="-1626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AFED117-DBC6-D944-82B8-A323B8AD20FC}"/>
              </a:ext>
            </a:extLst>
          </p:cNvPr>
          <p:cNvCxnSpPr>
            <a:cxnSpLocks/>
          </p:cNvCxnSpPr>
          <p:nvPr userDrawn="1"/>
        </p:nvCxnSpPr>
        <p:spPr>
          <a:xfrm>
            <a:off x="573437" y="758049"/>
            <a:ext cx="2111492" cy="0"/>
          </a:xfrm>
          <a:prstGeom prst="line">
            <a:avLst/>
          </a:prstGeom>
          <a:ln>
            <a:solidFill>
              <a:srgbClr val="9A9A9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52437" y="1196790"/>
            <a:ext cx="4111625" cy="1009836"/>
          </a:xfrm>
        </p:spPr>
        <p:txBody>
          <a:bodyPr/>
          <a:lstStyle>
            <a:lvl1pPr>
              <a:lnSpc>
                <a:spcPts val="4000"/>
              </a:lnSpc>
              <a:spcBef>
                <a:spcPts val="0"/>
              </a:spcBef>
              <a:defRPr sz="4000" baseline="0">
                <a:solidFill>
                  <a:srgbClr val="003946"/>
                </a:solidFill>
              </a:defRPr>
            </a:lvl1pPr>
          </a:lstStyle>
          <a:p>
            <a:pPr lvl="0"/>
            <a:r>
              <a:rPr lang="en-CA" dirty="0"/>
              <a:t>Short Intro</a:t>
            </a:r>
            <a:br>
              <a:rPr lang="en-CA" dirty="0"/>
            </a:br>
            <a:r>
              <a:rPr lang="en-CA" dirty="0"/>
              <a:t>headline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2" hasCustomPrompt="1"/>
          </p:nvPr>
        </p:nvSpPr>
        <p:spPr>
          <a:xfrm>
            <a:off x="508004" y="395288"/>
            <a:ext cx="2540000" cy="362761"/>
          </a:xfrm>
        </p:spPr>
        <p:txBody>
          <a:bodyPr anchor="ctr"/>
          <a:lstStyle>
            <a:lvl1pPr>
              <a:defRPr sz="1400" b="1" baseline="0">
                <a:solidFill>
                  <a:srgbClr val="9A9A9A"/>
                </a:solidFill>
              </a:defRPr>
            </a:lvl1pPr>
          </a:lstStyle>
          <a:p>
            <a:pPr lvl="0"/>
            <a:r>
              <a:rPr lang="en-CA" dirty="0"/>
              <a:t>SECTION NAME/NUMBER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3" hasCustomPrompt="1"/>
          </p:nvPr>
        </p:nvSpPr>
        <p:spPr>
          <a:xfrm>
            <a:off x="452438" y="2494877"/>
            <a:ext cx="4897438" cy="1292225"/>
          </a:xfr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9A9A9A"/>
                </a:solidFill>
              </a:defRPr>
            </a:lvl1pPr>
          </a:lstStyle>
          <a:p>
            <a:pPr lvl="0"/>
            <a:r>
              <a:rPr lang="en-CA" dirty="0" err="1"/>
              <a:t>Lorem</a:t>
            </a:r>
            <a:r>
              <a:rPr lang="en-CA" dirty="0"/>
              <a:t> </a:t>
            </a:r>
            <a:r>
              <a:rPr lang="en-CA" dirty="0" err="1"/>
              <a:t>ipsum</a:t>
            </a:r>
            <a:r>
              <a:rPr lang="en-CA" dirty="0"/>
              <a:t> </a:t>
            </a:r>
            <a:r>
              <a:rPr lang="en-CA" dirty="0" err="1"/>
              <a:t>dolor</a:t>
            </a:r>
            <a:r>
              <a:rPr lang="en-CA" dirty="0"/>
              <a:t> sit </a:t>
            </a:r>
            <a:r>
              <a:rPr lang="en-CA" dirty="0" err="1"/>
              <a:t>amet</a:t>
            </a:r>
            <a:r>
              <a:rPr lang="en-CA" dirty="0"/>
              <a:t>, </a:t>
            </a:r>
            <a:r>
              <a:rPr lang="en-CA" dirty="0" err="1"/>
              <a:t>consectetur</a:t>
            </a:r>
            <a:endParaRPr lang="en-CA" dirty="0"/>
          </a:p>
          <a:p>
            <a:pPr lvl="0"/>
            <a:r>
              <a:rPr lang="en-CA" dirty="0" err="1"/>
              <a:t>adipiscing</a:t>
            </a:r>
            <a:r>
              <a:rPr lang="en-CA" dirty="0"/>
              <a:t> </a:t>
            </a:r>
            <a:r>
              <a:rPr lang="en-CA" dirty="0" err="1"/>
              <a:t>elit</a:t>
            </a:r>
            <a:r>
              <a:rPr lang="en-CA" dirty="0"/>
              <a:t>. </a:t>
            </a:r>
            <a:r>
              <a:rPr lang="en-CA" dirty="0" err="1"/>
              <a:t>Aenean</a:t>
            </a:r>
            <a:r>
              <a:rPr lang="en-CA" dirty="0"/>
              <a:t> </a:t>
            </a:r>
            <a:r>
              <a:rPr lang="en-CA" dirty="0" err="1"/>
              <a:t>lacinia</a:t>
            </a:r>
            <a:r>
              <a:rPr lang="en-CA" dirty="0"/>
              <a:t> </a:t>
            </a:r>
            <a:r>
              <a:rPr lang="en-CA" dirty="0" err="1"/>
              <a:t>aliquet</a:t>
            </a:r>
            <a:r>
              <a:rPr lang="en-CA" dirty="0"/>
              <a:t> </a:t>
            </a:r>
            <a:r>
              <a:rPr lang="en-CA" dirty="0" err="1"/>
              <a:t>arcu</a:t>
            </a:r>
            <a:endParaRPr lang="en-CA" dirty="0"/>
          </a:p>
          <a:p>
            <a:pPr lvl="0"/>
            <a:r>
              <a:rPr lang="en-CA" dirty="0" err="1"/>
              <a:t>eu</a:t>
            </a:r>
            <a:r>
              <a:rPr lang="en-CA" dirty="0"/>
              <a:t> </a:t>
            </a:r>
            <a:r>
              <a:rPr lang="en-CA" dirty="0" err="1"/>
              <a:t>aliquet</a:t>
            </a:r>
            <a:r>
              <a:rPr lang="en-CA" dirty="0"/>
              <a:t>. </a:t>
            </a:r>
            <a:r>
              <a:rPr lang="en-CA" dirty="0" err="1"/>
              <a:t>Morbi</a:t>
            </a:r>
            <a:r>
              <a:rPr lang="en-CA" dirty="0"/>
              <a:t>  </a:t>
            </a:r>
            <a:r>
              <a:rPr lang="en-CA" dirty="0" err="1"/>
              <a:t>leo</a:t>
            </a:r>
            <a:r>
              <a:rPr lang="en-CA" dirty="0"/>
              <a:t> </a:t>
            </a:r>
            <a:r>
              <a:rPr lang="en-CA" dirty="0" err="1"/>
              <a:t>sagittis</a:t>
            </a:r>
            <a:r>
              <a:rPr lang="en-CA" dirty="0"/>
              <a:t> </a:t>
            </a:r>
            <a:r>
              <a:rPr lang="en-CA" dirty="0" err="1"/>
              <a:t>fermentum</a:t>
            </a:r>
            <a:endParaRPr lang="en-CA" dirty="0"/>
          </a:p>
          <a:p>
            <a:pPr lvl="0"/>
            <a:r>
              <a:rPr lang="en-CA" dirty="0" err="1"/>
              <a:t>laoreet</a:t>
            </a:r>
            <a:r>
              <a:rPr lang="en-CA" dirty="0"/>
              <a:t> in </a:t>
            </a:r>
            <a:r>
              <a:rPr lang="en-CA" dirty="0" err="1"/>
              <a:t>ipsum</a:t>
            </a:r>
            <a:r>
              <a:rPr lang="en-CA" dirty="0"/>
              <a:t> nisi </a:t>
            </a:r>
            <a:r>
              <a:rPr lang="en-CA" dirty="0" err="1"/>
              <a:t>ultricies</a:t>
            </a:r>
            <a:r>
              <a:rPr lang="en-CA" dirty="0"/>
              <a:t> id </a:t>
            </a:r>
            <a:r>
              <a:rPr lang="en-CA" dirty="0" err="1"/>
              <a:t>lectus</a:t>
            </a:r>
            <a:r>
              <a:rPr lang="en-CA" dirty="0"/>
              <a:t> in.</a:t>
            </a:r>
          </a:p>
        </p:txBody>
      </p:sp>
    </p:spTree>
    <p:extLst>
      <p:ext uri="{BB962C8B-B14F-4D97-AF65-F5344CB8AC3E}">
        <p14:creationId xmlns:p14="http://schemas.microsoft.com/office/powerpoint/2010/main" val="92925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 userDrawn="1"/>
        </p:nvSpPr>
        <p:spPr>
          <a:xfrm>
            <a:off x="-38721" y="-1626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B8F838E-F890-434B-9538-3BDEB72274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16EE2E8-E072-6743-8EE9-DFE1E1DA27F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892300" cy="51435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46163" y="1160463"/>
            <a:ext cx="4089399" cy="1570037"/>
          </a:xfrm>
        </p:spPr>
        <p:txBody>
          <a:bodyPr/>
          <a:lstStyle>
            <a:lvl1pPr>
              <a:spcBef>
                <a:spcPts val="0"/>
              </a:spcBef>
              <a:defRPr sz="2400">
                <a:solidFill>
                  <a:srgbClr val="851534"/>
                </a:solidFill>
              </a:defRPr>
            </a:lvl1pPr>
          </a:lstStyle>
          <a:p>
            <a:pPr lvl="0"/>
            <a:r>
              <a:rPr lang="en-CA" dirty="0"/>
              <a:t>Quote slides</a:t>
            </a:r>
          </a:p>
        </p:txBody>
      </p:sp>
    </p:spTree>
    <p:extLst>
      <p:ext uri="{BB962C8B-B14F-4D97-AF65-F5344CB8AC3E}">
        <p14:creationId xmlns:p14="http://schemas.microsoft.com/office/powerpoint/2010/main" val="43746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nances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-38721" y="-1626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6EE2E8-E072-6743-8EE9-DFE1E1DA27F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892300" cy="51435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46163" y="1160463"/>
            <a:ext cx="4089399" cy="1570037"/>
          </a:xfrm>
        </p:spPr>
        <p:txBody>
          <a:bodyPr/>
          <a:lstStyle>
            <a:lvl1pPr>
              <a:spcBef>
                <a:spcPts val="0"/>
              </a:spcBef>
              <a:defRPr sz="2400">
                <a:solidFill>
                  <a:srgbClr val="851534"/>
                </a:solidFill>
              </a:defRPr>
            </a:lvl1pPr>
          </a:lstStyle>
          <a:p>
            <a:pPr lvl="0"/>
            <a:r>
              <a:rPr lang="en-CA" dirty="0"/>
              <a:t>Quote slides</a:t>
            </a:r>
          </a:p>
        </p:txBody>
      </p:sp>
    </p:spTree>
    <p:extLst>
      <p:ext uri="{BB962C8B-B14F-4D97-AF65-F5344CB8AC3E}">
        <p14:creationId xmlns:p14="http://schemas.microsoft.com/office/powerpoint/2010/main" val="208198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nancialHealth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-38721" y="-1626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6EE2E8-E072-6743-8EE9-DFE1E1DA27F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7606"/>
            <a:ext cx="1892300" cy="51435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46163" y="1160463"/>
            <a:ext cx="4089399" cy="1570037"/>
          </a:xfrm>
        </p:spPr>
        <p:txBody>
          <a:bodyPr/>
          <a:lstStyle>
            <a:lvl1pPr>
              <a:spcBef>
                <a:spcPts val="0"/>
              </a:spcBef>
              <a:defRPr sz="2400">
                <a:solidFill>
                  <a:srgbClr val="851534"/>
                </a:solidFill>
              </a:defRPr>
            </a:lvl1pPr>
          </a:lstStyle>
          <a:p>
            <a:pPr lvl="0"/>
            <a:r>
              <a:rPr lang="en-CA" dirty="0"/>
              <a:t>Quote slides</a:t>
            </a:r>
          </a:p>
        </p:txBody>
      </p:sp>
    </p:spTree>
    <p:extLst>
      <p:ext uri="{BB962C8B-B14F-4D97-AF65-F5344CB8AC3E}">
        <p14:creationId xmlns:p14="http://schemas.microsoft.com/office/powerpoint/2010/main" val="373510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ols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-38721" y="-1626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6EE2E8-E072-6743-8EE9-DFE1E1DA27F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892300" cy="51435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46163" y="1160463"/>
            <a:ext cx="4089399" cy="1570037"/>
          </a:xfrm>
        </p:spPr>
        <p:txBody>
          <a:bodyPr/>
          <a:lstStyle>
            <a:lvl1pPr>
              <a:spcBef>
                <a:spcPts val="0"/>
              </a:spcBef>
              <a:defRPr sz="2400">
                <a:solidFill>
                  <a:srgbClr val="851534"/>
                </a:solidFill>
              </a:defRPr>
            </a:lvl1pPr>
          </a:lstStyle>
          <a:p>
            <a:pPr lvl="0"/>
            <a:r>
              <a:rPr lang="en-CA" dirty="0"/>
              <a:t>Quote slides</a:t>
            </a:r>
          </a:p>
        </p:txBody>
      </p:sp>
    </p:spTree>
    <p:extLst>
      <p:ext uri="{BB962C8B-B14F-4D97-AF65-F5344CB8AC3E}">
        <p14:creationId xmlns:p14="http://schemas.microsoft.com/office/powerpoint/2010/main" val="110849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9802D65-DF27-5542-B132-86910A14E9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E837CD-283F-B942-915D-A33F89E0C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90700" y="0"/>
            <a:ext cx="7353300" cy="5143500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-38721" y="-1626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610723" y="951550"/>
            <a:ext cx="3533277" cy="1570037"/>
          </a:xfrm>
        </p:spPr>
        <p:txBody>
          <a:bodyPr/>
          <a:lstStyle>
            <a:lvl1pPr>
              <a:spcBef>
                <a:spcPts val="0"/>
              </a:spcBef>
              <a:defRPr sz="2400">
                <a:solidFill>
                  <a:srgbClr val="003946"/>
                </a:solidFill>
              </a:defRPr>
            </a:lvl1pPr>
          </a:lstStyle>
          <a:p>
            <a:pPr lvl="0"/>
            <a:r>
              <a:rPr lang="en-CA" dirty="0"/>
              <a:t>Add text here</a:t>
            </a:r>
          </a:p>
          <a:p>
            <a:pPr lvl="0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8707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8011236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948710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124847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8591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263455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65370913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22876444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29486749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0660488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46206775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80515015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83623884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586264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188797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034065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700391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700391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700391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700391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9625834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6051048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315913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55378431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6978962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48837205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5995233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64162044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4940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8484929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413076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7227177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0" y="20285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4650284"/>
      </p:ext>
    </p:extLst>
  </p:cSld>
  <p:clrMapOvr>
    <a:masterClrMapping/>
  </p:clrMapOvr>
  <p:hf hdr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966641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2370674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63384488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79792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558859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77070527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6689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152356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09606649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699704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5964824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4053549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39409527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58261774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6626880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700391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700391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700391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700391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05003414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29399790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7767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10970628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26296562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05830537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89177020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55238908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46239100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724600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47004659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56147094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36580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8573792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47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26" Type="http://schemas.openxmlformats.org/officeDocument/2006/relationships/slideLayout" Target="../slideLayouts/slideLayout73.xml"/><Relationship Id="rId3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68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5" Type="http://schemas.openxmlformats.org/officeDocument/2006/relationships/slideLayout" Target="../slideLayouts/slideLayout72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71.xml"/><Relationship Id="rId5" Type="http://schemas.openxmlformats.org/officeDocument/2006/relationships/slideLayout" Target="../slideLayouts/slideLayout52.xml"/><Relationship Id="rId15" Type="http://schemas.openxmlformats.org/officeDocument/2006/relationships/slideLayout" Target="../slideLayouts/slideLayout62.xml"/><Relationship Id="rId23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57.xml"/><Relationship Id="rId19" Type="http://schemas.openxmlformats.org/officeDocument/2006/relationships/slideLayout" Target="../slideLayouts/slideLayout66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Relationship Id="rId22" Type="http://schemas.openxmlformats.org/officeDocument/2006/relationships/slideLayout" Target="../slideLayouts/slideLayout69.xml"/><Relationship Id="rId27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slideLayout" Target="../slideLayouts/slideLayout86.xml"/><Relationship Id="rId18" Type="http://schemas.openxmlformats.org/officeDocument/2006/relationships/slideLayout" Target="../slideLayouts/slideLayout91.xml"/><Relationship Id="rId26" Type="http://schemas.openxmlformats.org/officeDocument/2006/relationships/slideLayout" Target="../slideLayouts/slideLayout99.xml"/><Relationship Id="rId3" Type="http://schemas.openxmlformats.org/officeDocument/2006/relationships/slideLayout" Target="../slideLayouts/slideLayout76.xml"/><Relationship Id="rId21" Type="http://schemas.openxmlformats.org/officeDocument/2006/relationships/slideLayout" Target="../slideLayouts/slideLayout94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17" Type="http://schemas.openxmlformats.org/officeDocument/2006/relationships/slideLayout" Target="../slideLayouts/slideLayout90.xml"/><Relationship Id="rId25" Type="http://schemas.openxmlformats.org/officeDocument/2006/relationships/slideLayout" Target="../slideLayouts/slideLayout98.xml"/><Relationship Id="rId2" Type="http://schemas.openxmlformats.org/officeDocument/2006/relationships/slideLayout" Target="../slideLayouts/slideLayout75.xml"/><Relationship Id="rId16" Type="http://schemas.openxmlformats.org/officeDocument/2006/relationships/slideLayout" Target="../slideLayouts/slideLayout89.xml"/><Relationship Id="rId20" Type="http://schemas.openxmlformats.org/officeDocument/2006/relationships/slideLayout" Target="../slideLayouts/slideLayout93.xml"/><Relationship Id="rId29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24" Type="http://schemas.openxmlformats.org/officeDocument/2006/relationships/slideLayout" Target="../slideLayouts/slideLayout97.xml"/><Relationship Id="rId5" Type="http://schemas.openxmlformats.org/officeDocument/2006/relationships/slideLayout" Target="../slideLayouts/slideLayout78.xml"/><Relationship Id="rId15" Type="http://schemas.openxmlformats.org/officeDocument/2006/relationships/slideLayout" Target="../slideLayouts/slideLayout88.xml"/><Relationship Id="rId23" Type="http://schemas.openxmlformats.org/officeDocument/2006/relationships/slideLayout" Target="../slideLayouts/slideLayout96.xml"/><Relationship Id="rId28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83.xml"/><Relationship Id="rId19" Type="http://schemas.openxmlformats.org/officeDocument/2006/relationships/slideLayout" Target="../slideLayouts/slideLayout92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slideLayout" Target="../slideLayouts/slideLayout87.xml"/><Relationship Id="rId22" Type="http://schemas.openxmlformats.org/officeDocument/2006/relationships/slideLayout" Target="../slideLayouts/slideLayout95.xml"/><Relationship Id="rId27" Type="http://schemas.openxmlformats.org/officeDocument/2006/relationships/slideLayout" Target="../slideLayouts/slideLayout100.xml"/><Relationship Id="rId30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18" Type="http://schemas.openxmlformats.org/officeDocument/2006/relationships/slideLayout" Target="../slideLayouts/slideLayout120.xml"/><Relationship Id="rId26" Type="http://schemas.openxmlformats.org/officeDocument/2006/relationships/slideLayout" Target="../slideLayouts/slideLayout128.xml"/><Relationship Id="rId3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17" Type="http://schemas.openxmlformats.org/officeDocument/2006/relationships/slideLayout" Target="../slideLayouts/slideLayout119.xml"/><Relationship Id="rId25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04.xml"/><Relationship Id="rId16" Type="http://schemas.openxmlformats.org/officeDocument/2006/relationships/slideLayout" Target="../slideLayouts/slideLayout118.xml"/><Relationship Id="rId20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24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07.xml"/><Relationship Id="rId15" Type="http://schemas.openxmlformats.org/officeDocument/2006/relationships/slideLayout" Target="../slideLayouts/slideLayout117.xml"/><Relationship Id="rId23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12.xml"/><Relationship Id="rId19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slideLayout" Target="../slideLayouts/slideLayout116.xml"/><Relationship Id="rId22" Type="http://schemas.openxmlformats.org/officeDocument/2006/relationships/slideLayout" Target="../slideLayouts/slideLayout124.xml"/><Relationship Id="rId27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slideLayout" Target="../slideLayouts/slideLayout141.xml"/><Relationship Id="rId18" Type="http://schemas.openxmlformats.org/officeDocument/2006/relationships/slideLayout" Target="../slideLayouts/slideLayout146.xml"/><Relationship Id="rId26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31.xml"/><Relationship Id="rId21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35.xml"/><Relationship Id="rId12" Type="http://schemas.openxmlformats.org/officeDocument/2006/relationships/slideLayout" Target="../slideLayouts/slideLayout140.xml"/><Relationship Id="rId17" Type="http://schemas.openxmlformats.org/officeDocument/2006/relationships/slideLayout" Target="../slideLayouts/slideLayout145.xml"/><Relationship Id="rId25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130.xml"/><Relationship Id="rId16" Type="http://schemas.openxmlformats.org/officeDocument/2006/relationships/slideLayout" Target="../slideLayouts/slideLayout144.xml"/><Relationship Id="rId20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24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33.xml"/><Relationship Id="rId15" Type="http://schemas.openxmlformats.org/officeDocument/2006/relationships/slideLayout" Target="../slideLayouts/slideLayout143.xml"/><Relationship Id="rId23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38.xml"/><Relationship Id="rId19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Relationship Id="rId14" Type="http://schemas.openxmlformats.org/officeDocument/2006/relationships/slideLayout" Target="../slideLayouts/slideLayout142.xml"/><Relationship Id="rId22" Type="http://schemas.openxmlformats.org/officeDocument/2006/relationships/slideLayout" Target="../slideLayouts/slideLayout150.xml"/><Relationship Id="rId27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slideLayout" Target="../slideLayouts/slideLayout167.xml"/><Relationship Id="rId18" Type="http://schemas.openxmlformats.org/officeDocument/2006/relationships/slideLayout" Target="../slideLayouts/slideLayout172.xml"/><Relationship Id="rId26" Type="http://schemas.openxmlformats.org/officeDocument/2006/relationships/slideLayout" Target="../slideLayouts/slideLayout180.xml"/><Relationship Id="rId3" Type="http://schemas.openxmlformats.org/officeDocument/2006/relationships/slideLayout" Target="../slideLayouts/slideLayout157.xml"/><Relationship Id="rId21" Type="http://schemas.openxmlformats.org/officeDocument/2006/relationships/slideLayout" Target="../slideLayouts/slideLayout175.xml"/><Relationship Id="rId7" Type="http://schemas.openxmlformats.org/officeDocument/2006/relationships/slideLayout" Target="../slideLayouts/slideLayout161.xml"/><Relationship Id="rId12" Type="http://schemas.openxmlformats.org/officeDocument/2006/relationships/slideLayout" Target="../slideLayouts/slideLayout166.xml"/><Relationship Id="rId17" Type="http://schemas.openxmlformats.org/officeDocument/2006/relationships/slideLayout" Target="../slideLayouts/slideLayout171.xml"/><Relationship Id="rId25" Type="http://schemas.openxmlformats.org/officeDocument/2006/relationships/slideLayout" Target="../slideLayouts/slideLayout179.xml"/><Relationship Id="rId2" Type="http://schemas.openxmlformats.org/officeDocument/2006/relationships/slideLayout" Target="../slideLayouts/slideLayout156.xml"/><Relationship Id="rId16" Type="http://schemas.openxmlformats.org/officeDocument/2006/relationships/slideLayout" Target="../slideLayouts/slideLayout170.xml"/><Relationship Id="rId20" Type="http://schemas.openxmlformats.org/officeDocument/2006/relationships/slideLayout" Target="../slideLayouts/slideLayout174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24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59.xml"/><Relationship Id="rId15" Type="http://schemas.openxmlformats.org/officeDocument/2006/relationships/slideLayout" Target="../slideLayouts/slideLayout169.xml"/><Relationship Id="rId23" Type="http://schemas.openxmlformats.org/officeDocument/2006/relationships/slideLayout" Target="../slideLayouts/slideLayout177.xml"/><Relationship Id="rId28" Type="http://schemas.openxmlformats.org/officeDocument/2006/relationships/theme" Target="../theme/theme7.xml"/><Relationship Id="rId10" Type="http://schemas.openxmlformats.org/officeDocument/2006/relationships/slideLayout" Target="../slideLayouts/slideLayout164.xml"/><Relationship Id="rId19" Type="http://schemas.openxmlformats.org/officeDocument/2006/relationships/slideLayout" Target="../slideLayouts/slideLayout173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slideLayout" Target="../slideLayouts/slideLayout168.xml"/><Relationship Id="rId22" Type="http://schemas.openxmlformats.org/officeDocument/2006/relationships/slideLayout" Target="../slideLayouts/slideLayout176.xml"/><Relationship Id="rId27" Type="http://schemas.openxmlformats.org/officeDocument/2006/relationships/slideLayout" Target="../slideLayouts/slideLayout1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9.xml"/><Relationship Id="rId13" Type="http://schemas.openxmlformats.org/officeDocument/2006/relationships/slideLayout" Target="../slideLayouts/slideLayout194.xml"/><Relationship Id="rId18" Type="http://schemas.openxmlformats.org/officeDocument/2006/relationships/slideLayout" Target="../slideLayouts/slideLayout199.xml"/><Relationship Id="rId26" Type="http://schemas.openxmlformats.org/officeDocument/2006/relationships/slideLayout" Target="../slideLayouts/slideLayout207.xml"/><Relationship Id="rId3" Type="http://schemas.openxmlformats.org/officeDocument/2006/relationships/slideLayout" Target="../slideLayouts/slideLayout184.xml"/><Relationship Id="rId21" Type="http://schemas.openxmlformats.org/officeDocument/2006/relationships/slideLayout" Target="../slideLayouts/slideLayout202.xml"/><Relationship Id="rId7" Type="http://schemas.openxmlformats.org/officeDocument/2006/relationships/slideLayout" Target="../slideLayouts/slideLayout188.xml"/><Relationship Id="rId12" Type="http://schemas.openxmlformats.org/officeDocument/2006/relationships/slideLayout" Target="../slideLayouts/slideLayout193.xml"/><Relationship Id="rId17" Type="http://schemas.openxmlformats.org/officeDocument/2006/relationships/slideLayout" Target="../slideLayouts/slideLayout198.xml"/><Relationship Id="rId25" Type="http://schemas.openxmlformats.org/officeDocument/2006/relationships/slideLayout" Target="../slideLayouts/slideLayout206.xml"/><Relationship Id="rId2" Type="http://schemas.openxmlformats.org/officeDocument/2006/relationships/slideLayout" Target="../slideLayouts/slideLayout183.xml"/><Relationship Id="rId16" Type="http://schemas.openxmlformats.org/officeDocument/2006/relationships/slideLayout" Target="../slideLayouts/slideLayout197.xml"/><Relationship Id="rId20" Type="http://schemas.openxmlformats.org/officeDocument/2006/relationships/slideLayout" Target="../slideLayouts/slideLayout201.xml"/><Relationship Id="rId1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187.xml"/><Relationship Id="rId11" Type="http://schemas.openxmlformats.org/officeDocument/2006/relationships/slideLayout" Target="../slideLayouts/slideLayout192.xml"/><Relationship Id="rId24" Type="http://schemas.openxmlformats.org/officeDocument/2006/relationships/slideLayout" Target="../slideLayouts/slideLayout205.xml"/><Relationship Id="rId5" Type="http://schemas.openxmlformats.org/officeDocument/2006/relationships/slideLayout" Target="../slideLayouts/slideLayout186.xml"/><Relationship Id="rId15" Type="http://schemas.openxmlformats.org/officeDocument/2006/relationships/slideLayout" Target="../slideLayouts/slideLayout196.xml"/><Relationship Id="rId23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191.xml"/><Relationship Id="rId19" Type="http://schemas.openxmlformats.org/officeDocument/2006/relationships/slideLayout" Target="../slideLayouts/slideLayout200.xml"/><Relationship Id="rId4" Type="http://schemas.openxmlformats.org/officeDocument/2006/relationships/slideLayout" Target="../slideLayouts/slideLayout185.xml"/><Relationship Id="rId9" Type="http://schemas.openxmlformats.org/officeDocument/2006/relationships/slideLayout" Target="../slideLayouts/slideLayout190.xml"/><Relationship Id="rId14" Type="http://schemas.openxmlformats.org/officeDocument/2006/relationships/slideLayout" Target="../slideLayouts/slideLayout195.xml"/><Relationship Id="rId22" Type="http://schemas.openxmlformats.org/officeDocument/2006/relationships/slideLayout" Target="../slideLayouts/slideLayout203.xml"/><Relationship Id="rId27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5.xml"/><Relationship Id="rId13" Type="http://schemas.openxmlformats.org/officeDocument/2006/relationships/slideLayout" Target="../slideLayouts/slideLayout220.xml"/><Relationship Id="rId18" Type="http://schemas.openxmlformats.org/officeDocument/2006/relationships/slideLayout" Target="../slideLayouts/slideLayout225.xml"/><Relationship Id="rId26" Type="http://schemas.openxmlformats.org/officeDocument/2006/relationships/theme" Target="../theme/theme9.xml"/><Relationship Id="rId3" Type="http://schemas.openxmlformats.org/officeDocument/2006/relationships/slideLayout" Target="../slideLayouts/slideLayout210.xml"/><Relationship Id="rId21" Type="http://schemas.openxmlformats.org/officeDocument/2006/relationships/slideLayout" Target="../slideLayouts/slideLayout228.xml"/><Relationship Id="rId7" Type="http://schemas.openxmlformats.org/officeDocument/2006/relationships/slideLayout" Target="../slideLayouts/slideLayout214.xml"/><Relationship Id="rId12" Type="http://schemas.openxmlformats.org/officeDocument/2006/relationships/slideLayout" Target="../slideLayouts/slideLayout219.xml"/><Relationship Id="rId17" Type="http://schemas.openxmlformats.org/officeDocument/2006/relationships/slideLayout" Target="../slideLayouts/slideLayout224.xml"/><Relationship Id="rId25" Type="http://schemas.openxmlformats.org/officeDocument/2006/relationships/slideLayout" Target="../slideLayouts/slideLayout232.xml"/><Relationship Id="rId2" Type="http://schemas.openxmlformats.org/officeDocument/2006/relationships/slideLayout" Target="../slideLayouts/slideLayout209.xml"/><Relationship Id="rId16" Type="http://schemas.openxmlformats.org/officeDocument/2006/relationships/slideLayout" Target="../slideLayouts/slideLayout223.xml"/><Relationship Id="rId20" Type="http://schemas.openxmlformats.org/officeDocument/2006/relationships/slideLayout" Target="../slideLayouts/slideLayout227.xml"/><Relationship Id="rId1" Type="http://schemas.openxmlformats.org/officeDocument/2006/relationships/slideLayout" Target="../slideLayouts/slideLayout208.xml"/><Relationship Id="rId6" Type="http://schemas.openxmlformats.org/officeDocument/2006/relationships/slideLayout" Target="../slideLayouts/slideLayout213.xml"/><Relationship Id="rId11" Type="http://schemas.openxmlformats.org/officeDocument/2006/relationships/slideLayout" Target="../slideLayouts/slideLayout218.xml"/><Relationship Id="rId24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12.xml"/><Relationship Id="rId15" Type="http://schemas.openxmlformats.org/officeDocument/2006/relationships/slideLayout" Target="../slideLayouts/slideLayout222.xml"/><Relationship Id="rId23" Type="http://schemas.openxmlformats.org/officeDocument/2006/relationships/slideLayout" Target="../slideLayouts/slideLayout230.xml"/><Relationship Id="rId10" Type="http://schemas.openxmlformats.org/officeDocument/2006/relationships/slideLayout" Target="../slideLayouts/slideLayout217.xml"/><Relationship Id="rId19" Type="http://schemas.openxmlformats.org/officeDocument/2006/relationships/slideLayout" Target="../slideLayouts/slideLayout226.xml"/><Relationship Id="rId4" Type="http://schemas.openxmlformats.org/officeDocument/2006/relationships/slideLayout" Target="../slideLayouts/slideLayout211.xml"/><Relationship Id="rId9" Type="http://schemas.openxmlformats.org/officeDocument/2006/relationships/slideLayout" Target="../slideLayouts/slideLayout216.xml"/><Relationship Id="rId14" Type="http://schemas.openxmlformats.org/officeDocument/2006/relationships/slideLayout" Target="../slideLayouts/slideLayout221.xml"/><Relationship Id="rId22" Type="http://schemas.openxmlformats.org/officeDocument/2006/relationships/slideLayout" Target="../slideLayouts/slideLayout2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1943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4" r:id="rId2"/>
    <p:sldLayoutId id="2147483662" r:id="rId3"/>
    <p:sldLayoutId id="2147483663" r:id="rId4"/>
    <p:sldLayoutId id="2147483672" r:id="rId5"/>
    <p:sldLayoutId id="2147483689" r:id="rId6"/>
    <p:sldLayoutId id="2147483690" r:id="rId7"/>
    <p:sldLayoutId id="2147483666" r:id="rId8"/>
    <p:sldLayoutId id="2147483664" r:id="rId9"/>
    <p:sldLayoutId id="2147483674" r:id="rId10"/>
    <p:sldLayoutId id="2147483675" r:id="rId11"/>
    <p:sldLayoutId id="2147483676" r:id="rId12"/>
    <p:sldLayoutId id="2147483692" r:id="rId13"/>
    <p:sldLayoutId id="2147483694" r:id="rId14"/>
    <p:sldLayoutId id="2147483677" r:id="rId15"/>
    <p:sldLayoutId id="2147483665" r:id="rId16"/>
    <p:sldLayoutId id="2147483673" r:id="rId17"/>
    <p:sldLayoutId id="2147483667" r:id="rId18"/>
    <p:sldLayoutId id="2147483678" r:id="rId19"/>
    <p:sldLayoutId id="2147483679" r:id="rId20"/>
    <p:sldLayoutId id="2147483681" r:id="rId21"/>
    <p:sldLayoutId id="2147483683" r:id="rId22"/>
    <p:sldLayoutId id="2147483680" r:id="rId23"/>
    <p:sldLayoutId id="2147483682" r:id="rId24"/>
    <p:sldLayoutId id="2147483699" r:id="rId25"/>
    <p:sldLayoutId id="2147483691" r:id="rId26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 userDrawn="1">
          <p15:clr>
            <a:srgbClr val="F26B43"/>
          </p15:clr>
        </p15:guide>
        <p15:guide id="2" pos="136" userDrawn="1">
          <p15:clr>
            <a:srgbClr val="F26B43"/>
          </p15:clr>
        </p15:guide>
        <p15:guide id="3" pos="5624" userDrawn="1">
          <p15:clr>
            <a:srgbClr val="F26B43"/>
          </p15:clr>
        </p15:guide>
        <p15:guide id="4" pos="249" userDrawn="1">
          <p15:clr>
            <a:srgbClr val="F26B43"/>
          </p15:clr>
        </p15:guide>
        <p15:guide id="5" pos="521" userDrawn="1">
          <p15:clr>
            <a:srgbClr val="F26B43"/>
          </p15:clr>
        </p15:guide>
        <p15:guide id="6" pos="589" userDrawn="1">
          <p15:clr>
            <a:srgbClr val="F26B43"/>
          </p15:clr>
        </p15:guide>
        <p15:guide id="7" pos="1066" userDrawn="1">
          <p15:clr>
            <a:srgbClr val="F26B43"/>
          </p15:clr>
        </p15:guide>
        <p15:guide id="8" pos="998" userDrawn="1">
          <p15:clr>
            <a:srgbClr val="F26B43"/>
          </p15:clr>
        </p15:guide>
        <p15:guide id="9" pos="1519" userDrawn="1">
          <p15:clr>
            <a:srgbClr val="F26B43"/>
          </p15:clr>
        </p15:guide>
        <p15:guide id="10" pos="1451" userDrawn="1">
          <p15:clr>
            <a:srgbClr val="F26B43"/>
          </p15:clr>
        </p15:guide>
        <p15:guide id="11" pos="1927" userDrawn="1">
          <p15:clr>
            <a:srgbClr val="F26B43"/>
          </p15:clr>
        </p15:guide>
        <p15:guide id="12" pos="1995" userDrawn="1">
          <p15:clr>
            <a:srgbClr val="F26B43"/>
          </p15:clr>
        </p15:guide>
        <p15:guide id="13" pos="2449" userDrawn="1">
          <p15:clr>
            <a:srgbClr val="F26B43"/>
          </p15:clr>
        </p15:guide>
        <p15:guide id="14" pos="2835" userDrawn="1">
          <p15:clr>
            <a:srgbClr val="F26B43"/>
          </p15:clr>
        </p15:guide>
        <p15:guide id="15" pos="2381" userDrawn="1">
          <p15:clr>
            <a:srgbClr val="F26B43"/>
          </p15:clr>
        </p15:guide>
        <p15:guide id="16" pos="2903" userDrawn="1">
          <p15:clr>
            <a:srgbClr val="F26B43"/>
          </p15:clr>
        </p15:guide>
        <p15:guide id="17" pos="3311" userDrawn="1">
          <p15:clr>
            <a:srgbClr val="F26B43"/>
          </p15:clr>
        </p15:guide>
        <p15:guide id="18" pos="3379" userDrawn="1">
          <p15:clr>
            <a:srgbClr val="F26B43"/>
          </p15:clr>
        </p15:guide>
        <p15:guide id="19" pos="3765" userDrawn="1">
          <p15:clr>
            <a:srgbClr val="F26B43"/>
          </p15:clr>
        </p15:guide>
        <p15:guide id="20" pos="4309" userDrawn="1">
          <p15:clr>
            <a:srgbClr val="F26B43"/>
          </p15:clr>
        </p15:guide>
        <p15:guide id="21" pos="4241" userDrawn="1">
          <p15:clr>
            <a:srgbClr val="F26B43"/>
          </p15:clr>
        </p15:guide>
        <p15:guide id="22" pos="3833" userDrawn="1">
          <p15:clr>
            <a:srgbClr val="F26B43"/>
          </p15:clr>
        </p15:guide>
        <p15:guide id="23" pos="4694" userDrawn="1">
          <p15:clr>
            <a:srgbClr val="F26B43"/>
          </p15:clr>
        </p15:guide>
        <p15:guide id="24" pos="4762" userDrawn="1">
          <p15:clr>
            <a:srgbClr val="F26B43"/>
          </p15:clr>
        </p15:guide>
        <p15:guide id="26" pos="5216" userDrawn="1">
          <p15:clr>
            <a:srgbClr val="F26B43"/>
          </p15:clr>
        </p15:guide>
        <p15:guide id="27" pos="5148" userDrawn="1">
          <p15:clr>
            <a:srgbClr val="F26B43"/>
          </p15:clr>
        </p15:guide>
        <p15:guide id="28" pos="5511" userDrawn="1">
          <p15:clr>
            <a:srgbClr val="F26B43"/>
          </p15:clr>
        </p15:guide>
        <p15:guide id="29" orient="horz" pos="327" userDrawn="1">
          <p15:clr>
            <a:srgbClr val="F26B43"/>
          </p15:clr>
        </p15:guide>
        <p15:guide id="31" orient="horz" pos="2913" userDrawn="1">
          <p15:clr>
            <a:srgbClr val="F26B43"/>
          </p15:clr>
        </p15:guide>
        <p15:guide id="32" orient="horz" pos="3117" userDrawn="1">
          <p15:clr>
            <a:srgbClr val="F26B43"/>
          </p15:clr>
        </p15:guide>
        <p15:guide id="33" orient="horz" pos="395" userDrawn="1">
          <p15:clr>
            <a:srgbClr val="F26B43"/>
          </p15:clr>
        </p15:guide>
        <p15:guide id="34" orient="horz" pos="577" userDrawn="1">
          <p15:clr>
            <a:srgbClr val="F26B43"/>
          </p15:clr>
        </p15:guide>
        <p15:guide id="35" orient="horz" pos="645" userDrawn="1">
          <p15:clr>
            <a:srgbClr val="F26B43"/>
          </p15:clr>
        </p15:guide>
        <p15:guide id="36" orient="horz" pos="826" userDrawn="1">
          <p15:clr>
            <a:srgbClr val="F26B43"/>
          </p15:clr>
        </p15:guide>
        <p15:guide id="37" orient="horz" pos="894" userDrawn="1">
          <p15:clr>
            <a:srgbClr val="F26B43"/>
          </p15:clr>
        </p15:guide>
        <p15:guide id="38" orient="horz" pos="1076" userDrawn="1">
          <p15:clr>
            <a:srgbClr val="F26B43"/>
          </p15:clr>
        </p15:guide>
        <p15:guide id="39" orient="horz" pos="1144" userDrawn="1">
          <p15:clr>
            <a:srgbClr val="F26B43"/>
          </p15:clr>
        </p15:guide>
        <p15:guide id="41" orient="horz" pos="1325" userDrawn="1">
          <p15:clr>
            <a:srgbClr val="F26B43"/>
          </p15:clr>
        </p15:guide>
        <p15:guide id="42" orient="horz" pos="1393" userDrawn="1">
          <p15:clr>
            <a:srgbClr val="F26B43"/>
          </p15:clr>
        </p15:guide>
        <p15:guide id="43" orient="horz" pos="1597" userDrawn="1">
          <p15:clr>
            <a:srgbClr val="F26B43"/>
          </p15:clr>
        </p15:guide>
        <p15:guide id="44" orient="horz" pos="1665" userDrawn="1">
          <p15:clr>
            <a:srgbClr val="F26B43"/>
          </p15:clr>
        </p15:guide>
        <p15:guide id="45" orient="horz" pos="1847" userDrawn="1">
          <p15:clr>
            <a:srgbClr val="F26B43"/>
          </p15:clr>
        </p15:guide>
        <p15:guide id="46" orient="horz" pos="1915" userDrawn="1">
          <p15:clr>
            <a:srgbClr val="F26B43"/>
          </p15:clr>
        </p15:guide>
        <p15:guide id="47" orient="horz" pos="2096" userDrawn="1">
          <p15:clr>
            <a:srgbClr val="F26B43"/>
          </p15:clr>
        </p15:guide>
        <p15:guide id="48" orient="horz" pos="2164" userDrawn="1">
          <p15:clr>
            <a:srgbClr val="F26B43"/>
          </p15:clr>
        </p15:guide>
        <p15:guide id="50" orient="horz" pos="2346" userDrawn="1">
          <p15:clr>
            <a:srgbClr val="F26B43"/>
          </p15:clr>
        </p15:guide>
        <p15:guide id="51" orient="horz" pos="2414" userDrawn="1">
          <p15:clr>
            <a:srgbClr val="F26B43"/>
          </p15:clr>
        </p15:guide>
        <p15:guide id="52" orient="horz" pos="2595" userDrawn="1">
          <p15:clr>
            <a:srgbClr val="F26B43"/>
          </p15:clr>
        </p15:guide>
        <p15:guide id="53" orient="horz" pos="2663" userDrawn="1">
          <p15:clr>
            <a:srgbClr val="F26B43"/>
          </p15:clr>
        </p15:guide>
        <p15:guide id="54" orient="horz" pos="284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12750"/>
            <a:ext cx="6778625" cy="5810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CA" dirty="0"/>
              <a:t>Headline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B0711B-6349-134B-9390-D7EE70210B30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1800" y="0"/>
            <a:ext cx="1092200" cy="514350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6E395DF-C925-CB49-8C59-6DF19AC71A51}"/>
              </a:ext>
            </a:extLst>
          </p:cNvPr>
          <p:cNvCxnSpPr>
            <a:cxnSpLocks/>
          </p:cNvCxnSpPr>
          <p:nvPr userDrawn="1"/>
        </p:nvCxnSpPr>
        <p:spPr>
          <a:xfrm>
            <a:off x="573437" y="4711485"/>
            <a:ext cx="7996822" cy="0"/>
          </a:xfrm>
          <a:prstGeom prst="line">
            <a:avLst/>
          </a:prstGeom>
          <a:ln>
            <a:solidFill>
              <a:srgbClr val="EAA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7537450" cy="33940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CA" dirty="0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  <a:p>
            <a:pPr lvl="2"/>
            <a:r>
              <a:rPr lang="en-CA" dirty="0"/>
              <a:t>Third level</a:t>
            </a:r>
          </a:p>
          <a:p>
            <a:pPr lvl="3"/>
            <a:r>
              <a:rPr lang="en-CA" dirty="0"/>
              <a:t>Fourth level</a:t>
            </a:r>
          </a:p>
          <a:p>
            <a:pPr lvl="4"/>
            <a:r>
              <a:rPr lang="en-CA" dirty="0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6E395DF-C925-CB49-8C59-6DF19AC71A51}"/>
              </a:ext>
            </a:extLst>
          </p:cNvPr>
          <p:cNvCxnSpPr>
            <a:cxnSpLocks/>
          </p:cNvCxnSpPr>
          <p:nvPr userDrawn="1"/>
        </p:nvCxnSpPr>
        <p:spPr>
          <a:xfrm>
            <a:off x="457200" y="4711485"/>
            <a:ext cx="8113059" cy="0"/>
          </a:xfrm>
          <a:prstGeom prst="line">
            <a:avLst/>
          </a:prstGeom>
          <a:ln>
            <a:solidFill>
              <a:srgbClr val="EAA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0028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  <p:sldLayoutId id="2147483720" r:id="rId19"/>
    <p:sldLayoutId id="2147483721" r:id="rId20"/>
    <p:sldLayoutId id="2147483722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2800" b="0" i="0" u="none" kern="1200">
          <a:solidFill>
            <a:srgbClr val="003946"/>
          </a:solidFill>
          <a:latin typeface="Sun Life Sans" panose="020B0504030304030303" pitchFamily="34" charset="0"/>
          <a:ea typeface="+mj-ea"/>
          <a:cs typeface="Calibri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800" kern="1200">
          <a:solidFill>
            <a:srgbClr val="003946"/>
          </a:solidFill>
          <a:latin typeface="Sun Life Sans" panose="020B0504030304030303" pitchFamily="34" charset="0"/>
          <a:ea typeface="+mn-ea"/>
          <a:cs typeface="Calibri"/>
        </a:defRPr>
      </a:lvl1pPr>
      <a:lvl2pPr marL="271463" indent="-271463" algn="l" defTabSz="457200" rtl="0" eaLnBrk="1" latinLnBrk="0" hangingPunct="1">
        <a:spcBef>
          <a:spcPct val="20000"/>
        </a:spcBef>
        <a:buClr>
          <a:srgbClr val="EAAB00"/>
        </a:buClr>
        <a:buFont typeface="Arial"/>
        <a:buChar char="•"/>
        <a:tabLst/>
        <a:defRPr sz="1400" kern="1200">
          <a:solidFill>
            <a:srgbClr val="003946"/>
          </a:solidFill>
          <a:latin typeface="Sun Life Sans" panose="020B0504030304030303" pitchFamily="34" charset="0"/>
          <a:ea typeface="+mn-ea"/>
          <a:cs typeface="Calibri"/>
        </a:defRPr>
      </a:lvl2pPr>
      <a:lvl3pPr marL="449263" indent="-177800" algn="l" defTabSz="457200" rtl="0" eaLnBrk="1" latinLnBrk="0" hangingPunct="1">
        <a:spcBef>
          <a:spcPct val="20000"/>
        </a:spcBef>
        <a:buClr>
          <a:srgbClr val="EAAB00"/>
        </a:buClr>
        <a:buFont typeface="Arial"/>
        <a:buChar char="•"/>
        <a:tabLst/>
        <a:defRPr sz="1400" kern="1200">
          <a:solidFill>
            <a:srgbClr val="003946"/>
          </a:solidFill>
          <a:latin typeface="Sun Life Sans" panose="020B0504030304030303" pitchFamily="34" charset="0"/>
          <a:ea typeface="+mn-ea"/>
          <a:cs typeface="Calibri"/>
        </a:defRPr>
      </a:lvl3pPr>
      <a:lvl4pPr marL="627063" indent="-177800" algn="l" defTabSz="457200" rtl="0" eaLnBrk="1" latinLnBrk="0" hangingPunct="1">
        <a:spcBef>
          <a:spcPct val="20000"/>
        </a:spcBef>
        <a:buClr>
          <a:srgbClr val="EAAB00"/>
        </a:buClr>
        <a:buFont typeface="Arial"/>
        <a:buChar char="•"/>
        <a:tabLst/>
        <a:defRPr sz="1400" kern="1200">
          <a:solidFill>
            <a:srgbClr val="003946"/>
          </a:solidFill>
          <a:latin typeface="Sun Life Sans" panose="020B0504030304030303" pitchFamily="34" charset="0"/>
          <a:ea typeface="+mn-ea"/>
          <a:cs typeface="Calibri"/>
        </a:defRPr>
      </a:lvl4pPr>
      <a:lvl5pPr marL="804863" indent="-177800" algn="l" defTabSz="457200" rtl="0" eaLnBrk="1" latinLnBrk="0" hangingPunct="1">
        <a:spcBef>
          <a:spcPct val="20000"/>
        </a:spcBef>
        <a:buClr>
          <a:srgbClr val="EAAB00"/>
        </a:buClr>
        <a:buFont typeface="Arial"/>
        <a:buChar char="•"/>
        <a:tabLst/>
        <a:defRPr sz="1400" kern="1200">
          <a:solidFill>
            <a:srgbClr val="003946"/>
          </a:solidFill>
          <a:latin typeface="Sun Life Sans" panose="020B0504030304030303" pitchFamily="34" charset="0"/>
          <a:ea typeface="+mn-ea"/>
          <a:cs typeface="Calibri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229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  <p:sldLayoutId id="2147483769" r:id="rId18"/>
    <p:sldLayoutId id="2147483770" r:id="rId19"/>
    <p:sldLayoutId id="2147483771" r:id="rId20"/>
    <p:sldLayoutId id="2147483772" r:id="rId21"/>
    <p:sldLayoutId id="2147483773" r:id="rId22"/>
    <p:sldLayoutId id="2147483774" r:id="rId23"/>
    <p:sldLayoutId id="2147483775" r:id="rId24"/>
    <p:sldLayoutId id="2147483776" r:id="rId25"/>
    <p:sldLayoutId id="2147483777" r:id="rId26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7157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  <p:sldLayoutId id="2147483793" r:id="rId15"/>
    <p:sldLayoutId id="2147483794" r:id="rId16"/>
    <p:sldLayoutId id="2147483795" r:id="rId17"/>
    <p:sldLayoutId id="2147483796" r:id="rId18"/>
    <p:sldLayoutId id="2147483797" r:id="rId19"/>
    <p:sldLayoutId id="2147483798" r:id="rId20"/>
    <p:sldLayoutId id="2147483799" r:id="rId21"/>
    <p:sldLayoutId id="2147483800" r:id="rId22"/>
    <p:sldLayoutId id="2147483801" r:id="rId23"/>
    <p:sldLayoutId id="2147483802" r:id="rId24"/>
    <p:sldLayoutId id="2147483803" r:id="rId25"/>
    <p:sldLayoutId id="2147483804" r:id="rId26"/>
    <p:sldLayoutId id="2147483806" r:id="rId27"/>
    <p:sldLayoutId id="2147483807" r:id="rId28"/>
    <p:sldLayoutId id="2147483808" r:id="rId29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138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  <p:sldLayoutId id="2147483851" r:id="rId17"/>
    <p:sldLayoutId id="2147483852" r:id="rId18"/>
    <p:sldLayoutId id="2147483853" r:id="rId19"/>
    <p:sldLayoutId id="2147483854" r:id="rId20"/>
    <p:sldLayoutId id="2147483855" r:id="rId21"/>
    <p:sldLayoutId id="2147483856" r:id="rId22"/>
    <p:sldLayoutId id="2147483857" r:id="rId23"/>
    <p:sldLayoutId id="2147483858" r:id="rId24"/>
    <p:sldLayoutId id="2147483859" r:id="rId25"/>
    <p:sldLayoutId id="2147483860" r:id="rId26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653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  <p:sldLayoutId id="2147483873" r:id="rId12"/>
    <p:sldLayoutId id="2147483874" r:id="rId13"/>
    <p:sldLayoutId id="2147483875" r:id="rId14"/>
    <p:sldLayoutId id="2147483876" r:id="rId15"/>
    <p:sldLayoutId id="2147483877" r:id="rId16"/>
    <p:sldLayoutId id="2147483878" r:id="rId17"/>
    <p:sldLayoutId id="2147483879" r:id="rId18"/>
    <p:sldLayoutId id="2147483880" r:id="rId19"/>
    <p:sldLayoutId id="2147483881" r:id="rId20"/>
    <p:sldLayoutId id="2147483882" r:id="rId21"/>
    <p:sldLayoutId id="2147483883" r:id="rId22"/>
    <p:sldLayoutId id="2147483884" r:id="rId23"/>
    <p:sldLayoutId id="2147483885" r:id="rId24"/>
    <p:sldLayoutId id="2147483886" r:id="rId25"/>
    <p:sldLayoutId id="2147483887" r:id="rId26"/>
  </p:sldLayoutIdLst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421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  <p:sldLayoutId id="2147483902" r:id="rId14"/>
    <p:sldLayoutId id="2147483903" r:id="rId15"/>
    <p:sldLayoutId id="2147483904" r:id="rId16"/>
    <p:sldLayoutId id="2147483905" r:id="rId17"/>
    <p:sldLayoutId id="2147483906" r:id="rId18"/>
    <p:sldLayoutId id="2147483907" r:id="rId19"/>
    <p:sldLayoutId id="2147483908" r:id="rId20"/>
    <p:sldLayoutId id="2147483909" r:id="rId21"/>
    <p:sldLayoutId id="2147483910" r:id="rId22"/>
    <p:sldLayoutId id="2147483911" r:id="rId23"/>
    <p:sldLayoutId id="2147483912" r:id="rId24"/>
    <p:sldLayoutId id="2147483913" r:id="rId25"/>
    <p:sldLayoutId id="2147483914" r:id="rId26"/>
    <p:sldLayoutId id="2147483915" r:id="rId27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393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  <p:sldLayoutId id="2147483928" r:id="rId12"/>
    <p:sldLayoutId id="2147483929" r:id="rId13"/>
    <p:sldLayoutId id="2147483930" r:id="rId14"/>
    <p:sldLayoutId id="2147483931" r:id="rId15"/>
    <p:sldLayoutId id="2147483932" r:id="rId16"/>
    <p:sldLayoutId id="2147483933" r:id="rId17"/>
    <p:sldLayoutId id="2147483934" r:id="rId18"/>
    <p:sldLayoutId id="2147483935" r:id="rId19"/>
    <p:sldLayoutId id="2147483936" r:id="rId20"/>
    <p:sldLayoutId id="2147483937" r:id="rId21"/>
    <p:sldLayoutId id="2147483938" r:id="rId22"/>
    <p:sldLayoutId id="2147483939" r:id="rId23"/>
    <p:sldLayoutId id="2147483940" r:id="rId24"/>
    <p:sldLayoutId id="2147483941" r:id="rId25"/>
    <p:sldLayoutId id="2147483942" r:id="rId26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202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45" r:id="rId2"/>
    <p:sldLayoutId id="2147483946" r:id="rId3"/>
    <p:sldLayoutId id="2147483947" r:id="rId4"/>
    <p:sldLayoutId id="2147483948" r:id="rId5"/>
    <p:sldLayoutId id="2147483949" r:id="rId6"/>
    <p:sldLayoutId id="2147483950" r:id="rId7"/>
    <p:sldLayoutId id="2147483951" r:id="rId8"/>
    <p:sldLayoutId id="2147483952" r:id="rId9"/>
    <p:sldLayoutId id="2147483953" r:id="rId10"/>
    <p:sldLayoutId id="2147483954" r:id="rId11"/>
    <p:sldLayoutId id="2147483955" r:id="rId12"/>
    <p:sldLayoutId id="2147483956" r:id="rId13"/>
    <p:sldLayoutId id="2147483957" r:id="rId14"/>
    <p:sldLayoutId id="2147483958" r:id="rId15"/>
    <p:sldLayoutId id="2147483959" r:id="rId16"/>
    <p:sldLayoutId id="2147483960" r:id="rId17"/>
    <p:sldLayoutId id="2147483961" r:id="rId18"/>
    <p:sldLayoutId id="2147483962" r:id="rId19"/>
    <p:sldLayoutId id="2147483963" r:id="rId20"/>
    <p:sldLayoutId id="2147483964" r:id="rId21"/>
    <p:sldLayoutId id="2147483965" r:id="rId22"/>
    <p:sldLayoutId id="2147483966" r:id="rId23"/>
    <p:sldLayoutId id="2147483967" r:id="rId24"/>
    <p:sldLayoutId id="2147483968" r:id="rId25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01.xml"/><Relationship Id="rId1" Type="http://schemas.openxmlformats.org/officeDocument/2006/relationships/tags" Target="../tags/tag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1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7.xml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nlife.ca/mymoney" TargetMode="External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9.xml"/><Relationship Id="rId6" Type="http://schemas.openxmlformats.org/officeDocument/2006/relationships/image" Target="../media/image52.jp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7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6">
            <a:extLst>
              <a:ext uri="{FF2B5EF4-FFF2-40B4-BE49-F238E27FC236}">
                <a16:creationId xmlns:a16="http://schemas.microsoft.com/office/drawing/2014/main" id="{0DF3403E-A8EB-4D46-47F7-537B6F70DD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98" r="19698"/>
          <a:stretch>
            <a:fillRect/>
          </a:stretch>
        </p:blipFill>
        <p:spPr>
          <a:xfrm>
            <a:off x="4627582" y="204788"/>
            <a:ext cx="4300517" cy="4730750"/>
          </a:xfrm>
          <a:prstGeom prst="rect">
            <a:avLst/>
          </a:prstGeom>
        </p:spPr>
      </p:pic>
      <p:sp>
        <p:nvSpPr>
          <p:cNvPr id="4" name="Title 8">
            <a:extLst>
              <a:ext uri="{FF2B5EF4-FFF2-40B4-BE49-F238E27FC236}">
                <a16:creationId xmlns:a16="http://schemas.microsoft.com/office/drawing/2014/main" id="{EAD36969-A7C4-A5DD-08D4-CAD0F11F8C7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15900" y="1414242"/>
            <a:ext cx="3910330" cy="148897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j-ea"/>
                <a:cs typeface="+mj-cs"/>
              </a:rPr>
              <a:t>Your health and your wealth – what’s the connection?</a:t>
            </a:r>
            <a:endParaRPr kumimoji="0" lang="en-CA" sz="33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19071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11F980-63CC-F0F4-A9C0-12179EDCA6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64EFCC-FB54-0E86-71C6-BE56FAF719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Are you financially prepared or unprepared?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A444D56-BAB2-EC5C-B498-0ED7E5E285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53714"/>
              </p:ext>
            </p:extLst>
          </p:nvPr>
        </p:nvGraphicFramePr>
        <p:xfrm>
          <a:off x="308135" y="821927"/>
          <a:ext cx="3840334" cy="807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0334">
                  <a:extLst>
                    <a:ext uri="{9D8B030D-6E8A-4147-A177-3AD203B41FA5}">
                      <a16:colId xmlns:a16="http://schemas.microsoft.com/office/drawing/2014/main" val="2388089567"/>
                    </a:ext>
                  </a:extLst>
                </a:gridCol>
              </a:tblGrid>
              <a:tr h="301644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CA" sz="1400" b="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1400" b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Financially</a:t>
                      </a:r>
                      <a:r>
                        <a:rPr lang="en-CA" sz="14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 prepared</a:t>
                      </a:r>
                    </a:p>
                    <a:p>
                      <a:pPr marL="0" indent="0">
                        <a:spcBef>
                          <a:spcPts val="600"/>
                        </a:spcBef>
                        <a:buFont typeface="Arial"/>
                        <a:buNone/>
                      </a:pPr>
                      <a:endParaRPr lang="en-CA" sz="14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22257"/>
                  </a:ext>
                </a:extLst>
              </a:tr>
            </a:tbl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0B71843-CE41-0FCC-AE80-84EEA6346ADB}"/>
              </a:ext>
            </a:extLst>
          </p:cNvPr>
          <p:cNvSpPr/>
          <p:nvPr/>
        </p:nvSpPr>
        <p:spPr>
          <a:xfrm>
            <a:off x="227987" y="1727528"/>
            <a:ext cx="3920482" cy="917923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Have a plan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A6A18A3-4E3D-6097-50F4-9BF7B4DF5EA7}"/>
              </a:ext>
            </a:extLst>
          </p:cNvPr>
          <p:cNvSpPr/>
          <p:nvPr/>
        </p:nvSpPr>
        <p:spPr>
          <a:xfrm>
            <a:off x="215899" y="2751168"/>
            <a:ext cx="3932569" cy="925759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400" dirty="0">
                <a:solidFill>
                  <a:schemeClr val="tx1"/>
                </a:solidFill>
                <a:latin typeface="Sun Life New Text" pitchFamily="2" charset="0"/>
              </a:rPr>
              <a:t>Have borrowed appropriately and have a plan for managing debt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EAF744F-20C5-80D7-5C71-CD2B343E7B51}"/>
              </a:ext>
            </a:extLst>
          </p:cNvPr>
          <p:cNvSpPr/>
          <p:nvPr/>
        </p:nvSpPr>
        <p:spPr>
          <a:xfrm>
            <a:off x="268060" y="3766972"/>
            <a:ext cx="3840334" cy="925760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400" dirty="0">
                <a:solidFill>
                  <a:schemeClr val="tx1"/>
                </a:solidFill>
                <a:latin typeface="Sun Life New Text" pitchFamily="2" charset="0"/>
              </a:rPr>
              <a:t>Saving sufficiently for retirement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66C4D1F-DF29-C930-2A03-D7C1D55E9B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457177"/>
              </p:ext>
            </p:extLst>
          </p:nvPr>
        </p:nvGraphicFramePr>
        <p:xfrm>
          <a:off x="4995532" y="947657"/>
          <a:ext cx="3840334" cy="807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0334">
                  <a:extLst>
                    <a:ext uri="{9D8B030D-6E8A-4147-A177-3AD203B41FA5}">
                      <a16:colId xmlns:a16="http://schemas.microsoft.com/office/drawing/2014/main" val="2388089567"/>
                    </a:ext>
                  </a:extLst>
                </a:gridCol>
              </a:tblGrid>
              <a:tr h="301644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CA" sz="1400" b="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1400" b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Financially</a:t>
                      </a:r>
                      <a:r>
                        <a:rPr lang="en-CA" sz="14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 unprepared</a:t>
                      </a:r>
                    </a:p>
                    <a:p>
                      <a:pPr marL="0" indent="0">
                        <a:spcBef>
                          <a:spcPts val="600"/>
                        </a:spcBef>
                        <a:buFont typeface="Arial"/>
                        <a:buNone/>
                      </a:pPr>
                      <a:endParaRPr lang="en-CA" sz="14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22257"/>
                  </a:ext>
                </a:extLst>
              </a:tr>
            </a:tbl>
          </a:graphicData>
        </a:graphic>
      </p:graphicFrame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F100BBB-51FD-8470-0C52-506056652E75}"/>
              </a:ext>
            </a:extLst>
          </p:cNvPr>
          <p:cNvSpPr/>
          <p:nvPr/>
        </p:nvSpPr>
        <p:spPr>
          <a:xfrm>
            <a:off x="4915383" y="1839333"/>
            <a:ext cx="3920482" cy="917923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Have no formal plan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A47C540-A8F3-FB71-3098-5CC565588A48}"/>
              </a:ext>
            </a:extLst>
          </p:cNvPr>
          <p:cNvSpPr/>
          <p:nvPr/>
        </p:nvSpPr>
        <p:spPr>
          <a:xfrm>
            <a:off x="4955458" y="2862974"/>
            <a:ext cx="3920482" cy="925759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400" dirty="0">
                <a:solidFill>
                  <a:schemeClr val="tx1"/>
                </a:solidFill>
                <a:latin typeface="Sun Life New Text" pitchFamily="2" charset="0"/>
              </a:rPr>
              <a:t>Have high debt levels and minimal savings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259E6B9-302A-B1DA-0113-0C46D457148F}"/>
              </a:ext>
            </a:extLst>
          </p:cNvPr>
          <p:cNvSpPr/>
          <p:nvPr/>
        </p:nvSpPr>
        <p:spPr>
          <a:xfrm>
            <a:off x="4955458" y="3864853"/>
            <a:ext cx="3920482" cy="925760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400" dirty="0">
                <a:solidFill>
                  <a:schemeClr val="tx1"/>
                </a:solidFill>
                <a:latin typeface="Sun Life New Text" pitchFamily="2" charset="0"/>
              </a:rPr>
              <a:t>Not saving for retirement</a:t>
            </a:r>
          </a:p>
        </p:txBody>
      </p:sp>
    </p:spTree>
    <p:extLst>
      <p:ext uri="{BB962C8B-B14F-4D97-AF65-F5344CB8AC3E}">
        <p14:creationId xmlns:p14="http://schemas.microsoft.com/office/powerpoint/2010/main" val="1843913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8D38D89F-2441-6093-3040-A026F9ED014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986452" y="2227328"/>
            <a:ext cx="2162774" cy="73866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What can you do to increase your financial wellness?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40CFC1-3978-0C8D-9ECF-73464008AD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7279" y="1524561"/>
            <a:ext cx="1836009" cy="79216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CA" sz="1600" dirty="0">
                <a:latin typeface="Sun Life New Display" pitchFamily="2" charset="0"/>
              </a:rPr>
              <a:t>Get a plan!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08CAB5-7335-FBB9-F329-879B0E6A19E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2449236"/>
            <a:ext cx="1831610" cy="990600"/>
          </a:xfrm>
        </p:spPr>
        <p:txBody>
          <a:bodyPr/>
          <a:lstStyle/>
          <a:p>
            <a:r>
              <a:rPr lang="en-US" sz="1300" dirty="0">
                <a:latin typeface="Sun Life New Text" pitchFamily="2" charset="0"/>
              </a:rPr>
              <a:t>Having a plan is a practical way to boost your financial wellness.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C4423EF-F92C-C5C6-D79B-A95886435F7D}"/>
              </a:ext>
            </a:extLst>
          </p:cNvPr>
          <p:cNvSpPr txBox="1"/>
          <p:nvPr/>
        </p:nvSpPr>
        <p:spPr>
          <a:xfrm>
            <a:off x="215900" y="4740594"/>
            <a:ext cx="22708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*Source: Statistics Canada report 2016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240A610-1E71-9774-9AEC-348D07DE4D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40833" y="1524561"/>
            <a:ext cx="1836009" cy="79216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CA" sz="1600" dirty="0">
                <a:latin typeface="Sun Life New Display" pitchFamily="2" charset="0"/>
              </a:rPr>
              <a:t>Think!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DD69AA-1F60-B249-D101-6864E6388F18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2449236"/>
            <a:ext cx="1831610" cy="990600"/>
          </a:xfrm>
        </p:spPr>
        <p:txBody>
          <a:bodyPr/>
          <a:lstStyle/>
          <a:p>
            <a:r>
              <a:rPr lang="en-US" sz="1300" dirty="0">
                <a:latin typeface="Sun Life New Text" pitchFamily="2" charset="0"/>
              </a:rPr>
              <a:t>Think of financial wellness as more than just preparing for retirement!</a:t>
            </a:r>
          </a:p>
          <a:p>
            <a:endParaRPr lang="en-US" sz="1300" dirty="0">
              <a:latin typeface="Sun Life New Text" pitchFamily="2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25D80DC-2A16-2EFF-A9EE-595365BD7CB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59378" y="1524561"/>
            <a:ext cx="1836009" cy="79216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CA" sz="1600" dirty="0">
                <a:latin typeface="Sun Life New Display" pitchFamily="2" charset="0"/>
              </a:rPr>
              <a:t>Learn as much as you can!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FBAF2A0-34B4-81D5-D3E9-FEAEE0050C1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2449236"/>
            <a:ext cx="1831610" cy="990600"/>
          </a:xfrm>
        </p:spPr>
        <p:txBody>
          <a:bodyPr/>
          <a:lstStyle/>
          <a:p>
            <a:r>
              <a:rPr lang="en-US" sz="1300" dirty="0">
                <a:latin typeface="Sun Life New Text" pitchFamily="2" charset="0"/>
              </a:rPr>
              <a:t>31% of women and </a:t>
            </a:r>
          </a:p>
          <a:p>
            <a:r>
              <a:rPr lang="en-US" sz="1300" dirty="0">
                <a:latin typeface="Sun Life New Text" pitchFamily="2" charset="0"/>
              </a:rPr>
              <a:t>43% of men consider themselves “financially knowledgeable.”* </a:t>
            </a:r>
          </a:p>
          <a:p>
            <a:endParaRPr lang="en-US" sz="1300" dirty="0">
              <a:latin typeface="Sun Life New Text" pitchFamily="2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78FF3D25-DC15-3998-6997-6491C61BF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210" y="797691"/>
            <a:ext cx="408433" cy="53644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D2F673E-168D-1540-0CD3-23333E2A8C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7569" y="797691"/>
            <a:ext cx="371857" cy="51206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66E1703-8DDF-6D27-ED4A-D15CD133D8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844" y="795129"/>
            <a:ext cx="512065" cy="512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106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4044BC-A543-A59D-E153-9C50EE1E82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461941-13C4-BC79-2836-765EDA1E619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1013" y="536575"/>
            <a:ext cx="4162425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The key areas: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9D133397-4101-5007-419B-35FCFF968D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89" r="7289"/>
          <a:stretch>
            <a:fillRect/>
          </a:stretch>
        </p:blipFill>
        <p:spPr>
          <a:xfrm>
            <a:off x="4643438" y="206375"/>
            <a:ext cx="4300537" cy="4730750"/>
          </a:xfr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345E188-C90C-DB26-07CE-92BAC1EC93A1}"/>
              </a:ext>
            </a:extLst>
          </p:cNvPr>
          <p:cNvSpPr/>
          <p:nvPr/>
        </p:nvSpPr>
        <p:spPr>
          <a:xfrm>
            <a:off x="389486" y="1257300"/>
            <a:ext cx="3920482" cy="720725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Money management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2B2C4B4-8C01-5A48-83F4-A201DD9DE7A1}"/>
              </a:ext>
            </a:extLst>
          </p:cNvPr>
          <p:cNvSpPr/>
          <p:nvPr/>
        </p:nvSpPr>
        <p:spPr>
          <a:xfrm>
            <a:off x="377191" y="2046605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Retirement planning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99DCEEF-8B66-8AA5-B25F-CEA6736FAAF1}"/>
              </a:ext>
            </a:extLst>
          </p:cNvPr>
          <p:cNvSpPr/>
          <p:nvPr/>
        </p:nvSpPr>
        <p:spPr>
          <a:xfrm>
            <a:off x="389486" y="2846780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Investing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FB3B32C-7C34-AB46-E165-6479904016FE}"/>
              </a:ext>
            </a:extLst>
          </p:cNvPr>
          <p:cNvSpPr/>
          <p:nvPr/>
        </p:nvSpPr>
        <p:spPr>
          <a:xfrm>
            <a:off x="377191" y="3637585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Financial protection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381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BEF5C4-8417-C493-CAC0-865BED00DF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A1BCCB60-A739-80EB-3809-96D1DE672E8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15900" y="212185"/>
            <a:ext cx="8353425" cy="20478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Money management tips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4A681CC-5D4D-F2AF-C649-ABDEF1D127F2}"/>
              </a:ext>
            </a:extLst>
          </p:cNvPr>
          <p:cNvSpPr txBox="1">
            <a:spLocks/>
          </p:cNvSpPr>
          <p:nvPr/>
        </p:nvSpPr>
        <p:spPr>
          <a:xfrm>
            <a:off x="352179" y="1719988"/>
            <a:ext cx="1731667" cy="20939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Pay yourself first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125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7BDE0EB9-03E5-E0B6-495A-3F78943C5172}"/>
              </a:ext>
            </a:extLst>
          </p:cNvPr>
          <p:cNvSpPr txBox="1">
            <a:spLocks/>
          </p:cNvSpPr>
          <p:nvPr/>
        </p:nvSpPr>
        <p:spPr>
          <a:xfrm>
            <a:off x="348210" y="2360217"/>
            <a:ext cx="1870515" cy="1561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83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92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783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675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566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marR="0" lvl="1" indent="-171446" algn="l" defTabSz="685783" rtl="0" eaLnBrk="1" fontAlgn="auto" latinLnBrk="0" hangingPunct="1">
              <a:lnSpc>
                <a:spcPct val="114000"/>
              </a:lnSpc>
              <a:spcBef>
                <a:spcPts val="375"/>
              </a:spcBef>
              <a:spcAft>
                <a:spcPts val="54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Make it part of your budget</a:t>
            </a:r>
          </a:p>
          <a:p>
            <a:pPr marL="171446" marR="0" lvl="1" indent="-171446" algn="l" defTabSz="685783" rtl="0" eaLnBrk="1" fontAlgn="auto" latinLnBrk="0" hangingPunct="1">
              <a:lnSpc>
                <a:spcPct val="114000"/>
              </a:lnSpc>
              <a:spcBef>
                <a:spcPts val="375"/>
              </a:spcBef>
              <a:spcAft>
                <a:spcPts val="54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Save for yourself and then look at what you can afford for bills and other expenses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A69DA4B-1CA0-323D-717D-6C723E28E247}"/>
              </a:ext>
            </a:extLst>
          </p:cNvPr>
          <p:cNvSpPr txBox="1">
            <a:spLocks/>
          </p:cNvSpPr>
          <p:nvPr/>
        </p:nvSpPr>
        <p:spPr>
          <a:xfrm>
            <a:off x="2554699" y="1719989"/>
            <a:ext cx="1731667" cy="8361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There is no one rule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125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33770295-5C38-21B8-96DD-0448F85D9A6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535483" y="2360217"/>
            <a:ext cx="1870515" cy="1561680"/>
          </a:xfrm>
        </p:spPr>
        <p:txBody>
          <a:bodyPr/>
          <a:lstStyle/>
          <a:p>
            <a:pPr marL="171446" lvl="1" indent="-171446">
              <a:spcAft>
                <a:spcPts val="54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Some people have a savings plan through their employer</a:t>
            </a:r>
          </a:p>
          <a:p>
            <a:pPr marL="171446" lvl="1" indent="-171446">
              <a:spcAft>
                <a:spcPts val="54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Some people have low-interest debt payments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9B7C2C-7456-A3FE-FE3F-611618438F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38003" y="1727334"/>
            <a:ext cx="1971233" cy="2194563"/>
          </a:xfrm>
        </p:spPr>
        <p:txBody>
          <a:bodyPr/>
          <a:lstStyle/>
          <a:p>
            <a:r>
              <a:rPr lang="en-CA" sz="1300" dirty="0">
                <a:latin typeface="Sun Life New Display" pitchFamily="2" charset="0"/>
              </a:rPr>
              <a:t>Build an emergency fund</a:t>
            </a:r>
          </a:p>
          <a:p>
            <a:endParaRPr lang="en-CA" sz="1125" dirty="0">
              <a:latin typeface="Sun Life New Display" pitchFamily="2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CA" sz="1200" dirty="0">
                <a:solidFill>
                  <a:schemeClr val="tx1"/>
                </a:solidFill>
                <a:latin typeface="Sun Life New Text" pitchFamily="2" charset="0"/>
              </a:rPr>
              <a:t>Taking  small steps toward saving is better than no steps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CA" sz="1200" dirty="0">
                <a:solidFill>
                  <a:schemeClr val="tx1"/>
                </a:solidFill>
                <a:latin typeface="Sun Life New Text" pitchFamily="2" charset="0"/>
              </a:rPr>
              <a:t>Keep your emergency fund separate from other savings</a:t>
            </a:r>
            <a:endParaRPr lang="en-US" sz="1200" dirty="0">
              <a:solidFill>
                <a:schemeClr val="tx1"/>
              </a:solidFill>
              <a:latin typeface="Sun Life New Text" pitchFamily="2" charset="0"/>
            </a:endParaRPr>
          </a:p>
          <a:p>
            <a:endParaRPr lang="en-US" sz="12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7EB9BD3-60FC-0E58-0E63-2235A6E028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21307" y="1752579"/>
            <a:ext cx="1971233" cy="2397026"/>
          </a:xfrm>
        </p:spPr>
        <p:txBody>
          <a:bodyPr/>
          <a:lstStyle/>
          <a:p>
            <a:r>
              <a:rPr lang="en-US" sz="1300" dirty="0">
                <a:latin typeface="Sun Life New Display" pitchFamily="2" charset="0"/>
              </a:rPr>
              <a:t>Prioritize your expenses</a:t>
            </a:r>
          </a:p>
          <a:p>
            <a:endParaRPr lang="en-US" sz="1125" dirty="0">
              <a:latin typeface="Sun Life New Display" pitchFamily="2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/>
                </a:solidFill>
                <a:latin typeface="Sun Life New Text" pitchFamily="2" charset="0"/>
              </a:rPr>
              <a:t>Sometimes </a:t>
            </a:r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a balance between saving vs paying debt is the solution</a:t>
            </a:r>
            <a:endParaRPr lang="en-US" sz="1200" dirty="0">
              <a:latin typeface="Sun Life New Text" pitchFamily="2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353DD9-5714-66B6-615D-D350C5E55E98}"/>
              </a:ext>
            </a:extLst>
          </p:cNvPr>
          <p:cNvSpPr txBox="1"/>
          <p:nvPr/>
        </p:nvSpPr>
        <p:spPr>
          <a:xfrm>
            <a:off x="723320" y="4450572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Try to save 3 to 6 months of expenses!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41B42C-F0C6-222E-A804-BDA124A0E1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280" y="1041564"/>
            <a:ext cx="288037" cy="28803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73F624D-4625-66B4-5BA1-F990953A65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0747" y="993895"/>
            <a:ext cx="274321" cy="28117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8562D50-76FA-B221-33D5-C84CCCB78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1624" y="978047"/>
            <a:ext cx="229744" cy="28803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D4FFA33-5C3B-3229-2F3A-CC261DC36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4211" y="1056244"/>
            <a:ext cx="294895" cy="23660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761D569-24D2-2397-5022-11A0BBA88C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3164" y="4311159"/>
            <a:ext cx="520157" cy="52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2837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 Placeholder 5">
            <a:extLst>
              <a:ext uri="{FF2B5EF4-FFF2-40B4-BE49-F238E27FC236}">
                <a16:creationId xmlns:a16="http://schemas.microsoft.com/office/drawing/2014/main" id="{51B0796A-AA3D-1A14-CFF9-3E24B3DE14F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04767" y="185496"/>
            <a:ext cx="4163406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Debt Management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424ECDC6-5920-287A-5A4D-2749DDE19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98" r="19698"/>
          <a:stretch>
            <a:fillRect/>
          </a:stretch>
        </p:blipFill>
        <p:spPr/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CB07DC1-8465-D60C-2068-A156B5F1847B}"/>
              </a:ext>
            </a:extLst>
          </p:cNvPr>
          <p:cNvSpPr/>
          <p:nvPr/>
        </p:nvSpPr>
        <p:spPr>
          <a:xfrm>
            <a:off x="217062" y="855331"/>
            <a:ext cx="3920482" cy="720725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aseline="0" dirty="0">
                <a:solidFill>
                  <a:schemeClr val="tx1"/>
                </a:solidFill>
                <a:latin typeface="Sun Life New Text" pitchFamily="2" charset="0"/>
              </a:rPr>
              <a:t>Set your debt limit and factor it into your budget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3C7F911-34F9-07AD-8443-47D220B5A7F1}"/>
              </a:ext>
            </a:extLst>
          </p:cNvPr>
          <p:cNvSpPr/>
          <p:nvPr/>
        </p:nvSpPr>
        <p:spPr>
          <a:xfrm>
            <a:off x="217062" y="1660514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400" dirty="0">
                <a:solidFill>
                  <a:schemeClr val="tx1"/>
                </a:solidFill>
                <a:latin typeface="Sun Life New Text" pitchFamily="2" charset="0"/>
              </a:rPr>
              <a:t>Calculate the total cost of borrowing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6D6D8C2-48CD-97F5-9DB8-9B84901CF11C}"/>
              </a:ext>
            </a:extLst>
          </p:cNvPr>
          <p:cNvSpPr/>
          <p:nvPr/>
        </p:nvSpPr>
        <p:spPr>
          <a:xfrm>
            <a:off x="217062" y="2471981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400" dirty="0">
                <a:solidFill>
                  <a:schemeClr val="tx1"/>
                </a:solidFill>
                <a:latin typeface="Sun Life New Text" pitchFamily="2" charset="0"/>
              </a:rPr>
              <a:t>Understand the implications of missing, late and minimum payments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E52F0B6-0DC6-308E-B809-864BD856DE4F}"/>
              </a:ext>
            </a:extLst>
          </p:cNvPr>
          <p:cNvSpPr/>
          <p:nvPr/>
        </p:nvSpPr>
        <p:spPr>
          <a:xfrm>
            <a:off x="204767" y="3262786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Understand your credit limit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921D447-7478-6DDD-3AE0-EB07ECC4906B}"/>
              </a:ext>
            </a:extLst>
          </p:cNvPr>
          <p:cNvSpPr/>
          <p:nvPr/>
        </p:nvSpPr>
        <p:spPr>
          <a:xfrm>
            <a:off x="204767" y="4067968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Recognize debt trouble signs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403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2108DADF-2146-C1AF-0E7B-D5FA7EC04A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34889" y="206375"/>
            <a:ext cx="4300517" cy="4730750"/>
          </a:xfr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B791DBC-90C3-BF88-E5A5-3F4911809D8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71463" y="303213"/>
            <a:ext cx="4164012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Sources of retirement income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BAEE2FF-8107-C82C-119B-240DCDB7B89D}"/>
              </a:ext>
            </a:extLst>
          </p:cNvPr>
          <p:cNvSpPr/>
          <p:nvPr/>
        </p:nvSpPr>
        <p:spPr>
          <a:xfrm>
            <a:off x="271463" y="937260"/>
            <a:ext cx="3920482" cy="500943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Government programs (CPP/QPP/OAS/GIS)*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6D9E4AC-ACF3-C41E-93CC-2421EFB9A5FD}"/>
              </a:ext>
            </a:extLst>
          </p:cNvPr>
          <p:cNvSpPr/>
          <p:nvPr/>
        </p:nvSpPr>
        <p:spPr>
          <a:xfrm>
            <a:off x="271463" y="1622720"/>
            <a:ext cx="3920482" cy="500942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Company retirement plan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6162215-1469-F415-44A6-D8E4BD9C43F8}"/>
              </a:ext>
            </a:extLst>
          </p:cNvPr>
          <p:cNvSpPr/>
          <p:nvPr/>
        </p:nvSpPr>
        <p:spPr>
          <a:xfrm>
            <a:off x="271463" y="2312129"/>
            <a:ext cx="3920482" cy="500942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aseline="0" dirty="0">
                <a:solidFill>
                  <a:schemeClr val="tx1"/>
                </a:solidFill>
                <a:latin typeface="Sun Life New Text" pitchFamily="2" charset="0"/>
              </a:rPr>
              <a:t>Personal RRSP**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708D3F7-7D29-8B7C-3F59-A24B08C411BE}"/>
              </a:ext>
            </a:extLst>
          </p:cNvPr>
          <p:cNvSpPr/>
          <p:nvPr/>
        </p:nvSpPr>
        <p:spPr>
          <a:xfrm>
            <a:off x="259168" y="3015889"/>
            <a:ext cx="3920482" cy="500942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aseline="0" dirty="0">
                <a:solidFill>
                  <a:schemeClr val="tx1"/>
                </a:solidFill>
                <a:latin typeface="Sun Life New Text" pitchFamily="2" charset="0"/>
              </a:rPr>
              <a:t>Tax-Free Savings Account (TFSA)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F5120A7-4F97-62DF-1B69-4527555E2BC8}"/>
              </a:ext>
            </a:extLst>
          </p:cNvPr>
          <p:cNvSpPr/>
          <p:nvPr/>
        </p:nvSpPr>
        <p:spPr>
          <a:xfrm>
            <a:off x="259168" y="3705298"/>
            <a:ext cx="3920482" cy="500942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aseline="0" dirty="0">
                <a:solidFill>
                  <a:schemeClr val="tx1"/>
                </a:solidFill>
                <a:latin typeface="Sun Life New Text" pitchFamily="2" charset="0"/>
              </a:rPr>
              <a:t>Other savings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F88441-D590-3BF2-1F8B-288E7313609D}"/>
              </a:ext>
            </a:extLst>
          </p:cNvPr>
          <p:cNvSpPr txBox="1"/>
          <p:nvPr/>
        </p:nvSpPr>
        <p:spPr>
          <a:xfrm>
            <a:off x="137160" y="4423409"/>
            <a:ext cx="405480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Sun Life New Text" pitchFamily="2" charset="0"/>
              </a:rPr>
              <a:t>*CPP = Canada Pension Plan, QPP = </a:t>
            </a:r>
            <a:r>
              <a:rPr lang="en-US" sz="900" dirty="0">
                <a:solidFill>
                  <a:schemeClr val="tx1"/>
                </a:solidFill>
                <a:latin typeface="Sun Life New Text" pitchFamily="2" charset="0"/>
              </a:rPr>
              <a:t>Quebec Pension Plan (QPP), </a:t>
            </a:r>
          </a:p>
          <a:p>
            <a:r>
              <a:rPr lang="en-US" sz="900" dirty="0">
                <a:latin typeface="Sun Life New Text" pitchFamily="2" charset="0"/>
              </a:rPr>
              <a:t>OAS = </a:t>
            </a:r>
            <a:r>
              <a:rPr lang="en-US" sz="900" dirty="0">
                <a:solidFill>
                  <a:schemeClr val="tx1"/>
                </a:solidFill>
                <a:latin typeface="Sun Life New Text" pitchFamily="2" charset="0"/>
              </a:rPr>
              <a:t>Old Age Security, GIS = Guaranteed Income Supplement </a:t>
            </a:r>
          </a:p>
          <a:p>
            <a:r>
              <a:rPr lang="en-US" sz="900" dirty="0">
                <a:latin typeface="Sun Life New Text" pitchFamily="2" charset="0"/>
              </a:rPr>
              <a:t>** RRSP = </a:t>
            </a:r>
            <a:r>
              <a:rPr lang="en-US" sz="900" baseline="0" dirty="0">
                <a:solidFill>
                  <a:schemeClr val="tx1"/>
                </a:solidFill>
                <a:latin typeface="Sun Life New Text" pitchFamily="2" charset="0"/>
              </a:rPr>
              <a:t>Registered Retirement Savings Plan</a:t>
            </a:r>
            <a:endParaRPr lang="en-CA" sz="900" dirty="0"/>
          </a:p>
          <a:p>
            <a:endParaRPr lang="en-CA" sz="900" dirty="0">
              <a:latin typeface="Sun Life New Text" pitchFamily="2" charset="0"/>
            </a:endParaRPr>
          </a:p>
          <a:p>
            <a:endParaRPr lang="en-CA" sz="900" dirty="0"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926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4044BC-A543-A59D-E153-9C50EE1E82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461941-13C4-BC79-2836-765EDA1E619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6550" y="514350"/>
            <a:ext cx="4162425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Learn the fundamentals of investing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18CBBB2-1BC3-DD46-3E7A-4DDBB7C7A9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83" r="19683"/>
          <a:stretch>
            <a:fillRect/>
          </a:stretch>
        </p:blipFill>
        <p:spPr>
          <a:xfrm>
            <a:off x="4730750" y="126365"/>
            <a:ext cx="4300517" cy="4730750"/>
          </a:xfr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2012E27-EEBB-1DF9-F35B-D90032778621}"/>
              </a:ext>
            </a:extLst>
          </p:cNvPr>
          <p:cNvSpPr/>
          <p:nvPr/>
        </p:nvSpPr>
        <p:spPr>
          <a:xfrm>
            <a:off x="336550" y="1463675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Effects of inflation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6E66BD3-5193-C03D-AC80-2FF5503CE805}"/>
              </a:ext>
            </a:extLst>
          </p:cNvPr>
          <p:cNvSpPr/>
          <p:nvPr/>
        </p:nvSpPr>
        <p:spPr>
          <a:xfrm>
            <a:off x="348845" y="2263850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Start as soon as you can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F5069E3-779D-2E46-BBFA-36D7077B0F66}"/>
              </a:ext>
            </a:extLst>
          </p:cNvPr>
          <p:cNvSpPr/>
          <p:nvPr/>
        </p:nvSpPr>
        <p:spPr>
          <a:xfrm>
            <a:off x="336550" y="3054655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aseline="0" dirty="0">
                <a:solidFill>
                  <a:schemeClr val="tx1"/>
                </a:solidFill>
                <a:latin typeface="Sun Life New Text" pitchFamily="2" charset="0"/>
              </a:rPr>
              <a:t>Tax-sheltered vehicles</a:t>
            </a:r>
          </a:p>
        </p:txBody>
      </p:sp>
    </p:spTree>
    <p:extLst>
      <p:ext uri="{BB962C8B-B14F-4D97-AF65-F5344CB8AC3E}">
        <p14:creationId xmlns:p14="http://schemas.microsoft.com/office/powerpoint/2010/main" val="318726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4ACF88-8E7C-D0F4-18A7-BE8D3BD73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EAEA49-D3BF-AFD7-9A15-53F0FEF06A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4000"/>
              </a:lnSpc>
              <a:spcBef>
                <a:spcPts val="750"/>
              </a:spcBef>
              <a:defRPr/>
            </a:pPr>
            <a:r>
              <a:rPr lang="en-CA" sz="1800" dirty="0">
                <a:latin typeface="Sun Life New Display" pitchFamily="2" charset="0"/>
                <a:ea typeface="+mn-ea"/>
                <a:cs typeface="+mn-cs"/>
              </a:rPr>
              <a:t>Don’t forget inflation</a:t>
            </a:r>
            <a:endParaRPr lang="en-US" sz="1800" dirty="0">
              <a:latin typeface="Sun Life New Display" pitchFamily="2" charset="0"/>
              <a:ea typeface="+mn-ea"/>
              <a:cs typeface="+mn-cs"/>
            </a:endParaRPr>
          </a:p>
        </p:txBody>
      </p:sp>
      <p:graphicFrame>
        <p:nvGraphicFramePr>
          <p:cNvPr id="7" name="Chart 6" descr="A bar chart that shows how $35,000 in expenses today becomes $52,000 in expenses in 20 years, if inflation was 2% annually.">
            <a:extLst>
              <a:ext uri="{FF2B5EF4-FFF2-40B4-BE49-F238E27FC236}">
                <a16:creationId xmlns:a16="http://schemas.microsoft.com/office/drawing/2014/main" id="{D79F160E-CA0F-5D25-7A4A-E9FC1309BA94}"/>
              </a:ext>
            </a:extLst>
          </p:cNvPr>
          <p:cNvGraphicFramePr/>
          <p:nvPr/>
        </p:nvGraphicFramePr>
        <p:xfrm>
          <a:off x="652009" y="939898"/>
          <a:ext cx="7481207" cy="2369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EF2AFA5-75FD-D9DF-0B33-FFD0BDE88486}"/>
              </a:ext>
            </a:extLst>
          </p:cNvPr>
          <p:cNvGraphicFramePr>
            <a:graphicFrameLocks noGrp="1"/>
          </p:cNvGraphicFramePr>
          <p:nvPr/>
        </p:nvGraphicFramePr>
        <p:xfrm>
          <a:off x="1289516" y="3607852"/>
          <a:ext cx="6606717" cy="9022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398">
                  <a:extLst>
                    <a:ext uri="{9D8B030D-6E8A-4147-A177-3AD203B41FA5}">
                      <a16:colId xmlns:a16="http://schemas.microsoft.com/office/drawing/2014/main" val="3847700808"/>
                    </a:ext>
                  </a:extLst>
                </a:gridCol>
                <a:gridCol w="1025610">
                  <a:extLst>
                    <a:ext uri="{9D8B030D-6E8A-4147-A177-3AD203B41FA5}">
                      <a16:colId xmlns:a16="http://schemas.microsoft.com/office/drawing/2014/main" val="1732066924"/>
                    </a:ext>
                  </a:extLst>
                </a:gridCol>
                <a:gridCol w="1441507">
                  <a:extLst>
                    <a:ext uri="{9D8B030D-6E8A-4147-A177-3AD203B41FA5}">
                      <a16:colId xmlns:a16="http://schemas.microsoft.com/office/drawing/2014/main" val="1561278267"/>
                    </a:ext>
                  </a:extLst>
                </a:gridCol>
                <a:gridCol w="1017488">
                  <a:extLst>
                    <a:ext uri="{9D8B030D-6E8A-4147-A177-3AD203B41FA5}">
                      <a16:colId xmlns:a16="http://schemas.microsoft.com/office/drawing/2014/main" val="496393719"/>
                    </a:ext>
                  </a:extLst>
                </a:gridCol>
                <a:gridCol w="1643714">
                  <a:extLst>
                    <a:ext uri="{9D8B030D-6E8A-4147-A177-3AD203B41FA5}">
                      <a16:colId xmlns:a16="http://schemas.microsoft.com/office/drawing/2014/main" val="3476733968"/>
                    </a:ext>
                  </a:extLst>
                </a:gridCol>
              </a:tblGrid>
              <a:tr h="26289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Year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Groceries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Daily coffee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Car</a:t>
                      </a:r>
                      <a:endParaRPr lang="en-US" sz="11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Home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1308187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marL="0" lvl="0"/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</a:t>
                      </a:r>
                      <a:r>
                        <a:rPr lang="en-CA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oday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en-CA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$100</a:t>
                      </a:r>
                      <a:endParaRPr lang="en-US" sz="11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$3.50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$50,000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$675,000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7407089"/>
                  </a:ext>
                </a:extLst>
              </a:tr>
              <a:tr h="3764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1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20 years from now</a:t>
                      </a:r>
                      <a:endParaRPr kumimoji="0" lang="en-US" sz="11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$149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$5.20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$74,300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$1,003,000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851515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CED93F3-72CA-8FE1-04AA-90A80483029F}"/>
              </a:ext>
            </a:extLst>
          </p:cNvPr>
          <p:cNvSpPr txBox="1"/>
          <p:nvPr/>
        </p:nvSpPr>
        <p:spPr>
          <a:xfrm>
            <a:off x="603892" y="4743897"/>
            <a:ext cx="72923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800" dirty="0">
                <a:solidFill>
                  <a:srgbClr val="000000"/>
                </a:solidFill>
                <a:latin typeface="Sun Life New Text" pitchFamily="2" charset="0"/>
              </a:rPr>
              <a:t>Figures used for illustration purpose only. Some numbers have been rounded.  Fu</a:t>
            </a:r>
            <a:r>
              <a:rPr lang="fr-CA" sz="800" dirty="0">
                <a:solidFill>
                  <a:srgbClr val="000000"/>
                </a:solidFill>
                <a:latin typeface="Sun Life New Text" pitchFamily="2" charset="0"/>
              </a:rPr>
              <a:t>ture-values assume 2% annual inflation rate.</a:t>
            </a:r>
          </a:p>
        </p:txBody>
      </p:sp>
    </p:spTree>
    <p:extLst>
      <p:ext uri="{BB962C8B-B14F-4D97-AF65-F5344CB8AC3E}">
        <p14:creationId xmlns:p14="http://schemas.microsoft.com/office/powerpoint/2010/main" val="99830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498"/>
    </mc:Choice>
    <mc:Fallback xmlns="">
      <p:transition spd="slow" advTm="25498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37151A-1A91-BA5E-5163-C859427E58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Start as soon as you can</a:t>
            </a:r>
          </a:p>
        </p:txBody>
      </p:sp>
      <p:grpSp>
        <p:nvGrpSpPr>
          <p:cNvPr id="2" name="Group 1" descr="A chart showing a difference of $11,091 when comparing saving $100 per month for 10 years compared to 15 years.">
            <a:extLst>
              <a:ext uri="{FF2B5EF4-FFF2-40B4-BE49-F238E27FC236}">
                <a16:creationId xmlns:a16="http://schemas.microsoft.com/office/drawing/2014/main" id="{F9C3776C-3EE2-1372-5BC2-90B7DE647C7E}"/>
              </a:ext>
            </a:extLst>
          </p:cNvPr>
          <p:cNvGrpSpPr/>
          <p:nvPr/>
        </p:nvGrpSpPr>
        <p:grpSpPr>
          <a:xfrm>
            <a:off x="1479666" y="2406184"/>
            <a:ext cx="2683702" cy="1960048"/>
            <a:chOff x="2241001" y="2673537"/>
            <a:chExt cx="1876962" cy="2177832"/>
          </a:xfrm>
        </p:grpSpPr>
        <p:graphicFrame>
          <p:nvGraphicFramePr>
            <p:cNvPr id="7" name="Chart 6">
              <a:extLst>
                <a:ext uri="{FF2B5EF4-FFF2-40B4-BE49-F238E27FC236}">
                  <a16:creationId xmlns:a16="http://schemas.microsoft.com/office/drawing/2014/main" id="{0FA1BEE0-6732-3F1A-44F8-E8DC57B92D08}"/>
                </a:ext>
              </a:extLst>
            </p:cNvPr>
            <p:cNvGraphicFramePr/>
            <p:nvPr/>
          </p:nvGraphicFramePr>
          <p:xfrm>
            <a:off x="2241001" y="2673537"/>
            <a:ext cx="1876962" cy="163980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6E41135-33D2-93AB-8D11-04C114F3A29F}"/>
                </a:ext>
              </a:extLst>
            </p:cNvPr>
            <p:cNvSpPr/>
            <p:nvPr/>
          </p:nvSpPr>
          <p:spPr>
            <a:xfrm>
              <a:off x="2393969" y="4338408"/>
              <a:ext cx="1588692" cy="5129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822960" rtl="0" eaLnBrk="1" fontAlgn="auto" latinLnBrk="0" hangingPunct="1">
                <a:lnSpc>
                  <a:spcPct val="100000"/>
                </a:lnSpc>
                <a:spcBef>
                  <a:spcPts val="135"/>
                </a:spcBef>
                <a:spcAft>
                  <a:spcPts val="13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Difference of </a:t>
              </a:r>
              <a:br>
                <a:rPr kumimoji="0" lang="en-US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</a:br>
              <a:r>
                <a:rPr kumimoji="0" lang="en-US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$11,091</a:t>
              </a:r>
            </a:p>
          </p:txBody>
        </p:sp>
      </p:grpSp>
      <p:grpSp>
        <p:nvGrpSpPr>
          <p:cNvPr id="9" name="Group 8" descr="A chart showing a difference of $22,968 when comparing saving $100 per month for 25 years compared to 30 years.">
            <a:extLst>
              <a:ext uri="{FF2B5EF4-FFF2-40B4-BE49-F238E27FC236}">
                <a16:creationId xmlns:a16="http://schemas.microsoft.com/office/drawing/2014/main" id="{5FADE91B-72D0-93E1-5C73-58E8E48E1E56}"/>
              </a:ext>
            </a:extLst>
          </p:cNvPr>
          <p:cNvGrpSpPr/>
          <p:nvPr/>
        </p:nvGrpSpPr>
        <p:grpSpPr>
          <a:xfrm>
            <a:off x="4816151" y="612935"/>
            <a:ext cx="2848183" cy="3753298"/>
            <a:chOff x="4843278" y="783777"/>
            <a:chExt cx="1876962" cy="4170332"/>
          </a:xfrm>
        </p:grpSpPr>
        <p:graphicFrame>
          <p:nvGraphicFramePr>
            <p:cNvPr id="10" name="Chart 9">
              <a:extLst>
                <a:ext uri="{FF2B5EF4-FFF2-40B4-BE49-F238E27FC236}">
                  <a16:creationId xmlns:a16="http://schemas.microsoft.com/office/drawing/2014/main" id="{10AC7E5B-5EA4-2D04-B620-8734C5FCBC3E}"/>
                </a:ext>
              </a:extLst>
            </p:cNvPr>
            <p:cNvGraphicFramePr/>
            <p:nvPr/>
          </p:nvGraphicFramePr>
          <p:xfrm>
            <a:off x="4843278" y="783777"/>
            <a:ext cx="1876962" cy="35265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CF2AECF-DE8A-C869-0868-DB4155AE0EFE}"/>
                </a:ext>
              </a:extLst>
            </p:cNvPr>
            <p:cNvSpPr/>
            <p:nvPr/>
          </p:nvSpPr>
          <p:spPr>
            <a:xfrm>
              <a:off x="4987414" y="4441148"/>
              <a:ext cx="1588692" cy="5129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822960" rtl="0" eaLnBrk="1" fontAlgn="auto" latinLnBrk="0" hangingPunct="1">
                <a:lnSpc>
                  <a:spcPct val="100000"/>
                </a:lnSpc>
                <a:spcBef>
                  <a:spcPts val="135"/>
                </a:spcBef>
                <a:spcAft>
                  <a:spcPts val="13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Difference of </a:t>
              </a:r>
              <a:br>
                <a:rPr kumimoji="0" lang="en-US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</a:br>
              <a:r>
                <a:rPr kumimoji="0" lang="en-US" alt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$22,968</a:t>
              </a:r>
            </a:p>
          </p:txBody>
        </p:sp>
      </p:grpSp>
      <p:sp>
        <p:nvSpPr>
          <p:cNvPr id="12" name="TextBox 3">
            <a:extLst>
              <a:ext uri="{FF2B5EF4-FFF2-40B4-BE49-F238E27FC236}">
                <a16:creationId xmlns:a16="http://schemas.microsoft.com/office/drawing/2014/main" id="{B1DA1C2F-6B03-2E42-6FDB-ED51DB1AF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792" y="4731261"/>
            <a:ext cx="834241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EAAB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6857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/>
              </a:rPr>
              <a:t>All of the above saving examples are based on a $100 per month contribution and an annual rate of return of 5% net of fees.</a:t>
            </a:r>
            <a:endParaRPr kumimoji="0" lang="en-CA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63807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97E55A98-05E1-AC1C-6C92-D9721794DB9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17062" y="288808"/>
            <a:ext cx="4163406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Consider tax efficiencies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347CEE92-068B-BEA7-9372-D8340675BF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233" b="11233"/>
          <a:stretch>
            <a:fillRect/>
          </a:stretch>
        </p:blipFill>
        <p:spPr/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E9584E2-F320-16D2-0B59-15419D49C065}"/>
              </a:ext>
            </a:extLst>
          </p:cNvPr>
          <p:cNvGraphicFramePr>
            <a:graphicFrameLocks noGrp="1"/>
          </p:cNvGraphicFramePr>
          <p:nvPr/>
        </p:nvGraphicFramePr>
        <p:xfrm>
          <a:off x="217062" y="3884178"/>
          <a:ext cx="383864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8640">
                  <a:extLst>
                    <a:ext uri="{9D8B030D-6E8A-4147-A177-3AD203B41FA5}">
                      <a16:colId xmlns:a16="http://schemas.microsoft.com/office/drawing/2014/main" val="16509488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Non-registered</a:t>
                      </a:r>
                      <a:endParaRPr lang="en-CA" sz="11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7788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Investment earnings are 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taxed</a:t>
                      </a:r>
                      <a:endParaRPr lang="en-CA" sz="1100" b="1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247452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989715F-5C3F-B120-5A63-77390A9BDD1F}"/>
              </a:ext>
            </a:extLst>
          </p:cNvPr>
          <p:cNvGraphicFramePr>
            <a:graphicFrameLocks noGrp="1"/>
          </p:cNvGraphicFramePr>
          <p:nvPr/>
        </p:nvGraphicFramePr>
        <p:xfrm>
          <a:off x="176591" y="1009533"/>
          <a:ext cx="3919584" cy="235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6397">
                  <a:extLst>
                    <a:ext uri="{9D8B030D-6E8A-4147-A177-3AD203B41FA5}">
                      <a16:colId xmlns:a16="http://schemas.microsoft.com/office/drawing/2014/main" val="4171450847"/>
                    </a:ext>
                  </a:extLst>
                </a:gridCol>
                <a:gridCol w="863395">
                  <a:extLst>
                    <a:ext uri="{9D8B030D-6E8A-4147-A177-3AD203B41FA5}">
                      <a16:colId xmlns:a16="http://schemas.microsoft.com/office/drawing/2014/main" val="2389730013"/>
                    </a:ext>
                  </a:extLst>
                </a:gridCol>
                <a:gridCol w="979896">
                  <a:extLst>
                    <a:ext uri="{9D8B030D-6E8A-4147-A177-3AD203B41FA5}">
                      <a16:colId xmlns:a16="http://schemas.microsoft.com/office/drawing/2014/main" val="3682330234"/>
                    </a:ext>
                  </a:extLst>
                </a:gridCol>
                <a:gridCol w="979896">
                  <a:extLst>
                    <a:ext uri="{9D8B030D-6E8A-4147-A177-3AD203B41FA5}">
                      <a16:colId xmlns:a16="http://schemas.microsoft.com/office/drawing/2014/main" val="3527994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Registered</a:t>
                      </a:r>
                      <a:endParaRPr lang="en-CA" sz="11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199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sz="11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Sun Life New Text" pitchFamily="2" charset="0"/>
                        </a:rPr>
                        <a:t>RRSP</a:t>
                      </a:r>
                      <a:endParaRPr lang="en-CA" sz="1100" dirty="0">
                        <a:latin typeface="Sun Life New Text" pitchFamily="2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Sun Life New Text" pitchFamily="2" charset="0"/>
                        </a:rPr>
                        <a:t>TFSA</a:t>
                      </a:r>
                      <a:endParaRPr lang="en-CA" sz="1100" dirty="0">
                        <a:latin typeface="Sun Life New Text" pitchFamily="2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Sun Life New Text" pitchFamily="2" charset="0"/>
                        </a:rPr>
                        <a:t>FHSA</a:t>
                      </a:r>
                      <a:endParaRPr lang="en-CA" sz="1100" dirty="0">
                        <a:latin typeface="Sun Life New Text" pitchFamily="2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82286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Investments grow 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tax-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 deferred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38758E"/>
                          </a:solidFill>
                          <a:latin typeface="Sun Life Sans" panose="020B0504030304030303" pitchFamily="34" charset="0"/>
                          <a:sym typeface="Wingdings"/>
                        </a:rPr>
                        <a:t></a:t>
                      </a:r>
                      <a:endParaRPr lang="en-US" sz="1200" b="1" dirty="0">
                        <a:solidFill>
                          <a:srgbClr val="38758E"/>
                        </a:solidFill>
                        <a:latin typeface="Sun Life Sans" panose="020B05040303040303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5019092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Contributions are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 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ax- deductible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475F"/>
                          </a:solidFill>
                          <a:latin typeface="Sun Life Sans" panose="020B0504030304030303" pitchFamily="34" charset="0"/>
                          <a:sym typeface="Wingdings"/>
                        </a:rPr>
                        <a:t></a:t>
                      </a:r>
                      <a:endParaRPr lang="en-US" sz="1200" b="1" dirty="0">
                        <a:solidFill>
                          <a:srgbClr val="00475F"/>
                        </a:solidFill>
                        <a:latin typeface="Sun Life Sans" panose="020B0504030304030303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475F"/>
                          </a:solidFill>
                          <a:latin typeface="Sun Life Sans" panose="020B0504030304030303" pitchFamily="34" charset="0"/>
                          <a:sym typeface="Wingdings"/>
                        </a:rPr>
                        <a:t></a:t>
                      </a:r>
                      <a:endParaRPr lang="en-US" sz="1200" b="1" dirty="0">
                        <a:solidFill>
                          <a:srgbClr val="00475F"/>
                        </a:solidFill>
                        <a:latin typeface="Sun Life Sans" panose="020B0504030304030303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834573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Investments grow 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tax-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free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38758E"/>
                          </a:solidFill>
                          <a:latin typeface="Sun Life Sans" panose="020B0504030304030303" pitchFamily="34" charset="0"/>
                          <a:sym typeface="Wingdings"/>
                        </a:rPr>
                        <a:t></a:t>
                      </a:r>
                      <a:endParaRPr lang="en-US" sz="1200" b="1" dirty="0">
                        <a:solidFill>
                          <a:srgbClr val="38758E"/>
                        </a:solidFill>
                        <a:latin typeface="Sun Life Sans" panose="020B05040303040303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38758E"/>
                          </a:solidFill>
                          <a:latin typeface="Sun Life Sans" panose="020B0504030304030303" pitchFamily="34" charset="0"/>
                          <a:sym typeface="Wingdings"/>
                        </a:rPr>
                        <a:t></a:t>
                      </a:r>
                      <a:endParaRPr lang="en-US" sz="1200" b="1" dirty="0">
                        <a:solidFill>
                          <a:srgbClr val="38758E"/>
                        </a:solidFill>
                        <a:latin typeface="Sun Life Sans" panose="020B05040303040303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6369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632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15B4A-40B4-DF7B-0185-9461C5870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EC5A6F-96C9-77CA-0EF3-6FB4974A0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0AC467-3F56-A8E4-B60A-5AD6160B808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1013" y="536575"/>
            <a:ext cx="4162425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Let’s talk about: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20F1105-4CE1-6055-5665-E33647C3DB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65" r="19665"/>
          <a:stretch>
            <a:fillRect/>
          </a:stretch>
        </p:blipFill>
        <p:spPr>
          <a:xfrm>
            <a:off x="4643927" y="141796"/>
            <a:ext cx="4300538" cy="4730750"/>
          </a:xfr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67AB46C-2EDF-E723-1D87-24D007AD4B85}"/>
              </a:ext>
            </a:extLst>
          </p:cNvPr>
          <p:cNvSpPr/>
          <p:nvPr/>
        </p:nvSpPr>
        <p:spPr>
          <a:xfrm>
            <a:off x="348210" y="1257297"/>
            <a:ext cx="3920482" cy="720725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What is integrated health?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6C7E3B4-AEB6-B983-BB29-69D766A4E7A5}"/>
              </a:ext>
            </a:extLst>
          </p:cNvPr>
          <p:cNvSpPr/>
          <p:nvPr/>
        </p:nvSpPr>
        <p:spPr>
          <a:xfrm>
            <a:off x="348210" y="2065043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Our physical and mental health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7F757BD-BB66-374A-6141-131E3D9A07A3}"/>
              </a:ext>
            </a:extLst>
          </p:cNvPr>
          <p:cNvSpPr/>
          <p:nvPr/>
        </p:nvSpPr>
        <p:spPr>
          <a:xfrm>
            <a:off x="348210" y="2872787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Financial health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D8F29B8-1EB9-1D9C-3233-6E6A6A07AADF}"/>
              </a:ext>
            </a:extLst>
          </p:cNvPr>
          <p:cNvSpPr/>
          <p:nvPr/>
        </p:nvSpPr>
        <p:spPr>
          <a:xfrm>
            <a:off x="335915" y="3663592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Tools and resources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591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1CF28-FD46-8FE7-7059-A022B519478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1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Financial protection</a:t>
            </a:r>
            <a:endParaRPr lang="en-CA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57AA6B-F3DD-8735-23B2-125BE443DD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D899A9-6A2A-2B78-BD36-B6A6CAFEEBC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161692" y="539741"/>
            <a:ext cx="3982308" cy="140525"/>
          </a:xfrm>
        </p:spPr>
        <p:txBody>
          <a:bodyPr/>
          <a:lstStyle/>
          <a:p>
            <a:r>
              <a:rPr lang="en-US" sz="1400" dirty="0">
                <a:latin typeface="Sun Life New Text" pitchFamily="2" charset="0"/>
              </a:rPr>
              <a:t>Financial protection – Life insurance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BF903B0-9EC9-98E9-3A1B-E0E6F33E8DA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822675" y="1186882"/>
            <a:ext cx="3982309" cy="990600"/>
          </a:xfrm>
        </p:spPr>
        <p:txBody>
          <a:bodyPr/>
          <a:lstStyle/>
          <a:p>
            <a:r>
              <a:rPr lang="en-US" sz="1200" dirty="0">
                <a:latin typeface="Sun Life New Text" pitchFamily="2" charset="0"/>
              </a:rPr>
              <a:t>Term – protection for short-term needs</a:t>
            </a:r>
          </a:p>
          <a:p>
            <a:r>
              <a:rPr lang="en-US" sz="1200" dirty="0">
                <a:latin typeface="Sun Life New Text" pitchFamily="2" charset="0"/>
              </a:rPr>
              <a:t>Permanent – protection for long-term needs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D9EA74-1DFB-F8D5-00B3-F5461C84583E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784096" y="2880729"/>
            <a:ext cx="3982308" cy="140525"/>
          </a:xfrm>
        </p:spPr>
        <p:txBody>
          <a:bodyPr/>
          <a:lstStyle/>
          <a:p>
            <a:r>
              <a:rPr lang="en-US" sz="1400" dirty="0">
                <a:latin typeface="Sun Life New Text" pitchFamily="2" charset="0"/>
              </a:rPr>
              <a:t>Financial protection – Health insurance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71D7594-01F0-935A-1DE3-9D1A208A863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69735" y="3373381"/>
            <a:ext cx="3982309" cy="990600"/>
          </a:xfrm>
        </p:spPr>
        <p:txBody>
          <a:bodyPr/>
          <a:lstStyle/>
          <a:p>
            <a:r>
              <a:rPr lang="en-US" sz="1200" dirty="0">
                <a:latin typeface="Sun Life New Text" pitchFamily="2" charset="0"/>
              </a:rPr>
              <a:t>Long-term care</a:t>
            </a:r>
          </a:p>
          <a:p>
            <a:r>
              <a:rPr lang="en-US" sz="1200" dirty="0">
                <a:latin typeface="Sun Life New Text" pitchFamily="2" charset="0"/>
              </a:rPr>
              <a:t>Critical illness</a:t>
            </a:r>
          </a:p>
          <a:p>
            <a:r>
              <a:rPr lang="en-US" sz="1200" dirty="0">
                <a:latin typeface="Sun Life New Text" pitchFamily="2" charset="0"/>
              </a:rPr>
              <a:t>Disability</a:t>
            </a:r>
          </a:p>
          <a:p>
            <a:r>
              <a:rPr lang="en-US" sz="1200" dirty="0">
                <a:latin typeface="Sun Life New Text" pitchFamily="2" charset="0"/>
              </a:rPr>
              <a:t>Health &amp; Dental</a:t>
            </a:r>
          </a:p>
          <a:p>
            <a:r>
              <a:rPr lang="en-US" sz="1200" dirty="0">
                <a:latin typeface="Sun Life New Text" pitchFamily="2" charset="0"/>
              </a:rPr>
              <a:t>Accidental death &amp; dismemberment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9FA86DA-5232-5677-B84B-1659E5D239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104" y="2784239"/>
            <a:ext cx="268834" cy="35844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BB10A9D-E523-22CB-D549-34C4B3C0C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6411" y="430781"/>
            <a:ext cx="268834" cy="358446"/>
          </a:xfrm>
          <a:prstGeom prst="rect">
            <a:avLst/>
          </a:prstGeom>
        </p:spPr>
      </p:pic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6EBF06B9-B258-9131-35AC-D3902FD702B3}"/>
              </a:ext>
            </a:extLst>
          </p:cNvPr>
          <p:cNvSpPr txBox="1">
            <a:spLocks/>
          </p:cNvSpPr>
          <p:nvPr/>
        </p:nvSpPr>
        <p:spPr>
          <a:xfrm>
            <a:off x="4766403" y="2873878"/>
            <a:ext cx="4094855" cy="4505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Financial protection – Other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97417B06-0001-73B0-6239-DF20F366DACB}"/>
              </a:ext>
            </a:extLst>
          </p:cNvPr>
          <p:cNvSpPr txBox="1">
            <a:spLocks/>
          </p:cNvSpPr>
          <p:nvPr/>
        </p:nvSpPr>
        <p:spPr>
          <a:xfrm>
            <a:off x="4766403" y="3276071"/>
            <a:ext cx="3982309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Property insurance (house, condo, apartment)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Vehicle insurance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Emergency account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CPP/QPP disability benefit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Workplace coverage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4C211785-C50A-9271-B4EE-97CE107590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30" b="92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41057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2F689E-0013-02AC-A363-2230001E3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9FA635D2-B142-BE49-AECA-6169441F1F99}" type="slidenum">
              <a:rPr lang="en-US">
                <a:solidFill>
                  <a:srgbClr val="000000"/>
                </a:solidFill>
                <a:latin typeface="Sun Life Sans"/>
              </a:rPr>
              <a:pPr defTabSz="457189"/>
              <a:t>21</a:t>
            </a:fld>
            <a:endParaRPr lang="en-US">
              <a:solidFill>
                <a:srgbClr val="000000"/>
              </a:solidFill>
              <a:latin typeface="Sun Life Sans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D32F8F9-56AA-08B6-B09A-A420943FE7E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8138" y="206375"/>
            <a:ext cx="4164012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sunlife.ca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E01A60-BC8A-EAE4-ACBB-3C425531B3D2}"/>
              </a:ext>
            </a:extLst>
          </p:cNvPr>
          <p:cNvSpPr txBox="1"/>
          <p:nvPr/>
        </p:nvSpPr>
        <p:spPr>
          <a:xfrm>
            <a:off x="215900" y="643870"/>
            <a:ext cx="337267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189">
              <a:spcBef>
                <a:spcPts val="288"/>
              </a:spcBef>
            </a:pPr>
            <a:r>
              <a:rPr lang="en-US" sz="1500" dirty="0">
                <a:solidFill>
                  <a:srgbClr val="003846"/>
                </a:solidFill>
                <a:latin typeface="Sun Life New Text" pitchFamily="2" charset="0"/>
              </a:rPr>
              <a:t>Articles, tips and tools</a:t>
            </a:r>
          </a:p>
          <a:p>
            <a:pPr defTabSz="182876">
              <a:spcBef>
                <a:spcPts val="288"/>
              </a:spcBef>
              <a:defRPr/>
            </a:pPr>
            <a:endParaRPr lang="en-CA" sz="1400" dirty="0">
              <a:solidFill>
                <a:srgbClr val="000000"/>
              </a:solidFill>
              <a:latin typeface="Sun Life Sans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E2A5AD-F2DA-6DC1-6488-F26337D7CB04}"/>
              </a:ext>
            </a:extLst>
          </p:cNvPr>
          <p:cNvSpPr txBox="1"/>
          <p:nvPr/>
        </p:nvSpPr>
        <p:spPr>
          <a:xfrm>
            <a:off x="338056" y="1263572"/>
            <a:ext cx="337267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2073" indent="-92073" defTabSz="457189">
              <a:spcBef>
                <a:spcPts val="288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Sun Life New Text" pitchFamily="2" charset="0"/>
              </a:rPr>
              <a:t>Health &amp; wellness</a:t>
            </a:r>
          </a:p>
          <a:p>
            <a:pPr marL="92073" indent="-92073" defTabSz="457189">
              <a:spcBef>
                <a:spcPts val="288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Sun Life New Text" pitchFamily="2" charset="0"/>
              </a:rPr>
              <a:t>Money &amp; finances</a:t>
            </a:r>
          </a:p>
          <a:p>
            <a:pPr marL="92073" indent="-92073" defTabSz="457189">
              <a:spcBef>
                <a:spcPts val="288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Sun Life New Text" pitchFamily="2" charset="0"/>
              </a:rPr>
              <a:t>Tools &amp; calculators</a:t>
            </a:r>
          </a:p>
          <a:p>
            <a:pPr defTabSz="457189">
              <a:spcBef>
                <a:spcPts val="288"/>
              </a:spcBef>
            </a:pPr>
            <a:endParaRPr lang="en-US" sz="1400" dirty="0">
              <a:solidFill>
                <a:srgbClr val="000000"/>
              </a:solidFill>
              <a:latin typeface="Sun Life New Text" pitchFamily="2" charset="0"/>
            </a:endParaRPr>
          </a:p>
          <a:p>
            <a:pPr defTabSz="457189">
              <a:spcBef>
                <a:spcPts val="288"/>
              </a:spcBef>
            </a:pPr>
            <a:r>
              <a:rPr lang="en-US" sz="1400" dirty="0">
                <a:solidFill>
                  <a:srgbClr val="000000"/>
                </a:solidFill>
                <a:latin typeface="Sun Life New Text" pitchFamily="2" charset="0"/>
              </a:rPr>
              <a:t>Including the </a:t>
            </a:r>
            <a:r>
              <a:rPr lang="en-US" sz="1400" dirty="0" err="1">
                <a:solidFill>
                  <a:srgbClr val="000000"/>
                </a:solidFill>
                <a:latin typeface="Sun Life New Text" pitchFamily="2" charset="0"/>
              </a:rPr>
              <a:t>Lumino</a:t>
            </a:r>
            <a:r>
              <a:rPr lang="en-US" sz="1400" dirty="0">
                <a:solidFill>
                  <a:srgbClr val="000000"/>
                </a:solidFill>
                <a:latin typeface="Sun Life New Text" pitchFamily="2" charset="0"/>
              </a:rPr>
              <a:t> health hub:</a:t>
            </a:r>
            <a:endParaRPr lang="en-CA" sz="1400" dirty="0">
              <a:solidFill>
                <a:srgbClr val="000000"/>
              </a:solidFill>
              <a:latin typeface="Sun Life Sans"/>
              <a:cs typeface="Arial" panose="020B0604020202020204" pitchFamily="34" charset="0"/>
            </a:endParaRPr>
          </a:p>
        </p:txBody>
      </p:sp>
      <p:pic>
        <p:nvPicPr>
          <p:cNvPr id="5" name="Picture 4" descr="A qr code on a white background&#10;&#10;">
            <a:extLst>
              <a:ext uri="{FF2B5EF4-FFF2-40B4-BE49-F238E27FC236}">
                <a16:creationId xmlns:a16="http://schemas.microsoft.com/office/drawing/2014/main" id="{5B56BC97-C741-54C9-0B81-B3A673E0C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521" y="2879041"/>
            <a:ext cx="1987677" cy="2001774"/>
          </a:xfrm>
          <a:prstGeom prst="rect">
            <a:avLst/>
          </a:prstGeom>
        </p:spPr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ED0E894A-A789-C21D-C00F-803D55B567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11" r="4011"/>
          <a:stretch>
            <a:fillRect/>
          </a:stretch>
        </p:blipFill>
        <p:spPr>
          <a:xfrm>
            <a:off x="4624388" y="150813"/>
            <a:ext cx="4300537" cy="4730750"/>
          </a:xfrm>
        </p:spPr>
      </p:pic>
    </p:spTree>
    <p:extLst>
      <p:ext uri="{BB962C8B-B14F-4D97-AF65-F5344CB8AC3E}">
        <p14:creationId xmlns:p14="http://schemas.microsoft.com/office/powerpoint/2010/main" val="5993588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759D2D4-CFA6-96DB-851E-C77CFEFEFDD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Connecting with Sun Life</a:t>
            </a:r>
            <a:endParaRPr lang="en-CA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FC2DBA-FEA6-ED28-D341-5AB377F4FAE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14199" y="1477834"/>
            <a:ext cx="2080167" cy="140525"/>
          </a:xfrm>
        </p:spPr>
        <p:txBody>
          <a:bodyPr/>
          <a:lstStyle/>
          <a:p>
            <a:r>
              <a:rPr lang="en-US" sz="1000" dirty="0">
                <a:solidFill>
                  <a:schemeClr val="tx1"/>
                </a:solidFill>
                <a:latin typeface="Sun Life New Display" pitchFamily="2" charset="0"/>
              </a:rPr>
              <a:t>my Sun Life Mobile app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40CFC1-3978-0C8D-9ECF-73464008AD8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4199" y="1697701"/>
            <a:ext cx="2084867" cy="881063"/>
          </a:xfrm>
        </p:spPr>
        <p:txBody>
          <a:bodyPr/>
          <a:lstStyle/>
          <a:p>
            <a:pPr defTabSz="182867">
              <a:spcBef>
                <a:spcPts val="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Download it today from </a:t>
            </a:r>
          </a:p>
          <a:p>
            <a:pPr defTabSz="182867">
              <a:spcBef>
                <a:spcPts val="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Google Play and the Apple </a:t>
            </a:r>
          </a:p>
          <a:p>
            <a:pPr defTabSz="182867">
              <a:spcBef>
                <a:spcPts val="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App Store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438D7FD9-8824-8AC0-4CD6-5B3B205C4659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46083" y="1477834"/>
            <a:ext cx="2080167" cy="140525"/>
          </a:xfrm>
        </p:spPr>
        <p:txBody>
          <a:bodyPr/>
          <a:lstStyle/>
          <a:p>
            <a:r>
              <a:rPr lang="en-US" sz="1000" dirty="0">
                <a:solidFill>
                  <a:schemeClr val="tx1"/>
                </a:solidFill>
                <a:latin typeface="Sun Life New Display" pitchFamily="2" charset="0"/>
              </a:rPr>
              <a:t>mysunlife.ca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E87BA35A-F0C0-4308-B7D1-91D6459F551C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50481" y="1676271"/>
            <a:ext cx="2084867" cy="881063"/>
          </a:xfrm>
        </p:spPr>
        <p:txBody>
          <a:bodyPr/>
          <a:lstStyle/>
          <a:p>
            <a:pPr defTabSz="182867">
              <a:spcAft>
                <a:spcPts val="50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Need Help - </a:t>
            </a:r>
            <a:r>
              <a:rPr lang="en-GB" dirty="0">
                <a:solidFill>
                  <a:schemeClr val="tx1"/>
                </a:solidFill>
                <a:latin typeface="Sun Life New Text" pitchFamily="2" charset="0"/>
              </a:rPr>
              <a:t>Sign in and select </a:t>
            </a:r>
            <a:r>
              <a:rPr lang="en-GB" b="1" dirty="0">
                <a:solidFill>
                  <a:schemeClr val="tx1"/>
                </a:solidFill>
                <a:latin typeface="Sun Life New Text" pitchFamily="2" charset="0"/>
              </a:rPr>
              <a:t>Chat live now</a:t>
            </a:r>
            <a:r>
              <a:rPr lang="en-GB" dirty="0">
                <a:solidFill>
                  <a:schemeClr val="tx1"/>
                </a:solidFill>
                <a:latin typeface="Sun Life New Text" pitchFamily="2" charset="0"/>
              </a:rPr>
              <a:t> to get live support.</a:t>
            </a:r>
            <a:endParaRPr lang="en-US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CFC5C746-CD8D-C242-85F8-2889E2F4204A}"/>
              </a:ext>
            </a:extLst>
          </p:cNvPr>
          <p:cNvSpPr txBox="1">
            <a:spLocks/>
          </p:cNvSpPr>
          <p:nvPr/>
        </p:nvSpPr>
        <p:spPr>
          <a:xfrm>
            <a:off x="302477" y="3537110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1-866-733-8612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7F9EA9EF-113C-71EE-2FD2-F9E0CABFE934}"/>
              </a:ext>
            </a:extLst>
          </p:cNvPr>
          <p:cNvSpPr txBox="1">
            <a:spLocks/>
          </p:cNvSpPr>
          <p:nvPr/>
        </p:nvSpPr>
        <p:spPr>
          <a:xfrm>
            <a:off x="300126" y="3769732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8 a.m. to 8 p.m. ET 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Any business day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FD0BB44B-993D-6805-978B-71C12DD6FA6E}"/>
              </a:ext>
            </a:extLst>
          </p:cNvPr>
          <p:cNvSpPr txBox="1">
            <a:spLocks/>
          </p:cNvSpPr>
          <p:nvPr/>
        </p:nvSpPr>
        <p:spPr>
          <a:xfrm>
            <a:off x="2493094" y="3428482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Financial wellness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webinar series</a:t>
            </a: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8265CF3B-1CB3-3568-90A9-2B044FDE1729}"/>
              </a:ext>
            </a:extLst>
          </p:cNvPr>
          <p:cNvSpPr txBox="1">
            <a:spLocks/>
          </p:cNvSpPr>
          <p:nvPr/>
        </p:nvSpPr>
        <p:spPr>
          <a:xfrm>
            <a:off x="2492286" y="3819549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851534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3"/>
              </a:rPr>
              <a:t>sunlife.ca/</a:t>
            </a:r>
            <a:r>
              <a:rPr kumimoji="0" lang="en-US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851534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3"/>
              </a:rPr>
              <a:t>mymoney</a:t>
            </a:r>
            <a:endParaRPr kumimoji="0" lang="en-CA" sz="900" b="1" i="0" u="none" strike="noStrike" kern="1200" cap="none" spc="0" normalizeH="0" baseline="0" noProof="0" dirty="0">
              <a:ln>
                <a:noFill/>
              </a:ln>
              <a:solidFill>
                <a:srgbClr val="851534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0F7C3FFB-9932-FEDA-91EC-C075265F9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78" y="803664"/>
            <a:ext cx="335281" cy="5364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FEF82C-116F-4CBA-B761-9F550BD44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8755" y="2845914"/>
            <a:ext cx="536449" cy="426721"/>
          </a:xfrm>
          <a:prstGeom prst="rect">
            <a:avLst/>
          </a:prstGeom>
        </p:spPr>
      </p:pic>
      <p:pic>
        <p:nvPicPr>
          <p:cNvPr id="15" name="Picture Placeholder 21">
            <a:extLst>
              <a:ext uri="{FF2B5EF4-FFF2-40B4-BE49-F238E27FC236}">
                <a16:creationId xmlns:a16="http://schemas.microsoft.com/office/drawing/2014/main" id="{E85747A2-886E-B078-079B-85D3F9980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/>
          <a:srcRect t="13336" b="13336"/>
          <a:stretch>
            <a:fillRect/>
          </a:stretch>
        </p:blipFill>
        <p:spPr>
          <a:xfrm>
            <a:off x="4625975" y="204788"/>
            <a:ext cx="4300538" cy="4730750"/>
          </a:xfr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FADCE0A-F28E-CB5A-48AA-8887022AE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901" y="2877542"/>
            <a:ext cx="485550" cy="485550"/>
          </a:xfrm>
          <a:prstGeom prst="rect">
            <a:avLst/>
          </a:prstGeom>
        </p:spPr>
      </p:pic>
      <p:grpSp>
        <p:nvGrpSpPr>
          <p:cNvPr id="22" name="Graphic 5">
            <a:extLst>
              <a:ext uri="{FF2B5EF4-FFF2-40B4-BE49-F238E27FC236}">
                <a16:creationId xmlns:a16="http://schemas.microsoft.com/office/drawing/2014/main" id="{ECA73F14-0978-3094-0E89-273D874E0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10789" y="813333"/>
            <a:ext cx="499711" cy="423317"/>
            <a:chOff x="3761201" y="3408051"/>
            <a:chExt cx="393275" cy="347531"/>
          </a:xfrm>
          <a:solidFill>
            <a:srgbClr val="252122"/>
          </a:solidFill>
        </p:grpSpPr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F4D64FED-6D0C-591D-8DA0-42E194C7A1CA}"/>
                </a:ext>
              </a:extLst>
            </p:cNvPr>
            <p:cNvSpPr/>
            <p:nvPr/>
          </p:nvSpPr>
          <p:spPr>
            <a:xfrm>
              <a:off x="3980690" y="3677859"/>
              <a:ext cx="9148" cy="73149"/>
            </a:xfrm>
            <a:custGeom>
              <a:avLst/>
              <a:gdLst>
                <a:gd name="connsiteX0" fmla="*/ 0 w 9148"/>
                <a:gd name="connsiteY0" fmla="*/ 0 h 73149"/>
                <a:gd name="connsiteX1" fmla="*/ 9149 w 9148"/>
                <a:gd name="connsiteY1" fmla="*/ 0 h 73149"/>
                <a:gd name="connsiteX2" fmla="*/ 9149 w 9148"/>
                <a:gd name="connsiteY2" fmla="*/ 73150 h 73149"/>
                <a:gd name="connsiteX3" fmla="*/ 0 w 9148"/>
                <a:gd name="connsiteY3" fmla="*/ 73150 h 7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8" h="73149">
                  <a:moveTo>
                    <a:pt x="0" y="0"/>
                  </a:moveTo>
                  <a:lnTo>
                    <a:pt x="9149" y="0"/>
                  </a:lnTo>
                  <a:lnTo>
                    <a:pt x="9149" y="73150"/>
                  </a:lnTo>
                  <a:lnTo>
                    <a:pt x="0" y="7315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9A679045-9D95-DA6A-4C36-BFA8FCAA995D}"/>
                </a:ext>
              </a:extLst>
            </p:cNvPr>
            <p:cNvSpPr/>
            <p:nvPr/>
          </p:nvSpPr>
          <p:spPr>
            <a:xfrm>
              <a:off x="3898392" y="3746434"/>
              <a:ext cx="173705" cy="9148"/>
            </a:xfrm>
            <a:custGeom>
              <a:avLst/>
              <a:gdLst>
                <a:gd name="connsiteX0" fmla="*/ 0 w 173705"/>
                <a:gd name="connsiteY0" fmla="*/ 0 h 9148"/>
                <a:gd name="connsiteX1" fmla="*/ 173705 w 173705"/>
                <a:gd name="connsiteY1" fmla="*/ 0 h 9148"/>
                <a:gd name="connsiteX2" fmla="*/ 173705 w 173705"/>
                <a:gd name="connsiteY2" fmla="*/ 9149 h 9148"/>
                <a:gd name="connsiteX3" fmla="*/ 0 w 17370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05" h="9148">
                  <a:moveTo>
                    <a:pt x="0" y="0"/>
                  </a:moveTo>
                  <a:lnTo>
                    <a:pt x="173705" y="0"/>
                  </a:lnTo>
                  <a:lnTo>
                    <a:pt x="17370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5828973D-0F99-1E00-A955-7D03C69953A1}"/>
                </a:ext>
              </a:extLst>
            </p:cNvPr>
            <p:cNvSpPr/>
            <p:nvPr/>
          </p:nvSpPr>
          <p:spPr>
            <a:xfrm>
              <a:off x="3853984" y="3464401"/>
              <a:ext cx="254100" cy="152654"/>
            </a:xfrm>
            <a:custGeom>
              <a:avLst/>
              <a:gdLst>
                <a:gd name="connsiteX0" fmla="*/ 6477 w 254100"/>
                <a:gd name="connsiteY0" fmla="*/ 152655 h 152654"/>
                <a:gd name="connsiteX1" fmla="*/ 0 w 254100"/>
                <a:gd name="connsiteY1" fmla="*/ 146218 h 152654"/>
                <a:gd name="connsiteX2" fmla="*/ 94848 w 254100"/>
                <a:gd name="connsiteY2" fmla="*/ 51371 h 152654"/>
                <a:gd name="connsiteX3" fmla="*/ 147959 w 254100"/>
                <a:gd name="connsiteY3" fmla="*/ 108975 h 152654"/>
                <a:gd name="connsiteX4" fmla="*/ 247381 w 254100"/>
                <a:gd name="connsiteY4" fmla="*/ 0 h 152654"/>
                <a:gd name="connsiteX5" fmla="*/ 254101 w 254100"/>
                <a:gd name="connsiteY5" fmla="*/ 6194 h 152654"/>
                <a:gd name="connsiteX6" fmla="*/ 147999 w 254100"/>
                <a:gd name="connsiteY6" fmla="*/ 122496 h 152654"/>
                <a:gd name="connsiteX7" fmla="*/ 94564 w 254100"/>
                <a:gd name="connsiteY7" fmla="*/ 64568 h 15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0" h="152654">
                  <a:moveTo>
                    <a:pt x="6477" y="152655"/>
                  </a:moveTo>
                  <a:lnTo>
                    <a:pt x="0" y="146218"/>
                  </a:lnTo>
                  <a:lnTo>
                    <a:pt x="94848" y="51371"/>
                  </a:lnTo>
                  <a:lnTo>
                    <a:pt x="147959" y="108975"/>
                  </a:lnTo>
                  <a:lnTo>
                    <a:pt x="247381" y="0"/>
                  </a:lnTo>
                  <a:lnTo>
                    <a:pt x="254101" y="6194"/>
                  </a:lnTo>
                  <a:lnTo>
                    <a:pt x="147999" y="122496"/>
                  </a:lnTo>
                  <a:lnTo>
                    <a:pt x="94564" y="64568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7DD8C872-B3FC-65FC-DC54-0A6D30693266}"/>
                </a:ext>
              </a:extLst>
            </p:cNvPr>
            <p:cNvSpPr/>
            <p:nvPr/>
          </p:nvSpPr>
          <p:spPr>
            <a:xfrm>
              <a:off x="4049306" y="3462944"/>
              <a:ext cx="59993" cy="57685"/>
            </a:xfrm>
            <a:custGeom>
              <a:avLst/>
              <a:gdLst>
                <a:gd name="connsiteX0" fmla="*/ 59993 w 59993"/>
                <a:gd name="connsiteY0" fmla="*/ 57686 h 57685"/>
                <a:gd name="connsiteX1" fmla="*/ 50844 w 59993"/>
                <a:gd name="connsiteY1" fmla="*/ 57686 h 57685"/>
                <a:gd name="connsiteX2" fmla="*/ 50844 w 59993"/>
                <a:gd name="connsiteY2" fmla="*/ 9149 h 57685"/>
                <a:gd name="connsiteX3" fmla="*/ 0 w 59993"/>
                <a:gd name="connsiteY3" fmla="*/ 9149 h 57685"/>
                <a:gd name="connsiteX4" fmla="*/ 0 w 59993"/>
                <a:gd name="connsiteY4" fmla="*/ 0 h 57685"/>
                <a:gd name="connsiteX5" fmla="*/ 59993 w 59993"/>
                <a:gd name="connsiteY5" fmla="*/ 0 h 5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93" h="57685">
                  <a:moveTo>
                    <a:pt x="59993" y="57686"/>
                  </a:moveTo>
                  <a:lnTo>
                    <a:pt x="50844" y="57686"/>
                  </a:lnTo>
                  <a:lnTo>
                    <a:pt x="50844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59993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B42302B4-2AB6-E7C9-8B36-E10B4CF41F60}"/>
                </a:ext>
              </a:extLst>
            </p:cNvPr>
            <p:cNvSpPr/>
            <p:nvPr/>
          </p:nvSpPr>
          <p:spPr>
            <a:xfrm>
              <a:off x="3797796" y="3408051"/>
              <a:ext cx="356680" cy="274381"/>
            </a:xfrm>
            <a:custGeom>
              <a:avLst/>
              <a:gdLst>
                <a:gd name="connsiteX0" fmla="*/ 356680 w 356680"/>
                <a:gd name="connsiteY0" fmla="*/ 274382 h 274381"/>
                <a:gd name="connsiteX1" fmla="*/ 0 w 356680"/>
                <a:gd name="connsiteY1" fmla="*/ 274382 h 274381"/>
                <a:gd name="connsiteX2" fmla="*/ 0 w 356680"/>
                <a:gd name="connsiteY2" fmla="*/ 0 h 274381"/>
                <a:gd name="connsiteX3" fmla="*/ 356680 w 356680"/>
                <a:gd name="connsiteY3" fmla="*/ 0 h 274381"/>
                <a:gd name="connsiteX4" fmla="*/ 356680 w 356680"/>
                <a:gd name="connsiteY4" fmla="*/ 274382 h 274381"/>
                <a:gd name="connsiteX5" fmla="*/ 9108 w 356680"/>
                <a:gd name="connsiteY5" fmla="*/ 265233 h 274381"/>
                <a:gd name="connsiteX6" fmla="*/ 347491 w 356680"/>
                <a:gd name="connsiteY6" fmla="*/ 265233 h 274381"/>
                <a:gd name="connsiteX7" fmla="*/ 347491 w 356680"/>
                <a:gd name="connsiteY7" fmla="*/ 9149 h 274381"/>
                <a:gd name="connsiteX8" fmla="*/ 9108 w 356680"/>
                <a:gd name="connsiteY8" fmla="*/ 9149 h 274381"/>
                <a:gd name="connsiteX9" fmla="*/ 9108 w 356680"/>
                <a:gd name="connsiteY9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680" h="274381">
                  <a:moveTo>
                    <a:pt x="356680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356680" y="0"/>
                  </a:lnTo>
                  <a:lnTo>
                    <a:pt x="356680" y="274382"/>
                  </a:lnTo>
                  <a:close/>
                  <a:moveTo>
                    <a:pt x="9108" y="265233"/>
                  </a:moveTo>
                  <a:lnTo>
                    <a:pt x="347491" y="265233"/>
                  </a:lnTo>
                  <a:lnTo>
                    <a:pt x="347491" y="9149"/>
                  </a:lnTo>
                  <a:lnTo>
                    <a:pt x="9108" y="9149"/>
                  </a:lnTo>
                  <a:lnTo>
                    <a:pt x="910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98155E1B-EECD-7D3A-1BC0-EE48EF4432AF}"/>
                </a:ext>
              </a:extLst>
            </p:cNvPr>
            <p:cNvSpPr/>
            <p:nvPr/>
          </p:nvSpPr>
          <p:spPr>
            <a:xfrm>
              <a:off x="3761201" y="3408051"/>
              <a:ext cx="41047" cy="274381"/>
            </a:xfrm>
            <a:custGeom>
              <a:avLst/>
              <a:gdLst>
                <a:gd name="connsiteX0" fmla="*/ 41048 w 41047"/>
                <a:gd name="connsiteY0" fmla="*/ 274382 h 274381"/>
                <a:gd name="connsiteX1" fmla="*/ 0 w 41047"/>
                <a:gd name="connsiteY1" fmla="*/ 274382 h 274381"/>
                <a:gd name="connsiteX2" fmla="*/ 0 w 41047"/>
                <a:gd name="connsiteY2" fmla="*/ 0 h 274381"/>
                <a:gd name="connsiteX3" fmla="*/ 41048 w 41047"/>
                <a:gd name="connsiteY3" fmla="*/ 0 h 274381"/>
                <a:gd name="connsiteX4" fmla="*/ 41048 w 41047"/>
                <a:gd name="connsiteY4" fmla="*/ 9149 h 274381"/>
                <a:gd name="connsiteX5" fmla="*/ 9149 w 41047"/>
                <a:gd name="connsiteY5" fmla="*/ 9149 h 274381"/>
                <a:gd name="connsiteX6" fmla="*/ 9149 w 41047"/>
                <a:gd name="connsiteY6" fmla="*/ 265233 h 274381"/>
                <a:gd name="connsiteX7" fmla="*/ 41048 w 41047"/>
                <a:gd name="connsiteY7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47" h="274381">
                  <a:moveTo>
                    <a:pt x="41048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41048" y="0"/>
                  </a:lnTo>
                  <a:lnTo>
                    <a:pt x="41048" y="9149"/>
                  </a:lnTo>
                  <a:lnTo>
                    <a:pt x="9149" y="9149"/>
                  </a:lnTo>
                  <a:lnTo>
                    <a:pt x="9149" y="265233"/>
                  </a:lnTo>
                  <a:lnTo>
                    <a:pt x="4104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8078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D8411-7009-5E32-5C2F-E2061940C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A0668C-0688-2C4F-BD3B-636CFC695C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8519E489-8A5F-DDAB-7BC9-A84BA5125AD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9110" y="316954"/>
            <a:ext cx="4163406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Integrated health</a:t>
            </a:r>
          </a:p>
        </p:txBody>
      </p:sp>
      <p:graphicFrame>
        <p:nvGraphicFramePr>
          <p:cNvPr id="9" name="Diagram 8" descr="A ven diagram showing Wellness at the centre and Financial, Physical and Mental as the overlapping circles">
            <a:extLst>
              <a:ext uri="{FF2B5EF4-FFF2-40B4-BE49-F238E27FC236}">
                <a16:creationId xmlns:a16="http://schemas.microsoft.com/office/drawing/2014/main" id="{25A7E141-FCE3-DB6A-CBD2-58C7B5B956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1637554"/>
              </p:ext>
            </p:extLst>
          </p:nvPr>
        </p:nvGraphicFramePr>
        <p:xfrm>
          <a:off x="-354450" y="1113957"/>
          <a:ext cx="5126966" cy="3480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Placeholder 16">
            <a:extLst>
              <a:ext uri="{FF2B5EF4-FFF2-40B4-BE49-F238E27FC236}">
                <a16:creationId xmlns:a16="http://schemas.microsoft.com/office/drawing/2014/main" id="{D7EAADC9-D4E1-C7B7-3F86-4919E00130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910" r="15910"/>
          <a:stretch>
            <a:fillRect/>
          </a:stretch>
        </p:blipFill>
        <p:spPr>
          <a:xfrm>
            <a:off x="4627583" y="240676"/>
            <a:ext cx="4300517" cy="4730750"/>
          </a:xfrm>
          <a:prstGeom prst="rect">
            <a:avLst/>
          </a:prstGeom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3875403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5B730B-9D95-8DA2-CE8F-77B4DB60E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8E88597D-E1C3-FE6E-46A1-9E369858A2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39F9DB-1173-6569-745B-9B2758E3707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201613"/>
            <a:ext cx="2843213" cy="237013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144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Stress casts a shadow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BC6195-1679-EDF6-B396-7DB288CCAF1F}"/>
              </a:ext>
            </a:extLst>
          </p:cNvPr>
          <p:cNvSpPr txBox="1"/>
          <p:nvPr/>
        </p:nvSpPr>
        <p:spPr>
          <a:xfrm>
            <a:off x="215900" y="1646833"/>
            <a:ext cx="284321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82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000000"/>
                </a:solidFill>
                <a:latin typeface="Sun Life New Text" pitchFamily="2" charset="0"/>
              </a:rPr>
              <a:t>44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%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of Canadians say personal finances are their biggest source of stress*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F33592-B1DF-2AD4-7DEB-64EC80BD50C2}"/>
              </a:ext>
            </a:extLst>
          </p:cNvPr>
          <p:cNvSpPr txBox="1"/>
          <p:nvPr/>
        </p:nvSpPr>
        <p:spPr>
          <a:xfrm>
            <a:off x="215899" y="3325374"/>
            <a:ext cx="2843213" cy="5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8288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en-CA" sz="1400" dirty="0">
                <a:solidFill>
                  <a:schemeClr val="tx2">
                    <a:lumMod val="90000"/>
                    <a:lumOff val="10000"/>
                  </a:schemeClr>
                </a:solidFill>
                <a:latin typeface="Sun Life New Text" pitchFamily="2" charset="0"/>
              </a:rPr>
              <a:t>Keeping your finances healthy can help </a:t>
            </a:r>
            <a:r>
              <a:rPr kumimoji="0" lang="en-CA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  <a:lumOff val="10000"/>
                  </a:schemeClr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keep you healthy!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523B2C-B710-CF09-1DE8-167C7D236D2C}"/>
              </a:ext>
            </a:extLst>
          </p:cNvPr>
          <p:cNvSpPr txBox="1"/>
          <p:nvPr/>
        </p:nvSpPr>
        <p:spPr>
          <a:xfrm>
            <a:off x="215900" y="4629150"/>
            <a:ext cx="27959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Sun Life New Text" pitchFamily="2" charset="0"/>
              </a:rPr>
              <a:t>*FP Canada’s 2024 Financial Stress Index</a:t>
            </a:r>
            <a:endParaRPr lang="en-CA" sz="1100" dirty="0"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104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FC3ECAA-8510-A292-1426-E2BCEEE824B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Keep your finances healthy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graphicFrame>
        <p:nvGraphicFramePr>
          <p:cNvPr id="9" name="Chart 8" descr="A chart showing money stress, mental health impacts and lost sleep have trended upwards from 2023 to 2024.  But, so has optimism.">
            <a:extLst>
              <a:ext uri="{FF2B5EF4-FFF2-40B4-BE49-F238E27FC236}">
                <a16:creationId xmlns:a16="http://schemas.microsoft.com/office/drawing/2014/main" id="{A1FAA552-BE55-56D4-5742-8C3E71757A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00438"/>
              </p:ext>
            </p:extLst>
          </p:nvPr>
        </p:nvGraphicFramePr>
        <p:xfrm>
          <a:off x="2135507" y="62476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3B038A9-CE51-3288-9CAF-00350E4E40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 rot="16200000">
            <a:off x="1276918" y="2209651"/>
            <a:ext cx="1257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Percentage</a:t>
            </a:r>
            <a:endParaRPr kumimoji="0" lang="en-CA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21074C-208F-FDC8-6EA2-7341A6C7DE86}"/>
              </a:ext>
            </a:extLst>
          </p:cNvPr>
          <p:cNvSpPr txBox="1"/>
          <p:nvPr/>
        </p:nvSpPr>
        <p:spPr>
          <a:xfrm>
            <a:off x="259718" y="4679790"/>
            <a:ext cx="65071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un Life New Text" pitchFamily="2" charset="0"/>
              </a:rPr>
              <a:t>Source: </a:t>
            </a:r>
            <a:r>
              <a:rPr lang="en-CA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un Life New Text" pitchFamily="2" charset="0"/>
              </a:rPr>
              <a:t>2024 Financial Stress index: https://www.fpcanada.ca/2024-financial-stress-index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20842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2F689E-0013-02AC-A363-2230001E3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E8628949-C662-2BD2-31E4-DCC46ACCC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" b="25"/>
          <a:stretch>
            <a:fillRect/>
          </a:stretch>
        </p:blipFill>
        <p:spPr>
          <a:xfrm>
            <a:off x="4622268" y="206375"/>
            <a:ext cx="4300517" cy="4730750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EDD9A4B-0EF7-1B40-E5E9-BADEF7210D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5100" y="206375"/>
            <a:ext cx="4164013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Linking health and finances</a:t>
            </a:r>
          </a:p>
        </p:txBody>
      </p:sp>
      <p:graphicFrame>
        <p:nvGraphicFramePr>
          <p:cNvPr id="9" name="Diagram 8" descr="A circle chart.  7 in 10 Canadians do not retire as planned.  #1 reason is personal health.  Almost 1/2 of Canadians have experienced a health event which affected their personal finances.  1 in 3 Canadians are experiencing mental health challenges related to financial stress.">
            <a:extLst>
              <a:ext uri="{FF2B5EF4-FFF2-40B4-BE49-F238E27FC236}">
                <a16:creationId xmlns:a16="http://schemas.microsoft.com/office/drawing/2014/main" id="{6F1A0798-98B7-9F4D-3FA6-8C641B5B3E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5384152"/>
              </p:ext>
            </p:extLst>
          </p:nvPr>
        </p:nvGraphicFramePr>
        <p:xfrm>
          <a:off x="165634" y="1287563"/>
          <a:ext cx="4356100" cy="2973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E576018-E8F3-8B38-6053-60008B82F9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45491" y="2620206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t>Health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275CE76-3E27-2B6E-CDE3-5B11EA36F974}"/>
              </a:ext>
            </a:extLst>
          </p:cNvPr>
          <p:cNvSpPr txBox="1"/>
          <p:nvPr/>
        </p:nvSpPr>
        <p:spPr>
          <a:xfrm>
            <a:off x="165634" y="4602095"/>
            <a:ext cx="42221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2013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Ispos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Reid report; 2014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Ispos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Reid report; 2023 FP Canada Financial Stress Index</a:t>
            </a:r>
            <a:endParaRPr kumimoji="0" lang="en-CA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9815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82856D-1E03-BE2A-9516-CEA6E5521A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566985-4ABB-6439-AD0F-926A9A47A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C4B3E3-844E-29A9-6387-D4DDCBA296E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1013" y="536575"/>
            <a:ext cx="4162425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The impact of lifestyle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E77775D3-7A36-AB1B-7569-C7B23854DE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98" r="19698"/>
          <a:stretch>
            <a:fillRect/>
          </a:stretch>
        </p:blipFill>
        <p:spPr>
          <a:xfrm>
            <a:off x="4643438" y="130175"/>
            <a:ext cx="4300537" cy="4730750"/>
          </a:xfr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F1343B9-BB53-8BF4-18D8-4EE67EC7CB49}"/>
              </a:ext>
            </a:extLst>
          </p:cNvPr>
          <p:cNvSpPr/>
          <p:nvPr/>
        </p:nvSpPr>
        <p:spPr>
          <a:xfrm>
            <a:off x="360505" y="1135240"/>
            <a:ext cx="3920482" cy="720725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1 in 4 adults are obese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CDF1A3B-FA59-8E99-2707-9DD3686ABDC8}"/>
              </a:ext>
            </a:extLst>
          </p:cNvPr>
          <p:cNvSpPr/>
          <p:nvPr/>
        </p:nvSpPr>
        <p:spPr>
          <a:xfrm>
            <a:off x="360505" y="1942986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4 in 5 don’t get enough daily physical activity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D316DDD-DAA5-D50A-31B2-C1DF9EF10645}"/>
              </a:ext>
            </a:extLst>
          </p:cNvPr>
          <p:cNvSpPr/>
          <p:nvPr/>
        </p:nvSpPr>
        <p:spPr>
          <a:xfrm>
            <a:off x="360505" y="2750730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3 in 5 don’t eat enough fruits and vegetables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C5A842A-7A71-A18F-89ED-2AF0BA73738A}"/>
              </a:ext>
            </a:extLst>
          </p:cNvPr>
          <p:cNvSpPr/>
          <p:nvPr/>
        </p:nvSpPr>
        <p:spPr>
          <a:xfrm>
            <a:off x="348210" y="3541535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1 in 4 report high levels of life stress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47E095-F5C0-99C0-0D77-B6728F7C1E34}"/>
              </a:ext>
            </a:extLst>
          </p:cNvPr>
          <p:cNvSpPr txBox="1"/>
          <p:nvPr/>
        </p:nvSpPr>
        <p:spPr>
          <a:xfrm>
            <a:off x="348210" y="4769867"/>
            <a:ext cx="25608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Sun Life New Text" pitchFamily="2" charset="0"/>
              </a:rPr>
              <a:t>Source: Chronic Disease Bright Paper 2016</a:t>
            </a:r>
          </a:p>
        </p:txBody>
      </p:sp>
    </p:spTree>
    <p:extLst>
      <p:ext uri="{BB962C8B-B14F-4D97-AF65-F5344CB8AC3E}">
        <p14:creationId xmlns:p14="http://schemas.microsoft.com/office/powerpoint/2010/main" val="3685486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9D2DC-914B-5986-5296-2E58DB6910B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4331" y="331470"/>
            <a:ext cx="3794760" cy="92333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Stress is bad for finances 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and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Mental Health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ED26E04D-E8DA-A559-4FD1-CC114EA3D1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147" b="16147"/>
          <a:stretch>
            <a:fillRect/>
          </a:stretch>
        </p:blipFill>
        <p:spPr/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2EF5246-9B9E-DEA9-10A8-AC443C95081B}"/>
              </a:ext>
            </a:extLst>
          </p:cNvPr>
          <p:cNvSpPr/>
          <p:nvPr/>
        </p:nvSpPr>
        <p:spPr>
          <a:xfrm>
            <a:off x="366626" y="1120137"/>
            <a:ext cx="3920482" cy="720725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Stress clouds judgement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AB58992-D76F-4A38-FA62-6CEE1C442C85}"/>
              </a:ext>
            </a:extLst>
          </p:cNvPr>
          <p:cNvSpPr/>
          <p:nvPr/>
        </p:nvSpPr>
        <p:spPr>
          <a:xfrm>
            <a:off x="366626" y="1927883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Making good financial decisions is harder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A3762ED-30A3-3488-A828-1BF414DF837E}"/>
              </a:ext>
            </a:extLst>
          </p:cNvPr>
          <p:cNvSpPr/>
          <p:nvPr/>
        </p:nvSpPr>
        <p:spPr>
          <a:xfrm>
            <a:off x="366626" y="2735627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Insomnia and fatigue compound the problem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085C0BC-9F8C-B13D-588D-1229EC98F525}"/>
              </a:ext>
            </a:extLst>
          </p:cNvPr>
          <p:cNvSpPr/>
          <p:nvPr/>
        </p:nvSpPr>
        <p:spPr>
          <a:xfrm>
            <a:off x="354331" y="3526432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May result in anxiety and/or depression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531F23-BFAF-8A79-7487-5B2589DDFDFF}"/>
              </a:ext>
            </a:extLst>
          </p:cNvPr>
          <p:cNvSpPr txBox="1"/>
          <p:nvPr/>
        </p:nvSpPr>
        <p:spPr>
          <a:xfrm>
            <a:off x="293711" y="4497169"/>
            <a:ext cx="4029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900" b="0" i="0" dirty="0">
                <a:solidFill>
                  <a:srgbClr val="333333"/>
                </a:solidFill>
                <a:effectLst/>
                <a:latin typeface="Sun Life New Text" pitchFamily="2" charset="0"/>
              </a:rPr>
              <a:t>Source: https://www.forbes.com/councils/forbesfinancecouncil/2023/03/14/the-connection-between-financial-well-being-and-mental-health/</a:t>
            </a:r>
            <a:endParaRPr lang="en-CA" sz="900" dirty="0">
              <a:latin typeface="Sun Life New Text" pitchFamily="2" charset="0"/>
            </a:endParaRPr>
          </a:p>
          <a:p>
            <a:endParaRPr lang="en-CA" sz="900" dirty="0"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830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3F874A1-BF63-F68B-5225-F22E06446D3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77190" y="422910"/>
            <a:ext cx="2920992" cy="369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 Regular" pitchFamily="2" charset="0"/>
                <a:ea typeface="+mn-ea"/>
                <a:cs typeface="+mn-cs"/>
              </a:rPr>
              <a:t>Practical strategies to help 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AF1BEF18-2F49-A62B-309F-AE347E62C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16" r="5416"/>
          <a:stretch>
            <a:fillRect/>
          </a:stretch>
        </p:blipFill>
        <p:spPr/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895AD11-FE02-2860-F4FB-91507E97AFB3}"/>
              </a:ext>
            </a:extLst>
          </p:cNvPr>
          <p:cNvSpPr/>
          <p:nvPr/>
        </p:nvSpPr>
        <p:spPr>
          <a:xfrm>
            <a:off x="377190" y="1050461"/>
            <a:ext cx="3920482" cy="720725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Nurture your physical health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0214A87-DEF1-0D35-895A-E7D69BBA2BC2}"/>
              </a:ext>
            </a:extLst>
          </p:cNvPr>
          <p:cNvSpPr/>
          <p:nvPr/>
        </p:nvSpPr>
        <p:spPr>
          <a:xfrm>
            <a:off x="377190" y="1858207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400" b="0" i="0" dirty="0">
                <a:solidFill>
                  <a:schemeClr val="tx1"/>
                </a:solidFill>
                <a:latin typeface="Sun Life New Text" pitchFamily="2" charset="0"/>
              </a:rPr>
              <a:t>Incorporate mindfulness and relaxation techniques</a:t>
            </a:r>
            <a:endParaRPr lang="en-US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323F36F-4DC0-8FCC-B80B-B8D584086F25}"/>
              </a:ext>
            </a:extLst>
          </p:cNvPr>
          <p:cNvSpPr/>
          <p:nvPr/>
        </p:nvSpPr>
        <p:spPr>
          <a:xfrm>
            <a:off x="377190" y="2665951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400" b="0" i="0" dirty="0">
                <a:solidFill>
                  <a:schemeClr val="tx1"/>
                </a:solidFill>
                <a:latin typeface="Sun Life New Text" pitchFamily="2" charset="0"/>
              </a:rPr>
              <a:t>Surround yourself with positive relationships</a:t>
            </a:r>
            <a:endParaRPr lang="en-US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F01E404-7416-0806-1ED1-1729C5011134}"/>
              </a:ext>
            </a:extLst>
          </p:cNvPr>
          <p:cNvSpPr/>
          <p:nvPr/>
        </p:nvSpPr>
        <p:spPr>
          <a:xfrm>
            <a:off x="364895" y="3456756"/>
            <a:ext cx="3920482" cy="720724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400" b="0" i="0" dirty="0">
                <a:solidFill>
                  <a:schemeClr val="tx1"/>
                </a:solidFill>
                <a:latin typeface="Sun Life New Text" pitchFamily="2" charset="0"/>
              </a:rPr>
              <a:t>Set realistic and achievable financial goals</a:t>
            </a:r>
            <a:endParaRPr lang="en-US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3D705A-C783-8F97-3A83-845ED3ACCC71}"/>
              </a:ext>
            </a:extLst>
          </p:cNvPr>
          <p:cNvSpPr txBox="1"/>
          <p:nvPr/>
        </p:nvSpPr>
        <p:spPr>
          <a:xfrm>
            <a:off x="217062" y="4402508"/>
            <a:ext cx="44093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CA" sz="900" dirty="0">
              <a:latin typeface="Sun Life New Text" pitchFamily="2" charset="0"/>
            </a:endParaRPr>
          </a:p>
          <a:p>
            <a:r>
              <a:rPr lang="en-CA" sz="900" dirty="0">
                <a:latin typeface="Sun Life New Text" pitchFamily="2" charset="0"/>
              </a:rPr>
              <a:t>Source: https://woodgundyadvisors.cibc.com/alexandra-stadnyk/blog/33155178-From-Wealth-to-Well-Being-The-Interconnection-Between-Financial-Well-Being-and-Mental-Health</a:t>
            </a:r>
          </a:p>
          <a:p>
            <a:endParaRPr lang="en-CA" sz="900" dirty="0"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3823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CTOMILLISECCONVERTED" val="1"/>
  <p:tag name="MMPROD_NEXTUNIQUEID" val="10009"/>
  <p:tag name="MMPROD_UIDATA" val="&lt;database version=&quot;11.0&quot;&gt;&lt;object type=&quot;1&quot; unique_id=&quot;10001&quot;&gt;&lt;object type=&quot;2&quot; unique_id=&quot;1348015&quot;&gt;&lt;object type=&quot;3&quot; unique_id=&quot;1348745&quot;&gt;&lt;property id=&quot;20148&quot; value=&quot;5&quot;/&gt;&lt;property id=&quot;20300&quot; value=&quot;Slide 23&quot;/&gt;&lt;property id=&quot;20307&quot; value=&quot;291&quot;/&gt;&lt;/object&gt;&lt;object type=&quot;3&quot; unique_id=&quot;1352237&quot;&gt;&lt;property id=&quot;20148&quot; value=&quot;5&quot;/&gt;&lt;property id=&quot;20300&quot; value=&quot;Slide 1 - &amp;quot;Your wealth and health – what’s the connection?&amp;quot;&quot;/&gt;&lt;property id=&quot;20307&quot; value=&quot;279&quot;/&gt;&lt;/object&gt;&lt;object type=&quot;3&quot; unique_id=&quot;1360946&quot;&gt;&lt;property id=&quot;20148&quot; value=&quot;5&quot;/&gt;&lt;property id=&quot;20300&quot; value=&quot;Slide 14&quot;/&gt;&lt;property id=&quot;20307&quot; value=&quot;1979&quot;/&gt;&lt;/object&gt;&lt;object type=&quot;3&quot; unique_id=&quot;1363796&quot;&gt;&lt;property id=&quot;20148&quot; value=&quot;5&quot;/&gt;&lt;property id=&quot;20300&quot; value=&quot;Slide 16&quot;/&gt;&lt;property id=&quot;20307&quot; value=&quot;1991&quot;/&gt;&lt;/object&gt;&lt;object type=&quot;3&quot; unique_id=&quot;1365379&quot;&gt;&lt;property id=&quot;20148&quot; value=&quot;5&quot;/&gt;&lt;property id=&quot;20300&quot; value=&quot;Slide 4&quot;/&gt;&lt;property id=&quot;20307&quot; value=&quot;1996&quot;/&gt;&lt;/object&gt;&lt;object type=&quot;3&quot; unique_id=&quot;1365380&quot;&gt;&lt;property id=&quot;20148&quot; value=&quot;5&quot;/&gt;&lt;property id=&quot;20300&quot; value=&quot;Slide 5&quot;/&gt;&lt;property id=&quot;20307&quot; value=&quot;1997&quot;/&gt;&lt;/object&gt;&lt;object type=&quot;3&quot; unique_id=&quot;1365382&quot;&gt;&lt;property id=&quot;20148&quot; value=&quot;5&quot;/&gt;&lt;property id=&quot;20300&quot; value=&quot;Slide 10&quot;/&gt;&lt;property id=&quot;20307&quot; value=&quot;1999&quot;/&gt;&lt;/object&gt;&lt;object type=&quot;3&quot; unique_id=&quot;1365383&quot;&gt;&lt;property id=&quot;20148&quot; value=&quot;5&quot;/&gt;&lt;property id=&quot;20300&quot; value=&quot;Slide 11&quot;/&gt;&lt;property id=&quot;20307&quot; value=&quot;2000&quot;/&gt;&lt;/object&gt;&lt;object type=&quot;3&quot; unique_id=&quot;1365384&quot;&gt;&lt;property id=&quot;20148&quot; value=&quot;5&quot;/&gt;&lt;property id=&quot;20300&quot; value=&quot;Slide 12&quot;/&gt;&lt;property id=&quot;20307&quot; value=&quot;437&quot;/&gt;&lt;/object&gt;&lt;object type=&quot;3&quot; unique_id=&quot;1365385&quot;&gt;&lt;property id=&quot;20148&quot; value=&quot;5&quot;/&gt;&lt;property id=&quot;20300&quot; value=&quot;Slide 13&quot;/&gt;&lt;property id=&quot;20307&quot; value=&quot;1958&quot;/&gt;&lt;/object&gt;&lt;object type=&quot;3&quot; unique_id=&quot;1365699&quot;&gt;&lt;property id=&quot;20148&quot; value=&quot;5&quot;/&gt;&lt;property id=&quot;20300&quot; value=&quot;Slide 17&quot;/&gt;&lt;property id=&quot;20307&quot; value=&quot;2002&quot;/&gt;&lt;/object&gt;&lt;object type=&quot;3&quot; unique_id=&quot;1365764&quot;&gt;&lt;property id=&quot;20148&quot; value=&quot;5&quot;/&gt;&lt;property id=&quot;20300&quot; value=&quot;Slide 18&quot;/&gt;&lt;property id=&quot;20307&quot; value=&quot;2003&quot;/&gt;&lt;/object&gt;&lt;object type=&quot;3&quot; unique_id=&quot;1366184&quot;&gt;&lt;property id=&quot;20148&quot; value=&quot;5&quot;/&gt;&lt;property id=&quot;20300&quot; value=&quot;Slide 2 - &amp;quot;Table of Contents.&amp;quot;&quot;/&gt;&lt;property id=&quot;20307&quot; value=&quot;257&quot;/&gt;&lt;/object&gt;&lt;object type=&quot;3&quot; unique_id=&quot;1366185&quot;&gt;&lt;property id=&quot;20148&quot; value=&quot;5&quot;/&gt;&lt;property id=&quot;20300&quot; value=&quot;Slide 3 - &amp;quot;01.&amp;quot;&quot;/&gt;&lt;property id=&quot;20307&quot; value=&quot;433&quot;/&gt;&lt;/object&gt;&lt;object type=&quot;3&quot; unique_id=&quot;1366186&quot;&gt;&lt;property id=&quot;20148&quot; value=&quot;5&quot;/&gt;&lt;property id=&quot;20300&quot; value=&quot;Slide 6&quot;/&gt;&lt;property id=&quot;20307&quot; value=&quot;2004&quot;/&gt;&lt;/object&gt;&lt;object type=&quot;3&quot; unique_id=&quot;1366187&quot;&gt;&lt;property id=&quot;20148&quot; value=&quot;5&quot;/&gt;&lt;property id=&quot;20300&quot; value=&quot;Slide 7 - &amp;quot;02.&amp;quot;&quot;/&gt;&lt;property id=&quot;20307&quot; value=&quot;2005&quot;/&gt;&lt;/object&gt;&lt;object type=&quot;3&quot; unique_id=&quot;1366501&quot;&gt;&lt;property id=&quot;20148&quot; value=&quot;5&quot;/&gt;&lt;property id=&quot;20300&quot; value=&quot;Slide 8&quot;/&gt;&lt;property id=&quot;20307&quot; value=&quot;1957&quot;/&gt;&lt;/object&gt;&lt;object type=&quot;3&quot; unique_id=&quot;1366502&quot;&gt;&lt;property id=&quot;20148&quot; value=&quot;5&quot;/&gt;&lt;property id=&quot;20300&quot; value=&quot;Slide 9&quot;/&gt;&lt;property id=&quot;20307&quot; value=&quot;2006&quot;/&gt;&lt;/object&gt;&lt;object type=&quot;3&quot; unique_id=&quot;1366503&quot;&gt;&lt;property id=&quot;20148&quot; value=&quot;5&quot;/&gt;&lt;property id=&quot;20300&quot; value=&quot;Slide 15&quot;/&gt;&lt;property id=&quot;20307&quot; value=&quot;1956&quot;/&gt;&lt;/object&gt;&lt;object type=&quot;3&quot; unique_id=&quot;1366504&quot;&gt;&lt;property id=&quot;20148&quot; value=&quot;5&quot;/&gt;&lt;property id=&quot;20300&quot; value=&quot;Slide 20&quot;/&gt;&lt;property id=&quot;20307&quot; value=&quot;1922&quot;/&gt;&lt;/object&gt;&lt;object type=&quot;3&quot; unique_id=&quot;1366505&quot;&gt;&lt;property id=&quot;20148&quot; value=&quot;5&quot;/&gt;&lt;property id=&quot;20300&quot; value=&quot;Slide 21&quot;/&gt;&lt;property id=&quot;20307&quot; value=&quot;1960&quot;/&gt;&lt;/object&gt;&lt;object type=&quot;3&quot; unique_id=&quot;1366506&quot;&gt;&lt;property id=&quot;20148&quot; value=&quot;5&quot;/&gt;&lt;property id=&quot;20300&quot; value=&quot;Slide 22&quot;/&gt;&lt;property id=&quot;20307&quot; value=&quot;1933&quot;/&gt;&lt;/object&gt;&lt;object type=&quot;3&quot; unique_id=&quot;1366748&quot;&gt;&lt;property id=&quot;20148&quot; value=&quot;5&quot;/&gt;&lt;property id=&quot;20300&quot; value=&quot;Slide 19 - &amp;quot;03.&amp;quot;&quot;/&gt;&lt;property id=&quot;20307&quot; value=&quot;2007&quot;/&gt;&lt;/object&gt;&lt;/object&gt;&lt;object type=&quot;8&quot; unique_id=&quot;1348067&quot;&gt;&lt;/object&gt;&lt;/object&gt;&lt;/database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|32.1"/>
</p:tagLst>
</file>

<file path=ppt/theme/theme1.xml><?xml version="1.0" encoding="utf-8"?>
<a:theme xmlns:a="http://schemas.openxmlformats.org/drawingml/2006/main" name="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un Life Master">
  <a:themeElements>
    <a:clrScheme name="Custom 70">
      <a:dk1>
        <a:sysClr val="windowText" lastClr="000000"/>
      </a:dk1>
      <a:lt1>
        <a:sysClr val="window" lastClr="FFFFFF"/>
      </a:lt1>
      <a:dk2>
        <a:srgbClr val="003946"/>
      </a:dk2>
      <a:lt2>
        <a:srgbClr val="EEECE1"/>
      </a:lt2>
      <a:accent1>
        <a:srgbClr val="FFCB05"/>
      </a:accent1>
      <a:accent2>
        <a:srgbClr val="DF7227"/>
      </a:accent2>
      <a:accent3>
        <a:srgbClr val="00A8E5"/>
      </a:accent3>
      <a:accent4>
        <a:srgbClr val="9A9A9A"/>
      </a:accent4>
      <a:accent5>
        <a:srgbClr val="58B947"/>
      </a:accent5>
      <a:accent6>
        <a:srgbClr val="0B713A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B05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1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4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LF 2">
    <a:dk1>
      <a:srgbClr val="003946"/>
    </a:dk1>
    <a:lt1>
      <a:srgbClr val="FFFFFF"/>
    </a:lt1>
    <a:dk2>
      <a:srgbClr val="406E7D"/>
    </a:dk2>
    <a:lt2>
      <a:srgbClr val="EAAB00"/>
    </a:lt2>
    <a:accent1>
      <a:srgbClr val="5482AB"/>
    </a:accent1>
    <a:accent2>
      <a:srgbClr val="A4383D"/>
    </a:accent2>
    <a:accent3>
      <a:srgbClr val="648237"/>
    </a:accent3>
    <a:accent4>
      <a:srgbClr val="000000"/>
    </a:accent4>
    <a:accent5>
      <a:srgbClr val="FFFFFF"/>
    </a:accent5>
    <a:accent6>
      <a:srgbClr val="FFEECF"/>
    </a:accent6>
    <a:hlink>
      <a:srgbClr val="406E7D"/>
    </a:hlink>
    <a:folHlink>
      <a:srgbClr val="B25753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SLF 2">
    <a:dk1>
      <a:srgbClr val="003946"/>
    </a:dk1>
    <a:lt1>
      <a:srgbClr val="FFFFFF"/>
    </a:lt1>
    <a:dk2>
      <a:srgbClr val="406E7D"/>
    </a:dk2>
    <a:lt2>
      <a:srgbClr val="EAAB00"/>
    </a:lt2>
    <a:accent1>
      <a:srgbClr val="5482AB"/>
    </a:accent1>
    <a:accent2>
      <a:srgbClr val="A4383D"/>
    </a:accent2>
    <a:accent3>
      <a:srgbClr val="648237"/>
    </a:accent3>
    <a:accent4>
      <a:srgbClr val="000000"/>
    </a:accent4>
    <a:accent5>
      <a:srgbClr val="FFFFFF"/>
    </a:accent5>
    <a:accent6>
      <a:srgbClr val="FFEECF"/>
    </a:accent6>
    <a:hlink>
      <a:srgbClr val="406E7D"/>
    </a:hlink>
    <a:folHlink>
      <a:srgbClr val="B25753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424F530A5BE4B98854DCA00BF051F" ma:contentTypeVersion="3984" ma:contentTypeDescription="Create a new document." ma:contentTypeScope="" ma:versionID="7492aaa79acce3e5028e443d76e0be60">
  <xsd:schema xmlns:xsd="http://www.w3.org/2001/XMLSchema" xmlns:xs="http://www.w3.org/2001/XMLSchema" xmlns:p="http://schemas.microsoft.com/office/2006/metadata/properties" xmlns:ns1="http://schemas.microsoft.com/sharepoint/v3" xmlns:ns2="c8e2261c-d36f-4e15-9393-72878087d242" xmlns:ns3="f3356d00-3bac-4125-beb8-3fe6f2a1b406" xmlns:ns4="http://schemas.microsoft.com/sharepoint/v3/fields" xmlns:ns5="3cdaa3e1-0311-4014-9630-d77d2ddf556e" xmlns:ns6="http://schemas.microsoft.com/sharepoint/v4" targetNamespace="http://schemas.microsoft.com/office/2006/metadata/properties" ma:root="true" ma:fieldsID="98767f9d8de828c04730a55f346d67ee" ns1:_="" ns2:_="" ns3:_="" ns4:_="" ns5:_="" ns6:_="">
    <xsd:import namespace="http://schemas.microsoft.com/sharepoint/v3"/>
    <xsd:import namespace="c8e2261c-d36f-4e15-9393-72878087d242"/>
    <xsd:import namespace="f3356d00-3bac-4125-beb8-3fe6f2a1b406"/>
    <xsd:import namespace="http://schemas.microsoft.com/sharepoint/v3/fields"/>
    <xsd:import namespace="3cdaa3e1-0311-4014-9630-d77d2ddf556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Url" minOccurs="0"/>
                <xsd:element ref="ns3:Category" minOccurs="0"/>
                <xsd:element ref="ns4:_Version" minOccurs="0"/>
                <xsd:element ref="ns3:Note" minOccurs="0"/>
                <xsd:element ref="ns2:_dlc_DocIdPersistId" minOccurs="0"/>
                <xsd:element ref="ns5:AxSourceListID" minOccurs="0"/>
                <xsd:element ref="ns5:AxSourceItemID" minOccurs="0"/>
                <xsd:element ref="ns2:_dlc_Doc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5:SharedWithUsers" minOccurs="0"/>
                <xsd:element ref="ns5:SharedWithDetails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  <xsd:element ref="ns6:IconOverlay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asdf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e2261c-d36f-4e15-9393-72878087d242" elementFormDefault="qualified">
    <xsd:import namespace="http://schemas.microsoft.com/office/2006/documentManagement/types"/>
    <xsd:import namespace="http://schemas.microsoft.com/office/infopath/2007/PartnerControls"/>
    <xsd:element name="_dlc_DocIdUrl" ma:index="2" nillable="true" ma:displayName="Document ID" ma:description="Permanent link to this document." ma:hidden="true" ma:internalName="_dlc_DocIdUrl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9" nillable="true" ma:displayName="Persist ID" ma:description="Keep ID on add." ma:hidden="true" ma:internalName="_dlc_DocIdPersistId" ma:readOnly="false">
      <xsd:simpleType>
        <xsd:restriction base="dms:Boolean"/>
      </xsd:simpleType>
    </xsd:element>
    <xsd:element name="_dlc_DocId" ma:index="12" nillable="true" ma:displayName="Document ID Value" ma:description="The value of the document ID assigned to this item." ma:hidden="true" ma:indexed="true" ma:internalName="_dlc_DocId" ma:readOnly="true">
      <xsd:simpleType>
        <xsd:restriction base="dms:Text"/>
      </xsd:simpleType>
    </xsd:element>
    <xsd:element name="TaxCatchAll" ma:index="34" nillable="true" ma:displayName="Taxonomy Catch All Column" ma:hidden="true" ma:list="{d800bb0c-e60b-41ba-8b51-31b814220371}" ma:internalName="TaxCatchAll" ma:showField="CatchAllData" ma:web="c8e2261c-d36f-4e15-9393-72878087d2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356d00-3bac-4125-beb8-3fe6f2a1b406" elementFormDefault="qualified">
    <xsd:import namespace="http://schemas.microsoft.com/office/2006/documentManagement/types"/>
    <xsd:import namespace="http://schemas.microsoft.com/office/infopath/2007/PartnerControls"/>
    <xsd:element name="Category" ma:index="3" nillable="true" ma:displayName="Category" ma:internalName="Category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dvisors"/>
                    <xsd:enumeration value="Marketing material"/>
                    <xsd:enumeration value="Seminars"/>
                  </xsd:restriction>
                </xsd:simpleType>
              </xsd:element>
            </xsd:sequence>
          </xsd:extension>
        </xsd:complexContent>
      </xsd:complexType>
    </xsd:element>
    <xsd:element name="Note" ma:index="5" nillable="true" ma:displayName="Note" ma:description="To draw attention that there are multiple versions of a file - that could have been used at different points of our process" ma:internalName="Note" ma:readOnly="false">
      <xsd:simpleType>
        <xsd:restriction base="dms:Text">
          <xsd:maxLength value="255"/>
        </xsd:restriction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hidden="true" ma:internalName="MediaServiceAutoTags" ma:readOnly="true">
      <xsd:simpleType>
        <xsd:restriction base="dms:Text"/>
      </xsd:simpleType>
    </xsd:element>
    <xsd:element name="MediaServiceOCR" ma:index="19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hidden="true" ma:internalName="MediaServiceLocation" ma:readOnly="true">
      <xsd:simpleType>
        <xsd:restriction base="dms:Text"/>
      </xsd:simpleType>
    </xsd:element>
    <xsd:element name="MediaServiceAutoKeyPoints" ma:index="2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6" nillable="true" ma:displayName="KeyPoints" ma:hidden="true" ma:internalName="MediaServiceKeyPoints" ma:readOnly="true">
      <xsd:simpleType>
        <xsd:restriction base="dms:Note"/>
      </xsd:simpleType>
    </xsd:element>
    <xsd:element name="MediaLengthInSeconds" ma:index="3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33" nillable="true" ma:taxonomy="true" ma:internalName="lcf76f155ced4ddcb4097134ff3c332f" ma:taxonomyFieldName="MediaServiceImageTags" ma:displayName="Image Tags" ma:readOnly="false" ma:fieldId="{5cf76f15-5ced-4ddc-b409-7134ff3c332f}" ma:taxonomyMulti="true" ma:sspId="9af281f3-005c-4590-8509-9f2f2da8adb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asdfa" ma:index="37" nillable="true" ma:displayName="asdfa" ma:format="DateOnly" ma:internalName="asdfa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Version" ma:index="4" nillable="true" ma:displayName="Version" ma:internalName="_Vers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daa3e1-0311-4014-9630-d77d2ddf556e" elementFormDefault="qualified">
    <xsd:import namespace="http://schemas.microsoft.com/office/2006/documentManagement/types"/>
    <xsd:import namespace="http://schemas.microsoft.com/office/infopath/2007/PartnerControls"/>
    <xsd:element name="AxSourceListID" ma:index="10" nillable="true" ma:displayName="AxSourceListID" ma:hidden="true" ma:internalName="AxSourceListID" ma:readOnly="false">
      <xsd:simpleType>
        <xsd:restriction base="dms:Unknown"/>
      </xsd:simpleType>
    </xsd:element>
    <xsd:element name="AxSourceItemID" ma:index="11" nillable="true" ma:displayName="AxSourceItemID" ma:hidden="true" ma:internalName="AxSourceItemID" ma:readOnly="false">
      <xsd:simpleType>
        <xsd:restriction base="dms:Unknown"/>
      </xsd:simpleType>
    </xsd:element>
    <xsd:element name="SharedWithUsers" ma:index="2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0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f3356d00-3bac-4125-beb8-3fe6f2a1b406">
      <Terms xmlns="http://schemas.microsoft.com/office/infopath/2007/PartnerControls"/>
    </lcf76f155ced4ddcb4097134ff3c332f>
    <TaxCatchAll xmlns="c8e2261c-d36f-4e15-9393-72878087d242" xsi:nil="true"/>
    <_dlc_DocIdUrl xmlns="c8e2261c-d36f-4e15-9393-72878087d242">
      <Url>https://sunlifefinancial.sharepoint.com/sites/EI/WPSAL/_layouts/15/DocIdRedir.aspx?ID=SLFEI-1539375121-32345</Url>
      <Description>SLFEI-1539375121-32345</Description>
    </_dlc_DocIdUrl>
    <_Version xmlns="http://schemas.microsoft.com/sharepoint/v3/fields" xsi:nil="true"/>
    <Category xmlns="f3356d00-3bac-4125-beb8-3fe6f2a1b406" xsi:nil="true"/>
    <AxSourceListID xmlns="3cdaa3e1-0311-4014-9630-d77d2ddf556e" xsi:nil="true"/>
    <_dlc_DocIdPersistId xmlns="c8e2261c-d36f-4e15-9393-72878087d242" xsi:nil="true"/>
    <IconOverlay xmlns="http://schemas.microsoft.com/sharepoint/v4" xsi:nil="true"/>
    <AxSourceItemID xmlns="3cdaa3e1-0311-4014-9630-d77d2ddf556e" xsi:nil="true"/>
    <Note xmlns="f3356d00-3bac-4125-beb8-3fe6f2a1b406" xsi:nil="true"/>
    <_dlc_DocId xmlns="c8e2261c-d36f-4e15-9393-72878087d242">SLFEI-1539375121-32345</_dlc_DocId>
    <asdfa xmlns="f3356d00-3bac-4125-beb8-3fe6f2a1b40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 xmlns=""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C82C3290-B579-4A40-8D1E-BF3826808A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c8e2261c-d36f-4e15-9393-72878087d242"/>
    <ds:schemaRef ds:uri="f3356d00-3bac-4125-beb8-3fe6f2a1b406"/>
    <ds:schemaRef ds:uri="http://schemas.microsoft.com/sharepoint/v3/fields"/>
    <ds:schemaRef ds:uri="3cdaa3e1-0311-4014-9630-d77d2ddf556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8261DBD-1650-4AC5-AEE8-6FCBCFF1EAC6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sharepoint/v3"/>
    <ds:schemaRef ds:uri="http://schemas.microsoft.com/office/infopath/2007/PartnerControls"/>
    <ds:schemaRef ds:uri="http://purl.org/dc/terms/"/>
    <ds:schemaRef ds:uri="c8e2261c-d36f-4e15-9393-72878087d242"/>
    <ds:schemaRef ds:uri="http://schemas.microsoft.com/office/2006/documentManagement/types"/>
    <ds:schemaRef ds:uri="http://schemas.microsoft.com/sharepoint/v4"/>
    <ds:schemaRef ds:uri="3cdaa3e1-0311-4014-9630-d77d2ddf556e"/>
    <ds:schemaRef ds:uri="http://schemas.microsoft.com/sharepoint/v3/fields"/>
    <ds:schemaRef ds:uri="f3356d00-3bac-4125-beb8-3fe6f2a1b40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4C33063-F698-4BD1-8174-5B359DF04D5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19A50A5-930F-452C-9116-3B4227875BC1}">
  <ds:schemaRefs>
    <ds:schemaRef ds:uri="http://schemas.microsoft.com/sharepoint/event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3106</TotalTime>
  <Words>938</Words>
  <Application>Microsoft Office PowerPoint</Application>
  <PresentationFormat>On-screen Show (16:9)</PresentationFormat>
  <Paragraphs>215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22</vt:i4>
      </vt:variant>
    </vt:vector>
  </HeadingPairs>
  <TitlesOfParts>
    <vt:vector size="38" baseType="lpstr">
      <vt:lpstr>Arial</vt:lpstr>
      <vt:lpstr>Calibri</vt:lpstr>
      <vt:lpstr>Sun Life New Display</vt:lpstr>
      <vt:lpstr>Sun Life New Display Regular</vt:lpstr>
      <vt:lpstr>Sun Life New Text</vt:lpstr>
      <vt:lpstr>Sun Life Sans</vt:lpstr>
      <vt:lpstr>Sun Life Serif</vt:lpstr>
      <vt:lpstr>Office Theme</vt:lpstr>
      <vt:lpstr>1_Sun Life Master</vt:lpstr>
      <vt:lpstr>1_Office Theme</vt:lpstr>
      <vt:lpstr>5_Office Theme</vt:lpstr>
      <vt:lpstr>6_Office Theme</vt:lpstr>
      <vt:lpstr>7_Office Theme</vt:lpstr>
      <vt:lpstr>11_Office Theme</vt:lpstr>
      <vt:lpstr>2_Office Theme</vt:lpstr>
      <vt:lpstr>4_Office Theme</vt:lpstr>
      <vt:lpstr>Your health and your wealth – what’s the connection?</vt:lpstr>
      <vt:lpstr>Let’s talk about:</vt:lpstr>
      <vt:lpstr>Integrated health</vt:lpstr>
      <vt:lpstr>Stress casts a shadow</vt:lpstr>
      <vt:lpstr>Keep your finances healthy</vt:lpstr>
      <vt:lpstr>Linking health and finances</vt:lpstr>
      <vt:lpstr>The impact of lifestyle</vt:lpstr>
      <vt:lpstr>Stress is bad for finances and Mental Health </vt:lpstr>
      <vt:lpstr>Practical strategies to help </vt:lpstr>
      <vt:lpstr>Are you financially prepared or unprepared?</vt:lpstr>
      <vt:lpstr>What can you do to increase your financial wellness?</vt:lpstr>
      <vt:lpstr>The key areas:</vt:lpstr>
      <vt:lpstr>Money management tips</vt:lpstr>
      <vt:lpstr>Debt Management</vt:lpstr>
      <vt:lpstr>Sources of retirement income</vt:lpstr>
      <vt:lpstr>Learn the fundamentals of investing</vt:lpstr>
      <vt:lpstr>Don’t forget inflation</vt:lpstr>
      <vt:lpstr>Start as soon as you can</vt:lpstr>
      <vt:lpstr>Consider tax efficiencies</vt:lpstr>
      <vt:lpstr>Financial protection</vt:lpstr>
      <vt:lpstr>sunlife.ca </vt:lpstr>
      <vt:lpstr>Connecting with Sun Life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Shieh</dc:creator>
  <cp:lastModifiedBy>Lisa Plater</cp:lastModifiedBy>
  <cp:revision>133</cp:revision>
  <dcterms:created xsi:type="dcterms:W3CDTF">2022-11-22T01:52:20Z</dcterms:created>
  <dcterms:modified xsi:type="dcterms:W3CDTF">2026-03-09T15:24:47Z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0x0101003BC424F530A5BE4B98854DCA00BF051F</vt:lpwstr>
  </property>
  <property fmtid="{D5CDD505-2E9C-101B-9397-08002B2CF9AE}" pid="3" name="_dlc_DocId">
    <vt:lpwstr>5CD5YEM5C3YY-1947770086-57200</vt:lpwstr>
  </property>
  <property fmtid="{D5CDD505-2E9C-101B-9397-08002B2CF9AE}" pid="4" name="_dlc_DocIdItemGuid">
    <vt:lpwstr>258f452d-0e10-44a9-82ec-ba724db48e42</vt:lpwstr>
  </property>
  <property fmtid="{D5CDD505-2E9C-101B-9397-08002B2CF9AE}" pid="5" name="_dlc_DocIdUrl">
    <vt:lpwstr>https://sunlifefinancial.sharepoint.com/sites/Group/GRSES/_layouts/15/DocIdRedir.aspx?ID=5CD5YEM5C3YY-1947770086-57200, 5CD5YEM5C3YY-1947770086-57200</vt:lpwstr>
  </property>
  <property fmtid="{D5CDD505-2E9C-101B-9397-08002B2CF9AE}" pid="6" name="MediaServiceImageTags">
    <vt:lpwstr/>
  </property>
</Properties>
</file>