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2.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3.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theme/theme4.xml" ContentType="application/vnd.openxmlformats-officedocument.theme+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5.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theme/theme6.xml" ContentType="application/vnd.openxmlformats-officedocument.theme+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theme/theme7.xml" ContentType="application/vnd.openxmlformats-officedocument.theme+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7.xml" ContentType="application/vnd.openxmlformats-officedocument.presentationml.notesSlide+xml"/>
  <Override PartName="/ppt/charts/chart3.xml" ContentType="application/vnd.openxmlformats-officedocument.drawingml.chart+xml"/>
  <Override PartName="/ppt/notesSlides/notesSlide1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5"/>
    <p:sldMasterId id="2147483749" r:id="rId6"/>
    <p:sldMasterId id="2147483867" r:id="rId7"/>
    <p:sldMasterId id="2147484054" r:id="rId8"/>
    <p:sldMasterId id="2147484103" r:id="rId9"/>
    <p:sldMasterId id="2147484133" r:id="rId10"/>
    <p:sldMasterId id="2147484205" r:id="rId11"/>
    <p:sldMasterId id="2147484233" r:id="rId12"/>
  </p:sldMasterIdLst>
  <p:notesMasterIdLst>
    <p:notesMasterId r:id="rId53"/>
  </p:notesMasterIdLst>
  <p:sldIdLst>
    <p:sldId id="296" r:id="rId13"/>
    <p:sldId id="257" r:id="rId14"/>
    <p:sldId id="281" r:id="rId15"/>
    <p:sldId id="9655" r:id="rId16"/>
    <p:sldId id="428" r:id="rId17"/>
    <p:sldId id="430" r:id="rId18"/>
    <p:sldId id="433" r:id="rId19"/>
    <p:sldId id="2009" r:id="rId20"/>
    <p:sldId id="2061" r:id="rId21"/>
    <p:sldId id="1884" r:id="rId22"/>
    <p:sldId id="2015" r:id="rId23"/>
    <p:sldId id="2016" r:id="rId24"/>
    <p:sldId id="2082" r:id="rId25"/>
    <p:sldId id="1926" r:id="rId26"/>
    <p:sldId id="462" r:id="rId27"/>
    <p:sldId id="539" r:id="rId28"/>
    <p:sldId id="549" r:id="rId29"/>
    <p:sldId id="9654" r:id="rId30"/>
    <p:sldId id="1944" r:id="rId31"/>
    <p:sldId id="2086" r:id="rId32"/>
    <p:sldId id="543" r:id="rId33"/>
    <p:sldId id="2011" r:id="rId34"/>
    <p:sldId id="1916" r:id="rId35"/>
    <p:sldId id="1909" r:id="rId36"/>
    <p:sldId id="1910" r:id="rId37"/>
    <p:sldId id="1911" r:id="rId38"/>
    <p:sldId id="1942" r:id="rId39"/>
    <p:sldId id="1912" r:id="rId40"/>
    <p:sldId id="1919" r:id="rId41"/>
    <p:sldId id="2084" r:id="rId42"/>
    <p:sldId id="1921" r:id="rId43"/>
    <p:sldId id="2085" r:id="rId44"/>
    <p:sldId id="2051" r:id="rId45"/>
    <p:sldId id="2078" r:id="rId46"/>
    <p:sldId id="1922" r:id="rId47"/>
    <p:sldId id="1928" r:id="rId48"/>
    <p:sldId id="1931" r:id="rId49"/>
    <p:sldId id="1932" r:id="rId50"/>
    <p:sldId id="1934" r:id="rId51"/>
    <p:sldId id="1971" r:id="rId52"/>
  </p:sldIdLst>
  <p:sldSz cx="9144000" cy="5143500" type="screen16x9"/>
  <p:notesSz cx="6858000" cy="9144000"/>
  <p:custDataLst>
    <p:tags r:id="rId5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A0587B-735D-E423-91A5-7D19F51DC017}" name="Kristine Pino" initials="KP" userId="S::Kristine.Pino@sunlife.com::7bfe616f-fbc0-4e71-8a3c-9a7facf6aa6e" providerId="AD"/>
  <p188:author id="{C07D0981-9573-5AEC-CB66-A18F9425FD77}" name="Lisa Plater" initials="LP" userId="S::lisa.plater@sunlife.com::3108f9e6-46bb-406e-962f-3688069362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6E1"/>
    <a:srgbClr val="FEF8DD"/>
    <a:srgbClr val="38758E"/>
    <a:srgbClr val="FC9E2D"/>
    <a:srgbClr val="D9541A"/>
    <a:srgbClr val="6ED2DF"/>
    <a:srgbClr val="004F73"/>
    <a:srgbClr val="0038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50" autoAdjust="0"/>
    <p:restoredTop sz="46724" autoAdjust="0"/>
  </p:normalViewPr>
  <p:slideViewPr>
    <p:cSldViewPr snapToGrid="0">
      <p:cViewPr varScale="1">
        <p:scale>
          <a:sx n="39" d="100"/>
          <a:sy n="39" d="100"/>
        </p:scale>
        <p:origin x="1760" y="28"/>
      </p:cViewPr>
      <p:guideLst/>
    </p:cSldViewPr>
  </p:slideViewPr>
  <p:outlineViewPr>
    <p:cViewPr>
      <p:scale>
        <a:sx n="33" d="100"/>
        <a:sy n="33" d="100"/>
      </p:scale>
      <p:origin x="0" y="-1603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Master" Target="slideMasters/slideMaster8.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theme" Target="theme/theme1.xml"/><Relationship Id="rId10" Type="http://schemas.openxmlformats.org/officeDocument/2006/relationships/slideMaster" Target="slideMasters/slideMaster6.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viewProps" Target="viewProps.xml"/><Relationship Id="rId8" Type="http://schemas.openxmlformats.org/officeDocument/2006/relationships/slideMaster" Target="slideMasters/slideMaster4.xml"/><Relationship Id="rId51" Type="http://schemas.openxmlformats.org/officeDocument/2006/relationships/slide" Target="slides/slide39.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cha Lafond" userId="47113379-dd4a-492e-a2ce-7410aa5cef51" providerId="ADAL" clId="{D0B6A96A-88DF-4913-87D9-E180C3CAA6DE}"/>
    <pc:docChg chg="addSld delSld modSld">
      <pc:chgData name="Natacha Lafond" userId="47113379-dd4a-492e-a2ce-7410aa5cef51" providerId="ADAL" clId="{D0B6A96A-88DF-4913-87D9-E180C3CAA6DE}" dt="2026-02-24T20:38:37.712" v="34" actId="113"/>
      <pc:docMkLst>
        <pc:docMk/>
      </pc:docMkLst>
      <pc:sldChg chg="modSp mod">
        <pc:chgData name="Natacha Lafond" userId="47113379-dd4a-492e-a2ce-7410aa5cef51" providerId="ADAL" clId="{D0B6A96A-88DF-4913-87D9-E180C3CAA6DE}" dt="2026-02-24T20:21:40.078" v="2" actId="255"/>
        <pc:sldMkLst>
          <pc:docMk/>
          <pc:sldMk cId="2834282327" sldId="296"/>
        </pc:sldMkLst>
        <pc:spChg chg="mod">
          <ac:chgData name="Natacha Lafond" userId="47113379-dd4a-492e-a2ce-7410aa5cef51" providerId="ADAL" clId="{D0B6A96A-88DF-4913-87D9-E180C3CAA6DE}" dt="2026-02-24T20:21:40.078" v="2" actId="255"/>
          <ac:spMkLst>
            <pc:docMk/>
            <pc:sldMk cId="2834282327" sldId="296"/>
            <ac:spMk id="21" creationId="{204491E2-239B-2831-7C9D-8CCC7A893B88}"/>
          </ac:spMkLst>
        </pc:spChg>
      </pc:sldChg>
      <pc:sldChg chg="modSp mod">
        <pc:chgData name="Natacha Lafond" userId="47113379-dd4a-492e-a2ce-7410aa5cef51" providerId="ADAL" clId="{D0B6A96A-88DF-4913-87D9-E180C3CAA6DE}" dt="2026-02-24T20:23:08.203" v="9" actId="692"/>
        <pc:sldMkLst>
          <pc:docMk/>
          <pc:sldMk cId="383584170" sldId="549"/>
        </pc:sldMkLst>
        <pc:spChg chg="mod">
          <ac:chgData name="Natacha Lafond" userId="47113379-dd4a-492e-a2ce-7410aa5cef51" providerId="ADAL" clId="{D0B6A96A-88DF-4913-87D9-E180C3CAA6DE}" dt="2026-02-24T20:22:59.275" v="8" actId="208"/>
          <ac:spMkLst>
            <pc:docMk/>
            <pc:sldMk cId="383584170" sldId="549"/>
            <ac:spMk id="17" creationId="{39B738D2-BC5E-0879-659D-AD29E8867BAD}"/>
          </ac:spMkLst>
        </pc:spChg>
        <pc:graphicFrameChg chg="mod">
          <ac:chgData name="Natacha Lafond" userId="47113379-dd4a-492e-a2ce-7410aa5cef51" providerId="ADAL" clId="{D0B6A96A-88DF-4913-87D9-E180C3CAA6DE}" dt="2026-02-24T20:23:08.203" v="9" actId="692"/>
          <ac:graphicFrameMkLst>
            <pc:docMk/>
            <pc:sldMk cId="383584170" sldId="549"/>
            <ac:graphicFrameMk id="6" creationId="{00000000-0008-0000-0100-000027880700}"/>
          </ac:graphicFrameMkLst>
        </pc:graphicFrameChg>
      </pc:sldChg>
      <pc:sldChg chg="modSp mod">
        <pc:chgData name="Natacha Lafond" userId="47113379-dd4a-492e-a2ce-7410aa5cef51" providerId="ADAL" clId="{D0B6A96A-88DF-4913-87D9-E180C3CAA6DE}" dt="2026-02-24T20:23:44.845" v="27" actId="20577"/>
        <pc:sldMkLst>
          <pc:docMk/>
          <pc:sldMk cId="1538428858" sldId="1911"/>
        </pc:sldMkLst>
        <pc:graphicFrameChg chg="modGraphic">
          <ac:chgData name="Natacha Lafond" userId="47113379-dd4a-492e-a2ce-7410aa5cef51" providerId="ADAL" clId="{D0B6A96A-88DF-4913-87D9-E180C3CAA6DE}" dt="2026-02-24T20:23:44.845" v="27" actId="20577"/>
          <ac:graphicFrameMkLst>
            <pc:docMk/>
            <pc:sldMk cId="1538428858" sldId="1911"/>
            <ac:graphicFrameMk id="2" creationId="{8EBB849F-EE01-E30F-2771-D9CFDD4A1935}"/>
          </ac:graphicFrameMkLst>
        </pc:graphicFrameChg>
      </pc:sldChg>
      <pc:sldChg chg="modSp mod">
        <pc:chgData name="Natacha Lafond" userId="47113379-dd4a-492e-a2ce-7410aa5cef51" providerId="ADAL" clId="{D0B6A96A-88DF-4913-87D9-E180C3CAA6DE}" dt="2026-02-24T20:23:54.608" v="28" actId="20577"/>
        <pc:sldMkLst>
          <pc:docMk/>
          <pc:sldMk cId="1276715233" sldId="1912"/>
        </pc:sldMkLst>
        <pc:graphicFrameChg chg="modGraphic">
          <ac:chgData name="Natacha Lafond" userId="47113379-dd4a-492e-a2ce-7410aa5cef51" providerId="ADAL" clId="{D0B6A96A-88DF-4913-87D9-E180C3CAA6DE}" dt="2026-02-24T20:23:54.608" v="28" actId="20577"/>
          <ac:graphicFrameMkLst>
            <pc:docMk/>
            <pc:sldMk cId="1276715233" sldId="1912"/>
            <ac:graphicFrameMk id="5" creationId="{364F4CD4-69C2-A276-DFAE-78AFE1C050D3}"/>
          </ac:graphicFrameMkLst>
        </pc:graphicFrameChg>
      </pc:sldChg>
      <pc:sldChg chg="modSp mod">
        <pc:chgData name="Natacha Lafond" userId="47113379-dd4a-492e-a2ce-7410aa5cef51" providerId="ADAL" clId="{D0B6A96A-88DF-4913-87D9-E180C3CAA6DE}" dt="2026-02-24T20:24:36.632" v="31" actId="1076"/>
        <pc:sldMkLst>
          <pc:docMk/>
          <pc:sldMk cId="172506090" sldId="1971"/>
        </pc:sldMkLst>
        <pc:spChg chg="mod">
          <ac:chgData name="Natacha Lafond" userId="47113379-dd4a-492e-a2ce-7410aa5cef51" providerId="ADAL" clId="{D0B6A96A-88DF-4913-87D9-E180C3CAA6DE}" dt="2026-02-24T20:24:27.371" v="29" actId="1076"/>
          <ac:spMkLst>
            <pc:docMk/>
            <pc:sldMk cId="172506090" sldId="1971"/>
            <ac:spMk id="2" creationId="{FD5AE970-E279-8B3C-1123-62D7A9453473}"/>
          </ac:spMkLst>
        </pc:spChg>
        <pc:spChg chg="mod">
          <ac:chgData name="Natacha Lafond" userId="47113379-dd4a-492e-a2ce-7410aa5cef51" providerId="ADAL" clId="{D0B6A96A-88DF-4913-87D9-E180C3CAA6DE}" dt="2026-02-24T20:24:31.568" v="30" actId="207"/>
          <ac:spMkLst>
            <pc:docMk/>
            <pc:sldMk cId="172506090" sldId="1971"/>
            <ac:spMk id="6" creationId="{C3702D5E-E4F9-361B-B563-A391D35406D2}"/>
          </ac:spMkLst>
        </pc:spChg>
        <pc:picChg chg="mod">
          <ac:chgData name="Natacha Lafond" userId="47113379-dd4a-492e-a2ce-7410aa5cef51" providerId="ADAL" clId="{D0B6A96A-88DF-4913-87D9-E180C3CAA6DE}" dt="2026-02-24T20:24:36.632" v="31" actId="1076"/>
          <ac:picMkLst>
            <pc:docMk/>
            <pc:sldMk cId="172506090" sldId="1971"/>
            <ac:picMk id="4" creationId="{BE00B567-9F8B-291D-FF52-B6F392E9FE5E}"/>
          </ac:picMkLst>
        </pc:picChg>
      </pc:sldChg>
      <pc:sldChg chg="modSp mod">
        <pc:chgData name="Natacha Lafond" userId="47113379-dd4a-492e-a2ce-7410aa5cef51" providerId="ADAL" clId="{D0B6A96A-88DF-4913-87D9-E180C3CAA6DE}" dt="2026-02-24T20:38:37.712" v="34" actId="113"/>
        <pc:sldMkLst>
          <pc:docMk/>
          <pc:sldMk cId="1049264902" sldId="2061"/>
        </pc:sldMkLst>
        <pc:spChg chg="mod">
          <ac:chgData name="Natacha Lafond" userId="47113379-dd4a-492e-a2ce-7410aa5cef51" providerId="ADAL" clId="{D0B6A96A-88DF-4913-87D9-E180C3CAA6DE}" dt="2026-02-24T20:38:37.712" v="34" actId="113"/>
          <ac:spMkLst>
            <pc:docMk/>
            <pc:sldMk cId="1049264902" sldId="2061"/>
            <ac:spMk id="4" creationId="{CD6AC559-ECC6-80B1-BE04-10186BDE5D65}"/>
          </ac:spMkLst>
        </pc:spChg>
        <pc:graphicFrameChg chg="mod modGraphic">
          <ac:chgData name="Natacha Lafond" userId="47113379-dd4a-492e-a2ce-7410aa5cef51" providerId="ADAL" clId="{D0B6A96A-88DF-4913-87D9-E180C3CAA6DE}" dt="2026-02-24T20:22:13.721" v="6" actId="20577"/>
          <ac:graphicFrameMkLst>
            <pc:docMk/>
            <pc:sldMk cId="1049264902" sldId="2061"/>
            <ac:graphicFrameMk id="2" creationId="{D00C7106-42C6-821C-E6AC-015EDBC5B907}"/>
          </ac:graphicFrameMkLst>
        </pc:graphicFrameChg>
      </pc:sldChg>
    </pc:docChg>
  </pc:docChgLst>
  <pc:docChgLst>
    <pc:chgData name="Lisa Plater" userId="3108f9e6-46bb-406e-962f-36880693622a" providerId="ADAL" clId="{4915C16F-F2BC-4F71-80F8-29E3A040A9FB}"/>
    <pc:docChg chg="addSld delSld modSld delMainMaster modMainMaster">
      <pc:chgData name="Lisa Plater" userId="3108f9e6-46bb-406e-962f-36880693622a" providerId="ADAL" clId="{4915C16F-F2BC-4F71-80F8-29E3A040A9FB}" dt="2026-03-09T13:40:20.787" v="46" actId="6549"/>
      <pc:docMkLst>
        <pc:docMk/>
      </pc:docMkLst>
      <pc:sldChg chg="modNotesTx">
        <pc:chgData name="Lisa Plater" userId="3108f9e6-46bb-406e-962f-36880693622a" providerId="ADAL" clId="{4915C16F-F2BC-4F71-80F8-29E3A040A9FB}" dt="2026-03-09T13:40:20.787" v="46" actId="6549"/>
        <pc:sldMkLst>
          <pc:docMk/>
          <pc:sldMk cId="2616636242" sldId="965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ca.sunlife\DFS\PE300\MA\Investment%20Services%20Team\Petar\Ad%20Hoc\Growth%20of%2010k%20Charts%20-%2015%20year%20Index%20Returns\15-year%20index%20returns%20-%20December%202025.xlsx" TargetMode="Externa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651288250287176E-2"/>
          <c:y val="0.16025671475363384"/>
          <c:w val="0.95269742349942566"/>
          <c:h val="0.63059795786692452"/>
        </c:manualLayout>
      </c:layout>
      <c:barChart>
        <c:barDir val="col"/>
        <c:grouping val="clustered"/>
        <c:varyColors val="0"/>
        <c:ser>
          <c:idx val="0"/>
          <c:order val="0"/>
          <c:tx>
            <c:strRef>
              <c:f>Sheet1!$B$1</c:f>
              <c:strCache>
                <c:ptCount val="1"/>
                <c:pt idx="0">
                  <c:v>Monthly contribution to hit your goal</c:v>
                </c:pt>
              </c:strCache>
            </c:strRef>
          </c:tx>
          <c:spPr>
            <a:solidFill>
              <a:schemeClr val="accent2"/>
            </a:solidFill>
            <a:ln>
              <a:solidFill>
                <a:schemeClr val="accent2">
                  <a:lumMod val="90000"/>
                </a:schemeClr>
              </a:solid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FA6-496C-8D70-20942B87D9C1}"/>
                </c:ext>
              </c:extLst>
            </c:dLbl>
            <c:dLbl>
              <c:idx val="1"/>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FA6-496C-8D70-20942B87D9C1}"/>
                </c:ext>
              </c:extLst>
            </c:dLbl>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FA6-496C-8D70-20942B87D9C1}"/>
                </c:ext>
              </c:extLst>
            </c:dLbl>
            <c:dLbl>
              <c:idx val="3"/>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FA6-496C-8D70-20942B87D9C1}"/>
                </c:ext>
              </c:extLst>
            </c:dLbl>
            <c:dLbl>
              <c:idx val="4"/>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FA6-496C-8D70-20942B87D9C1}"/>
                </c:ext>
              </c:extLst>
            </c:dLbl>
            <c:numFmt formatCode="&quot;$&quot;#,##0"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Sun Life New Text" pitchFamily="2"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0"/>
              </c:ext>
            </c:extLst>
          </c:dLbls>
          <c:cat>
            <c:numRef>
              <c:f>Sheet1!$A$2:$A$6</c:f>
              <c:numCache>
                <c:formatCode>General</c:formatCode>
                <c:ptCount val="5"/>
                <c:pt idx="0">
                  <c:v>20</c:v>
                </c:pt>
                <c:pt idx="1">
                  <c:v>30</c:v>
                </c:pt>
                <c:pt idx="2">
                  <c:v>40</c:v>
                </c:pt>
                <c:pt idx="3">
                  <c:v>50</c:v>
                </c:pt>
                <c:pt idx="4">
                  <c:v>60</c:v>
                </c:pt>
              </c:numCache>
            </c:numRef>
          </c:cat>
          <c:val>
            <c:numRef>
              <c:f>Sheet1!$B$2:$B$6</c:f>
              <c:numCache>
                <c:formatCode>_-"$"* #,##0_-;\-"$"* #,##0_-;_-"$"* "-"??_-;_-@_-</c:formatCode>
                <c:ptCount val="5"/>
                <c:pt idx="0">
                  <c:v>196</c:v>
                </c:pt>
                <c:pt idx="1">
                  <c:v>372</c:v>
                </c:pt>
                <c:pt idx="2">
                  <c:v>750</c:v>
                </c:pt>
                <c:pt idx="3">
                  <c:v>1756</c:v>
                </c:pt>
                <c:pt idx="4">
                  <c:v>7213</c:v>
                </c:pt>
              </c:numCache>
            </c:numRef>
          </c:val>
          <c:extLst>
            <c:ext xmlns:c16="http://schemas.microsoft.com/office/drawing/2014/chart" uri="{C3380CC4-5D6E-409C-BE32-E72D297353CC}">
              <c16:uniqueId val="{00000005-3FA6-496C-8D70-20942B87D9C1}"/>
            </c:ext>
          </c:extLst>
        </c:ser>
        <c:dLbls>
          <c:dLblPos val="outEnd"/>
          <c:showLegendKey val="0"/>
          <c:showVal val="1"/>
          <c:showCatName val="0"/>
          <c:showSerName val="0"/>
          <c:showPercent val="0"/>
          <c:showBubbleSize val="0"/>
        </c:dLbls>
        <c:gapWidth val="164"/>
        <c:overlap val="-22"/>
        <c:axId val="737892648"/>
        <c:axId val="737913968"/>
      </c:barChart>
      <c:catAx>
        <c:axId val="737892648"/>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r>
                  <a:rPr lang="en-CA"/>
                  <a:t>Age you start saving</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endParaRPr lang="en-US"/>
            </a:p>
          </c:txPr>
        </c:title>
        <c:numFmt formatCode="General" sourceLinked="1"/>
        <c:majorTickMark val="none"/>
        <c:minorTickMark val="none"/>
        <c:tickLblPos val="nextTo"/>
        <c:spPr>
          <a:noFill/>
          <a:ln w="19050" cap="flat" cmpd="sng" algn="ctr">
            <a:solidFill>
              <a:srgbClr val="851534"/>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endParaRPr lang="en-US"/>
          </a:p>
        </c:txPr>
        <c:crossAx val="737913968"/>
        <c:crosses val="autoZero"/>
        <c:auto val="1"/>
        <c:lblAlgn val="ctr"/>
        <c:lblOffset val="100"/>
        <c:noMultiLvlLbl val="0"/>
      </c:catAx>
      <c:valAx>
        <c:axId val="737913968"/>
        <c:scaling>
          <c:orientation val="minMax"/>
        </c:scaling>
        <c:delete val="1"/>
        <c:axPos val="l"/>
        <c:numFmt formatCode="&quot;$&quot;#,##0.00" sourceLinked="0"/>
        <c:majorTickMark val="none"/>
        <c:minorTickMark val="none"/>
        <c:tickLblPos val="nextTo"/>
        <c:crossAx val="737892648"/>
        <c:crosses val="autoZero"/>
        <c:crossBetween val="between"/>
      </c:valAx>
      <c:spPr>
        <a:noFill/>
        <a:ln>
          <a:noFill/>
        </a:ln>
        <a:effectLst/>
      </c:spPr>
    </c:plotArea>
    <c:legend>
      <c:legendPos val="t"/>
      <c:layout>
        <c:manualLayout>
          <c:xMode val="edge"/>
          <c:yMode val="edge"/>
          <c:x val="0"/>
          <c:y val="0.14789827566891173"/>
          <c:w val="0.66135180022142814"/>
          <c:h val="8.447492847525212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1400">
          <a:latin typeface="Sun Life New Text" pitchFamily="2"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52534448818904E-2"/>
          <c:y val="0.1149258664538714"/>
          <c:w val="0.89844746555118116"/>
          <c:h val="0.76748654235442038"/>
        </c:manualLayout>
      </c:layout>
      <c:barChart>
        <c:barDir val="col"/>
        <c:grouping val="stacked"/>
        <c:varyColors val="0"/>
        <c:ser>
          <c:idx val="0"/>
          <c:order val="0"/>
          <c:tx>
            <c:strRef>
              <c:f>Sheet1!$B$1</c:f>
              <c:strCache>
                <c:ptCount val="1"/>
                <c:pt idx="0">
                  <c:v>Savings at 65</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2"/>
                    </a:solidFill>
                    <a:latin typeface="Sun Life New Text" pitchFamily="2"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No Withdrawal</c:v>
                </c:pt>
                <c:pt idx="1">
                  <c:v>$5,000 withdrawal</c:v>
                </c:pt>
                <c:pt idx="2">
                  <c:v>$15,000 withdrawal</c:v>
                </c:pt>
              </c:strCache>
            </c:strRef>
          </c:cat>
          <c:val>
            <c:numRef>
              <c:f>Sheet1!$B$2:$B$4</c:f>
              <c:numCache>
                <c:formatCode>"$"#,##0_);[Red]\("$"#,##0\)</c:formatCode>
                <c:ptCount val="3"/>
                <c:pt idx="0">
                  <c:v>325691</c:v>
                </c:pt>
                <c:pt idx="1">
                  <c:v>293122</c:v>
                </c:pt>
                <c:pt idx="2">
                  <c:v>227984</c:v>
                </c:pt>
              </c:numCache>
            </c:numRef>
          </c:val>
          <c:extLst>
            <c:ext xmlns:c16="http://schemas.microsoft.com/office/drawing/2014/chart" uri="{C3380CC4-5D6E-409C-BE32-E72D297353CC}">
              <c16:uniqueId val="{00000000-8D34-45A9-B40C-01944490E9F5}"/>
            </c:ext>
          </c:extLst>
        </c:ser>
        <c:ser>
          <c:idx val="1"/>
          <c:order val="1"/>
          <c:tx>
            <c:strRef>
              <c:f>Sheet1!$C$1</c:f>
              <c:strCache>
                <c:ptCount val="1"/>
                <c:pt idx="0">
                  <c:v>Difference</c:v>
                </c:pt>
              </c:strCache>
            </c:strRef>
          </c:tx>
          <c:spPr>
            <a:solidFill>
              <a:schemeClr val="bg2"/>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8D34-45A9-B40C-01944490E9F5}"/>
                </c:ext>
              </c:extLst>
            </c:dLbl>
            <c:dLbl>
              <c:idx val="1"/>
              <c:layout>
                <c:manualLayout>
                  <c:x val="-1.0299941612762533E-16"/>
                  <c:y val="-5.862033018832692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D34-45A9-B40C-01944490E9F5}"/>
                </c:ext>
              </c:extLst>
            </c:dLbl>
            <c:dLbl>
              <c:idx val="2"/>
              <c:layout>
                <c:manualLayout>
                  <c:x val="0"/>
                  <c:y val="-0.1267094538223795"/>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D34-45A9-B40C-01944490E9F5}"/>
                </c:ext>
              </c:extLst>
            </c:dLbl>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Sun Life New Text" pitchFamily="2"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No Withdrawal</c:v>
                </c:pt>
                <c:pt idx="1">
                  <c:v>$5,000 withdrawal</c:v>
                </c:pt>
                <c:pt idx="2">
                  <c:v>$15,000 withdrawal</c:v>
                </c:pt>
              </c:strCache>
            </c:strRef>
          </c:cat>
          <c:val>
            <c:numRef>
              <c:f>Sheet1!$C$2:$C$4</c:f>
              <c:numCache>
                <c:formatCode>"$"#,##0_);[Red]\("$"#,##0\)</c:formatCode>
                <c:ptCount val="3"/>
                <c:pt idx="0" formatCode="&quot;$&quot;#,##0.00_);[Red]\(&quot;$&quot;#,##0.00\)">
                  <c:v>0</c:v>
                </c:pt>
                <c:pt idx="1">
                  <c:v>32569</c:v>
                </c:pt>
                <c:pt idx="2">
                  <c:v>97707</c:v>
                </c:pt>
              </c:numCache>
            </c:numRef>
          </c:val>
          <c:extLst>
            <c:ext xmlns:c16="http://schemas.microsoft.com/office/drawing/2014/chart" uri="{C3380CC4-5D6E-409C-BE32-E72D297353CC}">
              <c16:uniqueId val="{00000004-8D34-45A9-B40C-01944490E9F5}"/>
            </c:ext>
          </c:extLst>
        </c:ser>
        <c:dLbls>
          <c:dLblPos val="ctr"/>
          <c:showLegendKey val="0"/>
          <c:showVal val="1"/>
          <c:showCatName val="0"/>
          <c:showSerName val="0"/>
          <c:showPercent val="0"/>
          <c:showBubbleSize val="0"/>
        </c:dLbls>
        <c:gapWidth val="150"/>
        <c:overlap val="100"/>
        <c:axId val="669082608"/>
        <c:axId val="906913816"/>
      </c:barChart>
      <c:catAx>
        <c:axId val="669082608"/>
        <c:scaling>
          <c:orientation val="minMax"/>
        </c:scaling>
        <c:delete val="0"/>
        <c:axPos val="b"/>
        <c:numFmt formatCode="General" sourceLinked="1"/>
        <c:majorTickMark val="none"/>
        <c:minorTickMark val="none"/>
        <c:tickLblPos val="nextTo"/>
        <c:spPr>
          <a:noFill/>
          <a:ln w="19050" cap="flat" cmpd="sng" algn="ctr">
            <a:solidFill>
              <a:srgbClr val="851534"/>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Sun Life New Text" pitchFamily="2" charset="0"/>
                <a:ea typeface="+mn-ea"/>
                <a:cs typeface="+mn-cs"/>
              </a:defRPr>
            </a:pPr>
            <a:endParaRPr lang="en-US"/>
          </a:p>
        </c:txPr>
        <c:crossAx val="906913816"/>
        <c:crosses val="autoZero"/>
        <c:auto val="1"/>
        <c:lblAlgn val="ctr"/>
        <c:lblOffset val="100"/>
        <c:noMultiLvlLbl val="0"/>
      </c:catAx>
      <c:valAx>
        <c:axId val="906913816"/>
        <c:scaling>
          <c:orientation val="minMax"/>
        </c:scaling>
        <c:delete val="0"/>
        <c:axPos val="l"/>
        <c:majorGridlines>
          <c:spPr>
            <a:ln>
              <a:solidFill>
                <a:schemeClr val="tx1">
                  <a:lumMod val="15000"/>
                  <a:lumOff val="85000"/>
                </a:schemeClr>
              </a:solidFill>
            </a:ln>
            <a:effectLst/>
          </c:spPr>
        </c:majorGridlines>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mn-cs"/>
              </a:defRPr>
            </a:pPr>
            <a:endParaRPr lang="en-US"/>
          </a:p>
        </c:txPr>
        <c:crossAx val="6690826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mn-cs"/>
            </a:defRPr>
          </a:pPr>
          <a:endParaRPr lang="en-US"/>
        </a:p>
      </c:txPr>
    </c:legend>
    <c:plotVisOnly val="1"/>
    <c:dispBlanksAs val="gap"/>
    <c:showDLblsOverMax val="0"/>
  </c:chart>
  <c:spPr>
    <a:noFill/>
    <a:ln>
      <a:noFill/>
    </a:ln>
    <a:effectLst/>
  </c:spPr>
  <c:txPr>
    <a:bodyPr/>
    <a:lstStyle/>
    <a:p>
      <a:pPr>
        <a:defRPr sz="1400" baseline="0">
          <a:latin typeface="Sun Life New Text" pitchFamily="2"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301271317346459"/>
          <c:y val="4.1549914774843461E-2"/>
          <c:w val="0.87775551102204408"/>
          <c:h val="0.73539642295630459"/>
        </c:manualLayout>
      </c:layout>
      <c:lineChart>
        <c:grouping val="standard"/>
        <c:varyColors val="0"/>
        <c:ser>
          <c:idx val="4"/>
          <c:order val="0"/>
          <c:tx>
            <c:strRef>
              <c:f>data!$C$4</c:f>
              <c:strCache>
                <c:ptCount val="1"/>
                <c:pt idx="0">
                  <c:v>Consumer Price Index</c:v>
                </c:pt>
              </c:strCache>
            </c:strRef>
          </c:tx>
          <c:spPr>
            <a:ln w="38100">
              <a:solidFill>
                <a:srgbClr val="C00000"/>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data!$C$5:$C$244</c:f>
              <c:numCache>
                <c:formatCode>"$"#,##0.00</c:formatCode>
                <c:ptCount val="240"/>
                <c:pt idx="0">
                  <c:v>14066.049196824037</c:v>
                </c:pt>
                <c:pt idx="1">
                  <c:v>14057.614628047209</c:v>
                </c:pt>
                <c:pt idx="2">
                  <c:v>14023.957130932971</c:v>
                </c:pt>
                <c:pt idx="3">
                  <c:v>14015.547802251622</c:v>
                </c:pt>
                <c:pt idx="4">
                  <c:v>14023.962179559358</c:v>
                </c:pt>
                <c:pt idx="5">
                  <c:v>13982.016131165861</c:v>
                </c:pt>
                <c:pt idx="6">
                  <c:v>13973.631951994665</c:v>
                </c:pt>
                <c:pt idx="7">
                  <c:v>13897.197366479029</c:v>
                </c:pt>
                <c:pt idx="8">
                  <c:v>13905.540690893566</c:v>
                </c:pt>
                <c:pt idx="9">
                  <c:v>13862.566734018108</c:v>
                </c:pt>
                <c:pt idx="10">
                  <c:v>13718.522250389024</c:v>
                </c:pt>
                <c:pt idx="11">
                  <c:v>13710.296072745377</c:v>
                </c:pt>
                <c:pt idx="12">
                  <c:v>13761.212559214471</c:v>
                </c:pt>
                <c:pt idx="13">
                  <c:v>13761.212559214471</c:v>
                </c:pt>
                <c:pt idx="14">
                  <c:v>13702.292700601884</c:v>
                </c:pt>
                <c:pt idx="15">
                  <c:v>13761.467008739462</c:v>
                </c:pt>
                <c:pt idx="16">
                  <c:v>13787.663569521554</c:v>
                </c:pt>
                <c:pt idx="17">
                  <c:v>13728.630458549789</c:v>
                </c:pt>
                <c:pt idx="18">
                  <c:v>13736.872582099049</c:v>
                </c:pt>
                <c:pt idx="19">
                  <c:v>13660.374484983144</c:v>
                </c:pt>
                <c:pt idx="20">
                  <c:v>13592.412422868802</c:v>
                </c:pt>
                <c:pt idx="21">
                  <c:v>13507.316329989866</c:v>
                </c:pt>
                <c:pt idx="22">
                  <c:v>13464.230791457201</c:v>
                </c:pt>
                <c:pt idx="23">
                  <c:v>13464.230791457201</c:v>
                </c:pt>
                <c:pt idx="24">
                  <c:v>13506.099700528841</c:v>
                </c:pt>
                <c:pt idx="25">
                  <c:v>13488.564566592269</c:v>
                </c:pt>
                <c:pt idx="26">
                  <c:v>13480.476280823776</c:v>
                </c:pt>
                <c:pt idx="27">
                  <c:v>13498.023711648919</c:v>
                </c:pt>
                <c:pt idx="28">
                  <c:v>13446.925395147358</c:v>
                </c:pt>
                <c:pt idx="29">
                  <c:v>13370.712334838778</c:v>
                </c:pt>
                <c:pt idx="30">
                  <c:v>13353.352975970016</c:v>
                </c:pt>
                <c:pt idx="31">
                  <c:v>13302.802327126934</c:v>
                </c:pt>
                <c:pt idx="32">
                  <c:v>13209.018297216695</c:v>
                </c:pt>
                <c:pt idx="33">
                  <c:v>13140.686726240245</c:v>
                </c:pt>
                <c:pt idx="34">
                  <c:v>13089.637141388828</c:v>
                </c:pt>
                <c:pt idx="35">
                  <c:v>13021.923141055338</c:v>
                </c:pt>
                <c:pt idx="36">
                  <c:v>13097.890908323616</c:v>
                </c:pt>
                <c:pt idx="37">
                  <c:v>13080.885756839723</c:v>
                </c:pt>
                <c:pt idx="38">
                  <c:v>12987.376644995753</c:v>
                </c:pt>
                <c:pt idx="39">
                  <c:v>12978.291840707259</c:v>
                </c:pt>
                <c:pt idx="40">
                  <c:v>13021.26200532483</c:v>
                </c:pt>
                <c:pt idx="41">
                  <c:v>13004.356342080126</c:v>
                </c:pt>
                <c:pt idx="42">
                  <c:v>12919.09034579786</c:v>
                </c:pt>
                <c:pt idx="43">
                  <c:v>12740.720262128067</c:v>
                </c:pt>
                <c:pt idx="44">
                  <c:v>12664.731870902651</c:v>
                </c:pt>
                <c:pt idx="45">
                  <c:v>12486.179503995516</c:v>
                </c:pt>
                <c:pt idx="46">
                  <c:v>12358.883009002788</c:v>
                </c:pt>
                <c:pt idx="47">
                  <c:v>12248.645202183141</c:v>
                </c:pt>
                <c:pt idx="48">
                  <c:v>12265.817346468197</c:v>
                </c:pt>
                <c:pt idx="49">
                  <c:v>12240.113108939424</c:v>
                </c:pt>
                <c:pt idx="50">
                  <c:v>12155.027913544613</c:v>
                </c:pt>
                <c:pt idx="51">
                  <c:v>12129.555846267451</c:v>
                </c:pt>
                <c:pt idx="52">
                  <c:v>12104.137158235157</c:v>
                </c:pt>
                <c:pt idx="53">
                  <c:v>12027.163313031753</c:v>
                </c:pt>
                <c:pt idx="54">
                  <c:v>11993.581285432543</c:v>
                </c:pt>
                <c:pt idx="55">
                  <c:v>11933.911726798551</c:v>
                </c:pt>
                <c:pt idx="56">
                  <c:v>11874.53903164035</c:v>
                </c:pt>
                <c:pt idx="57">
                  <c:v>11815.461723025224</c:v>
                </c:pt>
                <c:pt idx="58">
                  <c:v>11755.508629017235</c:v>
                </c:pt>
                <c:pt idx="59">
                  <c:v>11687.719853864819</c:v>
                </c:pt>
                <c:pt idx="60">
                  <c:v>11713.48953083265</c:v>
                </c:pt>
                <c:pt idx="61">
                  <c:v>11695.945612414029</c:v>
                </c:pt>
                <c:pt idx="62">
                  <c:v>11644.708893283581</c:v>
                </c:pt>
                <c:pt idx="63">
                  <c:v>11652.865899413171</c:v>
                </c:pt>
                <c:pt idx="64">
                  <c:v>11670.371456598068</c:v>
                </c:pt>
                <c:pt idx="65">
                  <c:v>11670.371456598068</c:v>
                </c:pt>
                <c:pt idx="66">
                  <c:v>11576.600988590486</c:v>
                </c:pt>
                <c:pt idx="67">
                  <c:v>11543.12592341259</c:v>
                </c:pt>
                <c:pt idx="68">
                  <c:v>11619.816713723163</c:v>
                </c:pt>
                <c:pt idx="69">
                  <c:v>11687.604821688959</c:v>
                </c:pt>
                <c:pt idx="70">
                  <c:v>11636.404641267383</c:v>
                </c:pt>
                <c:pt idx="71">
                  <c:v>11602.756646991111</c:v>
                </c:pt>
                <c:pt idx="72">
                  <c:v>11602.756646991111</c:v>
                </c:pt>
                <c:pt idx="73">
                  <c:v>11620.186927382183</c:v>
                </c:pt>
                <c:pt idx="74">
                  <c:v>11586.585828479594</c:v>
                </c:pt>
                <c:pt idx="75">
                  <c:v>11637.792113780226</c:v>
                </c:pt>
                <c:pt idx="76">
                  <c:v>11655.275026319705</c:v>
                </c:pt>
                <c:pt idx="77">
                  <c:v>11596.134739150039</c:v>
                </c:pt>
                <c:pt idx="78">
                  <c:v>11621.702484616193</c:v>
                </c:pt>
                <c:pt idx="79">
                  <c:v>11570.791004197723</c:v>
                </c:pt>
                <c:pt idx="80">
                  <c:v>11520.102552964679</c:v>
                </c:pt>
                <c:pt idx="81">
                  <c:v>11443.431561502613</c:v>
                </c:pt>
                <c:pt idx="82">
                  <c:v>11367.27084682886</c:v>
                </c:pt>
                <c:pt idx="83">
                  <c:v>11350.245478610943</c:v>
                </c:pt>
                <c:pt idx="84">
                  <c:v>11358.196215962116</c:v>
                </c:pt>
                <c:pt idx="85">
                  <c:v>11409.539142101572</c:v>
                </c:pt>
                <c:pt idx="86">
                  <c:v>11375.4129033914</c:v>
                </c:pt>
                <c:pt idx="87">
                  <c:v>11417.658238875238</c:v>
                </c:pt>
                <c:pt idx="88">
                  <c:v>11425.656198213988</c:v>
                </c:pt>
                <c:pt idx="89">
                  <c:v>11366.550137498993</c:v>
                </c:pt>
                <c:pt idx="90">
                  <c:v>11349.525848725903</c:v>
                </c:pt>
                <c:pt idx="91">
                  <c:v>11340.453485937154</c:v>
                </c:pt>
                <c:pt idx="92">
                  <c:v>11306.533884284303</c:v>
                </c:pt>
                <c:pt idx="93">
                  <c:v>11272.715737073086</c:v>
                </c:pt>
                <c:pt idx="94">
                  <c:v>11204.369085650616</c:v>
                </c:pt>
                <c:pt idx="95">
                  <c:v>11127.588723458752</c:v>
                </c:pt>
                <c:pt idx="96">
                  <c:v>11170.034855911215</c:v>
                </c:pt>
                <c:pt idx="97">
                  <c:v>11135.514760154734</c:v>
                </c:pt>
                <c:pt idx="98">
                  <c:v>11126.613469379232</c:v>
                </c:pt>
                <c:pt idx="99">
                  <c:v>11101.080983118061</c:v>
                </c:pt>
                <c:pt idx="100">
                  <c:v>11092.207217344187</c:v>
                </c:pt>
                <c:pt idx="101">
                  <c:v>11092.207217344187</c:v>
                </c:pt>
                <c:pt idx="102">
                  <c:v>11101.088087814438</c:v>
                </c:pt>
                <c:pt idx="103">
                  <c:v>11092.214316361349</c:v>
                </c:pt>
                <c:pt idx="104">
                  <c:v>11050.223467186042</c:v>
                </c:pt>
                <c:pt idx="105">
                  <c:v>11033.672957749417</c:v>
                </c:pt>
                <c:pt idx="106">
                  <c:v>11017.147236894076</c:v>
                </c:pt>
                <c:pt idx="107">
                  <c:v>10923.207651094663</c:v>
                </c:pt>
                <c:pt idx="108">
                  <c:v>10940.712791561162</c:v>
                </c:pt>
                <c:pt idx="109">
                  <c:v>10983.548631222931</c:v>
                </c:pt>
                <c:pt idx="110">
                  <c:v>10958.344439013201</c:v>
                </c:pt>
                <c:pt idx="111">
                  <c:v>10949.584771196245</c:v>
                </c:pt>
                <c:pt idx="112">
                  <c:v>10967.132182688547</c:v>
                </c:pt>
                <c:pt idx="113">
                  <c:v>10983.607594079665</c:v>
                </c:pt>
                <c:pt idx="114">
                  <c:v>10958.403266566562</c:v>
                </c:pt>
                <c:pt idx="115">
                  <c:v>10915.831523624427</c:v>
                </c:pt>
                <c:pt idx="116">
                  <c:v>10882.097022853581</c:v>
                </c:pt>
                <c:pt idx="117">
                  <c:v>10813.96901803993</c:v>
                </c:pt>
                <c:pt idx="118">
                  <c:v>10788.077631723794</c:v>
                </c:pt>
                <c:pt idx="119">
                  <c:v>10762.553788746531</c:v>
                </c:pt>
                <c:pt idx="120">
                  <c:v>10813.601474701059</c:v>
                </c:pt>
                <c:pt idx="121">
                  <c:v>10822.109422360149</c:v>
                </c:pt>
                <c:pt idx="122">
                  <c:v>10813.601474701058</c:v>
                </c:pt>
                <c:pt idx="123">
                  <c:v>10830.930964243847</c:v>
                </c:pt>
                <c:pt idx="124">
                  <c:v>10830.930964243847</c:v>
                </c:pt>
                <c:pt idx="125">
                  <c:v>10822.273145727266</c:v>
                </c:pt>
                <c:pt idx="126">
                  <c:v>10796.361877221934</c:v>
                </c:pt>
                <c:pt idx="127">
                  <c:v>10737.306690424599</c:v>
                </c:pt>
                <c:pt idx="128">
                  <c:v>10745.903413155123</c:v>
                </c:pt>
                <c:pt idx="129">
                  <c:v>10671.204978306976</c:v>
                </c:pt>
                <c:pt idx="130">
                  <c:v>10578.117543920476</c:v>
                </c:pt>
                <c:pt idx="131">
                  <c:v>10595.069655369067</c:v>
                </c:pt>
                <c:pt idx="132">
                  <c:v>10671.907388566748</c:v>
                </c:pt>
                <c:pt idx="133">
                  <c:v>10714.766454384286</c:v>
                </c:pt>
                <c:pt idx="134">
                  <c:v>10706.201493189736</c:v>
                </c:pt>
                <c:pt idx="135">
                  <c:v>10697.643378486948</c:v>
                </c:pt>
                <c:pt idx="136">
                  <c:v>10697.643378486948</c:v>
                </c:pt>
                <c:pt idx="137">
                  <c:v>10714.787037747345</c:v>
                </c:pt>
                <c:pt idx="138">
                  <c:v>10706.222060099266</c:v>
                </c:pt>
                <c:pt idx="139">
                  <c:v>10655.077687200703</c:v>
                </c:pt>
                <c:pt idx="140">
                  <c:v>10621.090198565293</c:v>
                </c:pt>
                <c:pt idx="141">
                  <c:v>10561.943315995715</c:v>
                </c:pt>
                <c:pt idx="142">
                  <c:v>10477.078976287785</c:v>
                </c:pt>
                <c:pt idx="143">
                  <c:v>10442.618335779711</c:v>
                </c:pt>
                <c:pt idx="144">
                  <c:v>10467.740913973246</c:v>
                </c:pt>
                <c:pt idx="145">
                  <c:v>10467.740913973246</c:v>
                </c:pt>
                <c:pt idx="146">
                  <c:v>10492.923931408626</c:v>
                </c:pt>
                <c:pt idx="147">
                  <c:v>10476.162072093277</c:v>
                </c:pt>
                <c:pt idx="148">
                  <c:v>10476.162072093277</c:v>
                </c:pt>
                <c:pt idx="149">
                  <c:v>10467.787841819822</c:v>
                </c:pt>
                <c:pt idx="150">
                  <c:v>10467.787841819822</c:v>
                </c:pt>
                <c:pt idx="151">
                  <c:v>10442.725301097189</c:v>
                </c:pt>
                <c:pt idx="152">
                  <c:v>10459.460437797667</c:v>
                </c:pt>
                <c:pt idx="153">
                  <c:v>10442.752034542398</c:v>
                </c:pt>
                <c:pt idx="154">
                  <c:v>10324.025738549082</c:v>
                </c:pt>
                <c:pt idx="155">
                  <c:v>10315.773120053042</c:v>
                </c:pt>
                <c:pt idx="156">
                  <c:v>10374.910107666743</c:v>
                </c:pt>
                <c:pt idx="157">
                  <c:v>10400.912388638339</c:v>
                </c:pt>
                <c:pt idx="158">
                  <c:v>10384.297512618148</c:v>
                </c:pt>
                <c:pt idx="159">
                  <c:v>10367.709177933455</c:v>
                </c:pt>
                <c:pt idx="160">
                  <c:v>10341.854541579507</c:v>
                </c:pt>
                <c:pt idx="161">
                  <c:v>10350.134649298947</c:v>
                </c:pt>
                <c:pt idx="162">
                  <c:v>10392.7449034029</c:v>
                </c:pt>
                <c:pt idx="163">
                  <c:v>10401.065756007705</c:v>
                </c:pt>
                <c:pt idx="164">
                  <c:v>10358.59551439867</c:v>
                </c:pt>
                <c:pt idx="165">
                  <c:v>10316.298689770611</c:v>
                </c:pt>
                <c:pt idx="166">
                  <c:v>10274.174574017141</c:v>
                </c:pt>
                <c:pt idx="167">
                  <c:v>10231.203519236349</c:v>
                </c:pt>
                <c:pt idx="168">
                  <c:v>10290.89068521057</c:v>
                </c:pt>
                <c:pt idx="169">
                  <c:v>10282.664553567716</c:v>
                </c:pt>
                <c:pt idx="170">
                  <c:v>10265.213690294217</c:v>
                </c:pt>
                <c:pt idx="171">
                  <c:v>10239.614653660066</c:v>
                </c:pt>
                <c:pt idx="172">
                  <c:v>10214.079455022511</c:v>
                </c:pt>
                <c:pt idx="173">
                  <c:v>10196.74498854199</c:v>
                </c:pt>
                <c:pt idx="174">
                  <c:v>10264.490626678065</c:v>
                </c:pt>
                <c:pt idx="175">
                  <c:v>10196.176245830999</c:v>
                </c:pt>
                <c:pt idx="176">
                  <c:v>10161.626714999999</c:v>
                </c:pt>
                <c:pt idx="177">
                  <c:v>10051.064999999999</c:v>
                </c:pt>
                <c:pt idx="178">
                  <c:v>10026</c:v>
                </c:pt>
                <c:pt idx="179">
                  <c:v>10000</c:v>
                </c:pt>
                <c:pt idx="180">
                  <c:v>10000</c:v>
                </c:pt>
              </c:numCache>
            </c:numRef>
          </c:val>
          <c:smooth val="0"/>
          <c:extLst>
            <c:ext xmlns:c16="http://schemas.microsoft.com/office/drawing/2014/chart" uri="{C3380CC4-5D6E-409C-BE32-E72D297353CC}">
              <c16:uniqueId val="{00000000-5C7D-4D6A-8A1B-2BBA54B7A599}"/>
            </c:ext>
          </c:extLst>
        </c:ser>
        <c:ser>
          <c:idx val="0"/>
          <c:order val="1"/>
          <c:tx>
            <c:strRef>
              <c:f>data!$E$4</c:f>
              <c:strCache>
                <c:ptCount val="1"/>
                <c:pt idx="0">
                  <c:v>FTSE TMX Canada 91-Day T-Bill Index</c:v>
                </c:pt>
              </c:strCache>
            </c:strRef>
          </c:tx>
          <c:spPr>
            <a:ln w="38100">
              <a:solidFill>
                <a:srgbClr val="002060"/>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data!$E$5:$E$244</c:f>
              <c:numCache>
                <c:formatCode>"$"#,##0.00</c:formatCode>
                <c:ptCount val="240"/>
                <c:pt idx="0">
                  <c:v>12665.160977468331</c:v>
                </c:pt>
                <c:pt idx="1">
                  <c:v>12641.243744303867</c:v>
                </c:pt>
                <c:pt idx="2">
                  <c:v>12618.131113542566</c:v>
                </c:pt>
                <c:pt idx="3">
                  <c:v>12586.187369996353</c:v>
                </c:pt>
                <c:pt idx="4">
                  <c:v>12552.667980688781</c:v>
                </c:pt>
                <c:pt idx="5">
                  <c:v>12525.025249962995</c:v>
                </c:pt>
                <c:pt idx="6">
                  <c:v>12497.568092861291</c:v>
                </c:pt>
                <c:pt idx="7">
                  <c:v>12470.549400530577</c:v>
                </c:pt>
                <c:pt idx="8">
                  <c:v>12443.590362012228</c:v>
                </c:pt>
                <c:pt idx="9">
                  <c:v>12417.565627967064</c:v>
                </c:pt>
                <c:pt idx="10">
                  <c:v>12383.858004864818</c:v>
                </c:pt>
                <c:pt idx="11">
                  <c:v>12357.196118519565</c:v>
                </c:pt>
                <c:pt idx="12">
                  <c:v>12315.551082533982</c:v>
                </c:pt>
                <c:pt idx="13">
                  <c:v>12274.896624912273</c:v>
                </c:pt>
                <c:pt idx="14">
                  <c:v>12239.536603664288</c:v>
                </c:pt>
                <c:pt idx="15">
                  <c:v>12184.426442863218</c:v>
                </c:pt>
                <c:pt idx="16">
                  <c:v>12142.522597379659</c:v>
                </c:pt>
                <c:pt idx="17">
                  <c:v>12093.893053411888</c:v>
                </c:pt>
                <c:pt idx="18">
                  <c:v>12037.760973990171</c:v>
                </c:pt>
                <c:pt idx="19">
                  <c:v>11992.656592545609</c:v>
                </c:pt>
                <c:pt idx="20">
                  <c:v>11938.634272462716</c:v>
                </c:pt>
                <c:pt idx="21">
                  <c:v>11883.766920590349</c:v>
                </c:pt>
                <c:pt idx="22">
                  <c:v>11840.171409460716</c:v>
                </c:pt>
                <c:pt idx="23">
                  <c:v>11792.083293788646</c:v>
                </c:pt>
                <c:pt idx="24">
                  <c:v>11738.239986968423</c:v>
                </c:pt>
                <c:pt idx="25">
                  <c:v>11692.452343590921</c:v>
                </c:pt>
                <c:pt idx="26">
                  <c:v>11643.653790554707</c:v>
                </c:pt>
                <c:pt idx="27">
                  <c:v>11589.876762377276</c:v>
                </c:pt>
                <c:pt idx="28">
                  <c:v>11541.851119867506</c:v>
                </c:pt>
                <c:pt idx="29">
                  <c:v>11495.192134991576</c:v>
                </c:pt>
                <c:pt idx="30">
                  <c:v>11449.896345050554</c:v>
                </c:pt>
                <c:pt idx="31">
                  <c:v>11411.599018743651</c:v>
                </c:pt>
                <c:pt idx="32">
                  <c:v>11372.081037139593</c:v>
                </c:pt>
                <c:pt idx="33">
                  <c:v>11334.891258919079</c:v>
                </c:pt>
                <c:pt idx="34">
                  <c:v>11288.225733735813</c:v>
                </c:pt>
                <c:pt idx="35">
                  <c:v>11250.962545784176</c:v>
                </c:pt>
                <c:pt idx="36">
                  <c:v>11209.867172728951</c:v>
                </c:pt>
                <c:pt idx="37">
                  <c:v>11172.328150144465</c:v>
                </c:pt>
                <c:pt idx="38">
                  <c:v>11133.36138529593</c:v>
                </c:pt>
                <c:pt idx="39">
                  <c:v>11098.954625955466</c:v>
                </c:pt>
                <c:pt idx="40">
                  <c:v>11073.485609054642</c:v>
                </c:pt>
                <c:pt idx="41">
                  <c:v>11052.485885871485</c:v>
                </c:pt>
                <c:pt idx="42">
                  <c:v>11041.444441430056</c:v>
                </c:pt>
                <c:pt idx="43">
                  <c:v>11035.926478190961</c:v>
                </c:pt>
                <c:pt idx="44">
                  <c:v>11018.297202666694</c:v>
                </c:pt>
                <c:pt idx="45">
                  <c:v>11026.015413456114</c:v>
                </c:pt>
                <c:pt idx="46">
                  <c:v>11016.100922625752</c:v>
                </c:pt>
                <c:pt idx="47">
                  <c:v>11012.797083500702</c:v>
                </c:pt>
                <c:pt idx="48">
                  <c:v>11011.695913909311</c:v>
                </c:pt>
                <c:pt idx="49">
                  <c:v>11011.806031969631</c:v>
                </c:pt>
                <c:pt idx="50">
                  <c:v>11007.623135178263</c:v>
                </c:pt>
                <c:pt idx="51">
                  <c:v>11006.19233017534</c:v>
                </c:pt>
                <c:pt idx="52">
                  <c:v>11002.891462736519</c:v>
                </c:pt>
                <c:pt idx="53">
                  <c:v>11000.581340654981</c:v>
                </c:pt>
                <c:pt idx="54">
                  <c:v>10999.371409799902</c:v>
                </c:pt>
                <c:pt idx="55">
                  <c:v>10998.271582641637</c:v>
                </c:pt>
                <c:pt idx="56">
                  <c:v>10996.732040156016</c:v>
                </c:pt>
                <c:pt idx="57">
                  <c:v>10996.072275819466</c:v>
                </c:pt>
                <c:pt idx="58">
                  <c:v>10993.214040169023</c:v>
                </c:pt>
                <c:pt idx="59">
                  <c:v>10994.643343803717</c:v>
                </c:pt>
                <c:pt idx="60">
                  <c:v>10993.104309200427</c:v>
                </c:pt>
                <c:pt idx="61">
                  <c:v>10990.686358201621</c:v>
                </c:pt>
                <c:pt idx="62">
                  <c:v>10990.906176325148</c:v>
                </c:pt>
                <c:pt idx="63">
                  <c:v>10989.58742583405</c:v>
                </c:pt>
                <c:pt idx="64">
                  <c:v>10987.609656095952</c:v>
                </c:pt>
                <c:pt idx="65">
                  <c:v>10986.071606071102</c:v>
                </c:pt>
                <c:pt idx="66">
                  <c:v>10983.106167405902</c:v>
                </c:pt>
                <c:pt idx="67">
                  <c:v>10981.239356715259</c:v>
                </c:pt>
                <c:pt idx="68">
                  <c:v>10975.641779407761</c:v>
                </c:pt>
                <c:pt idx="69">
                  <c:v>10970.375998928275</c:v>
                </c:pt>
                <c:pt idx="70">
                  <c:v>10932.17896562239</c:v>
                </c:pt>
                <c:pt idx="71">
                  <c:v>10914.4103056448</c:v>
                </c:pt>
                <c:pt idx="72">
                  <c:v>10898.857635798515</c:v>
                </c:pt>
                <c:pt idx="73">
                  <c:v>10882.675097927895</c:v>
                </c:pt>
                <c:pt idx="74">
                  <c:v>10868.372319954833</c:v>
                </c:pt>
                <c:pt idx="75">
                  <c:v>10853.871547567283</c:v>
                </c:pt>
                <c:pt idx="76">
                  <c:v>10840.472723281307</c:v>
                </c:pt>
                <c:pt idx="77">
                  <c:v>10825.349709736804</c:v>
                </c:pt>
                <c:pt idx="78">
                  <c:v>10809.168384664959</c:v>
                </c:pt>
                <c:pt idx="79">
                  <c:v>10794.854407720322</c:v>
                </c:pt>
                <c:pt idx="80">
                  <c:v>10779.687387566019</c:v>
                </c:pt>
                <c:pt idx="81">
                  <c:v>10764.649172671796</c:v>
                </c:pt>
                <c:pt idx="82">
                  <c:v>10750.608877477809</c:v>
                </c:pt>
                <c:pt idx="83">
                  <c:v>10737.337528292839</c:v>
                </c:pt>
                <c:pt idx="84">
                  <c:v>10722.144249890744</c:v>
                </c:pt>
                <c:pt idx="85">
                  <c:v>10704.610098549319</c:v>
                </c:pt>
                <c:pt idx="86">
                  <c:v>10687.531423334831</c:v>
                </c:pt>
                <c:pt idx="87">
                  <c:v>10674.018116399469</c:v>
                </c:pt>
                <c:pt idx="88">
                  <c:v>10662.02334014181</c:v>
                </c:pt>
                <c:pt idx="89">
                  <c:v>10649.935663164117</c:v>
                </c:pt>
                <c:pt idx="90">
                  <c:v>10640.52943514345</c:v>
                </c:pt>
                <c:pt idx="91">
                  <c:v>10627.510734493695</c:v>
                </c:pt>
                <c:pt idx="92">
                  <c:v>10617.169611292296</c:v>
                </c:pt>
                <c:pt idx="93">
                  <c:v>10608.332870011576</c:v>
                </c:pt>
                <c:pt idx="94">
                  <c:v>10597.163459725025</c:v>
                </c:pt>
                <c:pt idx="95">
                  <c:v>10585.054157768538</c:v>
                </c:pt>
                <c:pt idx="96">
                  <c:v>10576.455499447487</c:v>
                </c:pt>
                <c:pt idx="97">
                  <c:v>10572.745523043452</c:v>
                </c:pt>
                <c:pt idx="98">
                  <c:v>10564.589659826066</c:v>
                </c:pt>
                <c:pt idx="99">
                  <c:v>10552.418500327789</c:v>
                </c:pt>
                <c:pt idx="100">
                  <c:v>10550.936093806607</c:v>
                </c:pt>
                <c:pt idx="101">
                  <c:v>10544.701012098154</c:v>
                </c:pt>
                <c:pt idx="102">
                  <c:v>10538.25897438711</c:v>
                </c:pt>
                <c:pt idx="103">
                  <c:v>10538.999866077695</c:v>
                </c:pt>
                <c:pt idx="104">
                  <c:v>10533.935150057547</c:v>
                </c:pt>
                <c:pt idx="105">
                  <c:v>10528.662395929665</c:v>
                </c:pt>
                <c:pt idx="106">
                  <c:v>10525.710986569031</c:v>
                </c:pt>
                <c:pt idx="107">
                  <c:v>10522.444819696997</c:v>
                </c:pt>
                <c:pt idx="108">
                  <c:v>10518.020940089595</c:v>
                </c:pt>
                <c:pt idx="109">
                  <c:v>10512.018577481851</c:v>
                </c:pt>
                <c:pt idx="110">
                  <c:v>10508.76086161475</c:v>
                </c:pt>
                <c:pt idx="111">
                  <c:v>10502.86875224474</c:v>
                </c:pt>
                <c:pt idx="112">
                  <c:v>10498.658790069921</c:v>
                </c:pt>
                <c:pt idx="113">
                  <c:v>10493.821138525062</c:v>
                </c:pt>
                <c:pt idx="114">
                  <c:v>10491.093454226962</c:v>
                </c:pt>
                <c:pt idx="115">
                  <c:v>10485.420841551684</c:v>
                </c:pt>
                <c:pt idx="116">
                  <c:v>10479.646556299163</c:v>
                </c:pt>
                <c:pt idx="117">
                  <c:v>10478.284379329851</c:v>
                </c:pt>
                <c:pt idx="118">
                  <c:v>10473.97957372505</c:v>
                </c:pt>
                <c:pt idx="119">
                  <c:v>10469.781191467271</c:v>
                </c:pt>
                <c:pt idx="120">
                  <c:v>10464.224688157859</c:v>
                </c:pt>
                <c:pt idx="121">
                  <c:v>10460.762175877642</c:v>
                </c:pt>
                <c:pt idx="122">
                  <c:v>10458.670441789285</c:v>
                </c:pt>
                <c:pt idx="123">
                  <c:v>10455.324737873165</c:v>
                </c:pt>
                <c:pt idx="124">
                  <c:v>10453.234091054954</c:v>
                </c:pt>
                <c:pt idx="125">
                  <c:v>10449.148474001619</c:v>
                </c:pt>
                <c:pt idx="126">
                  <c:v>10440.044754975281</c:v>
                </c:pt>
                <c:pt idx="127">
                  <c:v>10432.731410256691</c:v>
                </c:pt>
                <c:pt idx="128">
                  <c:v>10426.465104728748</c:v>
                </c:pt>
                <c:pt idx="129">
                  <c:v>10424.380228683012</c:v>
                </c:pt>
                <c:pt idx="130">
                  <c:v>10418.639558286397</c:v>
                </c:pt>
                <c:pt idx="131">
                  <c:v>10413.942870052004</c:v>
                </c:pt>
                <c:pt idx="132">
                  <c:v>10398.615311083468</c:v>
                </c:pt>
                <c:pt idx="133">
                  <c:v>10390.905259381007</c:v>
                </c:pt>
                <c:pt idx="134">
                  <c:v>10384.134803489131</c:v>
                </c:pt>
                <c:pt idx="135">
                  <c:v>10375.398717768769</c:v>
                </c:pt>
                <c:pt idx="136">
                  <c:v>10366.359252500588</c:v>
                </c:pt>
                <c:pt idx="137">
                  <c:v>10358.155593270718</c:v>
                </c:pt>
                <c:pt idx="138">
                  <c:v>10350.268688530059</c:v>
                </c:pt>
                <c:pt idx="139">
                  <c:v>10342.69783371578</c:v>
                </c:pt>
                <c:pt idx="140">
                  <c:v>10334.306376937706</c:v>
                </c:pt>
                <c:pt idx="141">
                  <c:v>10327.779220470369</c:v>
                </c:pt>
                <c:pt idx="142">
                  <c:v>10322.091747917268</c:v>
                </c:pt>
                <c:pt idx="143">
                  <c:v>10313.40785850041</c:v>
                </c:pt>
                <c:pt idx="144">
                  <c:v>10305.246103586371</c:v>
                </c:pt>
                <c:pt idx="145">
                  <c:v>10296.267758101307</c:v>
                </c:pt>
                <c:pt idx="146">
                  <c:v>10290.073134074593</c:v>
                </c:pt>
                <c:pt idx="147">
                  <c:v>10279.967925603725</c:v>
                </c:pt>
                <c:pt idx="148">
                  <c:v>10270.693489382811</c:v>
                </c:pt>
                <c:pt idx="149">
                  <c:v>10261.222381125033</c:v>
                </c:pt>
                <c:pt idx="150">
                  <c:v>10250.633476743556</c:v>
                </c:pt>
                <c:pt idx="151">
                  <c:v>10242.521399794919</c:v>
                </c:pt>
                <c:pt idx="152">
                  <c:v>10234.313480383653</c:v>
                </c:pt>
                <c:pt idx="153">
                  <c:v>10225.703438088782</c:v>
                </c:pt>
                <c:pt idx="154">
                  <c:v>10218.427917411584</c:v>
                </c:pt>
                <c:pt idx="155">
                  <c:v>10211.463699168749</c:v>
                </c:pt>
                <c:pt idx="156">
                  <c:v>10202.149137006663</c:v>
                </c:pt>
                <c:pt idx="157">
                  <c:v>10191.824818465559</c:v>
                </c:pt>
                <c:pt idx="158">
                  <c:v>10181.927984464659</c:v>
                </c:pt>
                <c:pt idx="159">
                  <c:v>10172.792816515428</c:v>
                </c:pt>
                <c:pt idx="160">
                  <c:v>10162.35607682453</c:v>
                </c:pt>
                <c:pt idx="161">
                  <c:v>10154.790757710036</c:v>
                </c:pt>
                <c:pt idx="162">
                  <c:v>10148.792821152734</c:v>
                </c:pt>
                <c:pt idx="163">
                  <c:v>10139.130230043504</c:v>
                </c:pt>
                <c:pt idx="164">
                  <c:v>10126.866594597446</c:v>
                </c:pt>
                <c:pt idx="165">
                  <c:v>10121.906860235929</c:v>
                </c:pt>
                <c:pt idx="166">
                  <c:v>10113.027621983829</c:v>
                </c:pt>
                <c:pt idx="167">
                  <c:v>10106.761429897291</c:v>
                </c:pt>
                <c:pt idx="168">
                  <c:v>10099.97424720317</c:v>
                </c:pt>
                <c:pt idx="169">
                  <c:v>10091.618387178585</c:v>
                </c:pt>
                <c:pt idx="170">
                  <c:v>10084.04526918143</c:v>
                </c:pt>
                <c:pt idx="171">
                  <c:v>10078.038758081613</c:v>
                </c:pt>
                <c:pt idx="172">
                  <c:v>10067.860151468478</c:v>
                </c:pt>
                <c:pt idx="173">
                  <c:v>10059.249433953015</c:v>
                </c:pt>
                <c:pt idx="174">
                  <c:v>10051.941672357212</c:v>
                </c:pt>
                <c:pt idx="175">
                  <c:v>10044.107268687636</c:v>
                </c:pt>
                <c:pt idx="176">
                  <c:v>10034.71477565762</c:v>
                </c:pt>
                <c:pt idx="177">
                  <c:v>10027.925869843735</c:v>
                </c:pt>
                <c:pt idx="178">
                  <c:v>10018.528490120001</c:v>
                </c:pt>
                <c:pt idx="179">
                  <c:v>10010.18</c:v>
                </c:pt>
                <c:pt idx="180">
                  <c:v>10000</c:v>
                </c:pt>
              </c:numCache>
            </c:numRef>
          </c:val>
          <c:smooth val="0"/>
          <c:extLst>
            <c:ext xmlns:c16="http://schemas.microsoft.com/office/drawing/2014/chart" uri="{C3380CC4-5D6E-409C-BE32-E72D297353CC}">
              <c16:uniqueId val="{00000001-5C7D-4D6A-8A1B-2BBA54B7A599}"/>
            </c:ext>
          </c:extLst>
        </c:ser>
        <c:ser>
          <c:idx val="1"/>
          <c:order val="2"/>
          <c:tx>
            <c:strRef>
              <c:f>data!$G$4</c:f>
              <c:strCache>
                <c:ptCount val="1"/>
                <c:pt idx="0">
                  <c:v>FTSE Canada Universe Bond</c:v>
                </c:pt>
              </c:strCache>
            </c:strRef>
          </c:tx>
          <c:spPr>
            <a:ln w="38100">
              <a:solidFill>
                <a:srgbClr val="FFC000"/>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data!$G$5:$G$244</c:f>
              <c:numCache>
                <c:formatCode>"$"#,##0.00</c:formatCode>
                <c:ptCount val="240"/>
                <c:pt idx="0">
                  <c:v>15248.320893387185</c:v>
                </c:pt>
                <c:pt idx="1">
                  <c:v>15445.429283730711</c:v>
                </c:pt>
                <c:pt idx="2">
                  <c:v>15403.127674203515</c:v>
                </c:pt>
                <c:pt idx="3">
                  <c:v>15297.565295123195</c:v>
                </c:pt>
                <c:pt idx="4">
                  <c:v>15013.891330937169</c:v>
                </c:pt>
                <c:pt idx="5">
                  <c:v>14958.066331574499</c:v>
                </c:pt>
                <c:pt idx="6">
                  <c:v>15069.679915878147</c:v>
                </c:pt>
                <c:pt idx="7">
                  <c:v>15060.530643511727</c:v>
                </c:pt>
                <c:pt idx="8">
                  <c:v>15057.29483084097</c:v>
                </c:pt>
                <c:pt idx="9">
                  <c:v>15155.720627323068</c:v>
                </c:pt>
                <c:pt idx="10">
                  <c:v>15198.548617467435</c:v>
                </c:pt>
                <c:pt idx="11">
                  <c:v>15033.418541525305</c:v>
                </c:pt>
                <c:pt idx="12">
                  <c:v>14855.484010684733</c:v>
                </c:pt>
                <c:pt idx="13">
                  <c:v>14958.804473180995</c:v>
                </c:pt>
                <c:pt idx="14">
                  <c:v>14711.084520933004</c:v>
                </c:pt>
                <c:pt idx="15">
                  <c:v>14861.707930811781</c:v>
                </c:pt>
                <c:pt idx="16">
                  <c:v>14583.899234297643</c:v>
                </c:pt>
                <c:pt idx="17">
                  <c:v>14536.466743314209</c:v>
                </c:pt>
                <c:pt idx="18">
                  <c:v>14199.484575371493</c:v>
                </c:pt>
                <c:pt idx="19">
                  <c:v>14041.281457193298</c:v>
                </c:pt>
                <c:pt idx="20">
                  <c:v>13797.073260482752</c:v>
                </c:pt>
                <c:pt idx="21">
                  <c:v>14078.646184166073</c:v>
                </c:pt>
                <c:pt idx="22">
                  <c:v>14009.857782454223</c:v>
                </c:pt>
                <c:pt idx="23">
                  <c:v>14058.274479762526</c:v>
                </c:pt>
                <c:pt idx="24">
                  <c:v>14253.056753353858</c:v>
                </c:pt>
                <c:pt idx="25">
                  <c:v>13780.522632292548</c:v>
                </c:pt>
                <c:pt idx="26">
                  <c:v>13213.302003870398</c:v>
                </c:pt>
                <c:pt idx="27">
                  <c:v>13164.474966220687</c:v>
                </c:pt>
                <c:pt idx="28">
                  <c:v>13518.150333393256</c:v>
                </c:pt>
                <c:pt idx="29">
                  <c:v>13543.056013401903</c:v>
                </c:pt>
                <c:pt idx="30">
                  <c:v>13694.600462115675</c:v>
                </c:pt>
                <c:pt idx="31">
                  <c:v>13689.042710775102</c:v>
                </c:pt>
                <c:pt idx="32">
                  <c:v>13924.321979258635</c:v>
                </c:pt>
                <c:pt idx="33">
                  <c:v>13789.310836854986</c:v>
                </c:pt>
                <c:pt idx="34">
                  <c:v>13497.746024969618</c:v>
                </c:pt>
                <c:pt idx="35">
                  <c:v>13772.156238012007</c:v>
                </c:pt>
                <c:pt idx="36">
                  <c:v>13359.404089269923</c:v>
                </c:pt>
                <c:pt idx="37">
                  <c:v>13583.532373431543</c:v>
                </c:pt>
                <c:pt idx="38">
                  <c:v>13212.267652399127</c:v>
                </c:pt>
                <c:pt idx="39">
                  <c:v>13345.724901413259</c:v>
                </c:pt>
                <c:pt idx="40">
                  <c:v>13416.834122261243</c:v>
                </c:pt>
                <c:pt idx="41">
                  <c:v>13794.811970245983</c:v>
                </c:pt>
                <c:pt idx="42">
                  <c:v>13277.008633538002</c:v>
                </c:pt>
                <c:pt idx="43">
                  <c:v>13572.897805702312</c:v>
                </c:pt>
                <c:pt idx="44">
                  <c:v>13582.405489544994</c:v>
                </c:pt>
                <c:pt idx="45">
                  <c:v>14073.573194016159</c:v>
                </c:pt>
                <c:pt idx="46">
                  <c:v>14507.34274200202</c:v>
                </c:pt>
                <c:pt idx="47">
                  <c:v>14612.553124498409</c:v>
                </c:pt>
                <c:pt idx="48">
                  <c:v>15126.86658850767</c:v>
                </c:pt>
                <c:pt idx="49">
                  <c:v>14878.353450818648</c:v>
                </c:pt>
                <c:pt idx="50">
                  <c:v>14750.101319842617</c:v>
                </c:pt>
                <c:pt idx="51">
                  <c:v>14907.208389054866</c:v>
                </c:pt>
                <c:pt idx="52">
                  <c:v>15118.16729549622</c:v>
                </c:pt>
                <c:pt idx="53">
                  <c:v>15136.982564824297</c:v>
                </c:pt>
                <c:pt idx="54">
                  <c:v>14983.298868331818</c:v>
                </c:pt>
                <c:pt idx="55">
                  <c:v>14840.283060477994</c:v>
                </c:pt>
                <c:pt idx="56">
                  <c:v>14747.315980536689</c:v>
                </c:pt>
                <c:pt idx="57">
                  <c:v>14738.738035000317</c:v>
                </c:pt>
                <c:pt idx="58">
                  <c:v>14961.575744133439</c:v>
                </c:pt>
                <c:pt idx="59">
                  <c:v>15348.621943687405</c:v>
                </c:pt>
                <c:pt idx="60">
                  <c:v>15520.574387324574</c:v>
                </c:pt>
                <c:pt idx="61">
                  <c:v>15463.991641906836</c:v>
                </c:pt>
                <c:pt idx="62">
                  <c:v>15306.639388988038</c:v>
                </c:pt>
                <c:pt idx="63">
                  <c:v>15423.285698727514</c:v>
                </c:pt>
                <c:pt idx="64">
                  <c:v>15374.701641540245</c:v>
                </c:pt>
                <c:pt idx="65">
                  <c:v>15550.500044543813</c:v>
                </c:pt>
                <c:pt idx="66">
                  <c:v>15355.727990709653</c:v>
                </c:pt>
                <c:pt idx="67">
                  <c:v>15100.365706251239</c:v>
                </c:pt>
                <c:pt idx="68">
                  <c:v>15053.249036766159</c:v>
                </c:pt>
                <c:pt idx="69">
                  <c:v>14504.178842504314</c:v>
                </c:pt>
                <c:pt idx="70">
                  <c:v>14800.25800387177</c:v>
                </c:pt>
                <c:pt idx="71">
                  <c:v>14695.98995514005</c:v>
                </c:pt>
                <c:pt idx="72">
                  <c:v>14280.748627303934</c:v>
                </c:pt>
                <c:pt idx="73">
                  <c:v>14452.809322285746</c:v>
                </c:pt>
                <c:pt idx="74">
                  <c:v>14378.486923378801</c:v>
                </c:pt>
                <c:pt idx="75">
                  <c:v>14403.39038535508</c:v>
                </c:pt>
                <c:pt idx="76">
                  <c:v>14525.389128646584</c:v>
                </c:pt>
                <c:pt idx="77">
                  <c:v>14258.022687215909</c:v>
                </c:pt>
                <c:pt idx="78">
                  <c:v>14234.137803980828</c:v>
                </c:pt>
                <c:pt idx="79">
                  <c:v>14105.369882325083</c:v>
                </c:pt>
                <c:pt idx="80">
                  <c:v>13870.896252079923</c:v>
                </c:pt>
                <c:pt idx="81">
                  <c:v>13885.11460943999</c:v>
                </c:pt>
                <c:pt idx="82">
                  <c:v>13565.855759984515</c:v>
                </c:pt>
                <c:pt idx="83">
                  <c:v>13541.183723240771</c:v>
                </c:pt>
                <c:pt idx="84">
                  <c:v>13362.566299515152</c:v>
                </c:pt>
                <c:pt idx="85">
                  <c:v>13183.924127586359</c:v>
                </c:pt>
                <c:pt idx="86">
                  <c:v>13050.276248525213</c:v>
                </c:pt>
                <c:pt idx="87">
                  <c:v>13130.847126493378</c:v>
                </c:pt>
                <c:pt idx="88">
                  <c:v>13259.115812867054</c:v>
                </c:pt>
                <c:pt idx="89">
                  <c:v>13160.164535722952</c:v>
                </c:pt>
                <c:pt idx="90">
                  <c:v>13257.60795418622</c:v>
                </c:pt>
                <c:pt idx="91">
                  <c:v>13182.166415788663</c:v>
                </c:pt>
                <c:pt idx="92">
                  <c:v>13076.962254451599</c:v>
                </c:pt>
                <c:pt idx="93">
                  <c:v>13189.867520426449</c:v>
                </c:pt>
                <c:pt idx="94">
                  <c:v>13091.082214039308</c:v>
                </c:pt>
                <c:pt idx="95">
                  <c:v>13071.670782926663</c:v>
                </c:pt>
                <c:pt idx="96">
                  <c:v>13177.047632846537</c:v>
                </c:pt>
                <c:pt idx="97">
                  <c:v>13231.327832145129</c:v>
                </c:pt>
                <c:pt idx="98">
                  <c:v>13127.998667433627</c:v>
                </c:pt>
                <c:pt idx="99">
                  <c:v>12915.832864140955</c:v>
                </c:pt>
                <c:pt idx="100">
                  <c:v>13089.069314329976</c:v>
                </c:pt>
                <c:pt idx="101">
                  <c:v>12907.239863477227</c:v>
                </c:pt>
                <c:pt idx="102">
                  <c:v>13157.543712037545</c:v>
                </c:pt>
                <c:pt idx="103">
                  <c:v>13313.106024624682</c:v>
                </c:pt>
                <c:pt idx="104">
                  <c:v>13199.946840346443</c:v>
                </c:pt>
                <c:pt idx="105">
                  <c:v>13013.265046620156</c:v>
                </c:pt>
                <c:pt idx="106">
                  <c:v>12960.671935971177</c:v>
                </c:pt>
                <c:pt idx="107">
                  <c:v>12837.981910449394</c:v>
                </c:pt>
                <c:pt idx="108">
                  <c:v>12853.674962210756</c:v>
                </c:pt>
                <c:pt idx="109">
                  <c:v>12917.785933800207</c:v>
                </c:pt>
                <c:pt idx="110">
                  <c:v>13190.29747973146</c:v>
                </c:pt>
                <c:pt idx="111">
                  <c:v>13311.082239977011</c:v>
                </c:pt>
                <c:pt idx="112">
                  <c:v>13278.072950621765</c:v>
                </c:pt>
                <c:pt idx="113">
                  <c:v>13266.067159842109</c:v>
                </c:pt>
                <c:pt idx="114">
                  <c:v>13155.051678725344</c:v>
                </c:pt>
                <c:pt idx="115">
                  <c:v>12926.002907209589</c:v>
                </c:pt>
                <c:pt idx="116">
                  <c:v>12809.525888307211</c:v>
                </c:pt>
                <c:pt idx="117">
                  <c:v>12819.666244306458</c:v>
                </c:pt>
                <c:pt idx="118">
                  <c:v>12719.828311886462</c:v>
                </c:pt>
                <c:pt idx="119">
                  <c:v>12692.666006632269</c:v>
                </c:pt>
                <c:pt idx="120">
                  <c:v>12643.394697496127</c:v>
                </c:pt>
                <c:pt idx="121">
                  <c:v>12501.663340208188</c:v>
                </c:pt>
                <c:pt idx="122">
                  <c:v>12489.036923878146</c:v>
                </c:pt>
                <c:pt idx="123">
                  <c:v>12521.22900364652</c:v>
                </c:pt>
                <c:pt idx="124">
                  <c:v>12555.17820551423</c:v>
                </c:pt>
                <c:pt idx="125">
                  <c:v>12682.600290634233</c:v>
                </c:pt>
                <c:pt idx="126">
                  <c:v>12502.994770752375</c:v>
                </c:pt>
                <c:pt idx="127">
                  <c:v>12572.798950525694</c:v>
                </c:pt>
                <c:pt idx="128">
                  <c:v>12547.603362972844</c:v>
                </c:pt>
                <c:pt idx="129">
                  <c:v>12720.900186209577</c:v>
                </c:pt>
                <c:pt idx="130">
                  <c:v>12761.379281289828</c:v>
                </c:pt>
                <c:pt idx="131">
                  <c:v>12778.528065954339</c:v>
                </c:pt>
                <c:pt idx="132">
                  <c:v>12213.448446672157</c:v>
                </c:pt>
                <c:pt idx="133">
                  <c:v>12145.578951491225</c:v>
                </c:pt>
                <c:pt idx="134">
                  <c:v>11960.360804079251</c:v>
                </c:pt>
                <c:pt idx="135">
                  <c:v>11892.667739307115</c:v>
                </c:pt>
                <c:pt idx="136">
                  <c:v>11967.982251616539</c:v>
                </c:pt>
                <c:pt idx="137">
                  <c:v>11841.690621142059</c:v>
                </c:pt>
                <c:pt idx="138">
                  <c:v>11767.379618849027</c:v>
                </c:pt>
                <c:pt idx="139">
                  <c:v>11737.648156069703</c:v>
                </c:pt>
                <c:pt idx="140">
                  <c:v>11595.705129578533</c:v>
                </c:pt>
                <c:pt idx="141">
                  <c:v>11537.211467438621</c:v>
                </c:pt>
                <c:pt idx="142">
                  <c:v>11559.243385331061</c:v>
                </c:pt>
                <c:pt idx="143">
                  <c:v>11519.018971084035</c:v>
                </c:pt>
                <c:pt idx="144">
                  <c:v>11226.720086901469</c:v>
                </c:pt>
                <c:pt idx="145">
                  <c:v>11274.886401609143</c:v>
                </c:pt>
                <c:pt idx="146">
                  <c:v>11301.558078674816</c:v>
                </c:pt>
                <c:pt idx="147">
                  <c:v>11183.925549742622</c:v>
                </c:pt>
                <c:pt idx="148">
                  <c:v>11125.793279855377</c:v>
                </c:pt>
                <c:pt idx="149">
                  <c:v>11192.399247778911</c:v>
                </c:pt>
                <c:pt idx="150">
                  <c:v>11171.385870955643</c:v>
                </c:pt>
                <c:pt idx="151">
                  <c:v>11402.410102032931</c:v>
                </c:pt>
                <c:pt idx="152">
                  <c:v>11571.633672864908</c:v>
                </c:pt>
                <c:pt idx="153">
                  <c:v>11441.034266710409</c:v>
                </c:pt>
                <c:pt idx="154">
                  <c:v>11390.540002877653</c:v>
                </c:pt>
                <c:pt idx="155">
                  <c:v>11278.19787385617</c:v>
                </c:pt>
                <c:pt idx="156">
                  <c:v>11362.210055002861</c:v>
                </c:pt>
                <c:pt idx="157">
                  <c:v>11377.433060437726</c:v>
                </c:pt>
                <c:pt idx="158">
                  <c:v>11307.102880520888</c:v>
                </c:pt>
                <c:pt idx="159">
                  <c:v>11328.581871749726</c:v>
                </c:pt>
                <c:pt idx="160">
                  <c:v>11252.839012357546</c:v>
                </c:pt>
                <c:pt idx="161">
                  <c:v>11264.407558920559</c:v>
                </c:pt>
                <c:pt idx="162">
                  <c:v>11190.31647354919</c:v>
                </c:pt>
                <c:pt idx="163">
                  <c:v>11189.175177681065</c:v>
                </c:pt>
                <c:pt idx="164">
                  <c:v>10958.123151041358</c:v>
                </c:pt>
                <c:pt idx="165">
                  <c:v>10944.147474716146</c:v>
                </c:pt>
                <c:pt idx="166">
                  <c:v>10979.093930697558</c:v>
                </c:pt>
                <c:pt idx="167">
                  <c:v>11023.064936730174</c:v>
                </c:pt>
                <c:pt idx="168">
                  <c:v>10967.39444253984</c:v>
                </c:pt>
                <c:pt idx="169">
                  <c:v>10785.783421292124</c:v>
                </c:pt>
                <c:pt idx="170">
                  <c:v>10696.308798195221</c:v>
                </c:pt>
                <c:pt idx="171">
                  <c:v>10742.69575848034</c:v>
                </c:pt>
                <c:pt idx="172">
                  <c:v>10551.429987104104</c:v>
                </c:pt>
                <c:pt idx="173">
                  <c:v>10428.663757352551</c:v>
                </c:pt>
                <c:pt idx="174">
                  <c:v>10219.861761699272</c:v>
                </c:pt>
                <c:pt idx="175">
                  <c:v>10213.131308167191</c:v>
                </c:pt>
                <c:pt idx="176">
                  <c:v>10057.828380149305</c:v>
                </c:pt>
                <c:pt idx="177">
                  <c:v>9972.6816244398378</c:v>
                </c:pt>
                <c:pt idx="178">
                  <c:v>9978.778658199999</c:v>
                </c:pt>
                <c:pt idx="179">
                  <c:v>9955.9</c:v>
                </c:pt>
                <c:pt idx="180">
                  <c:v>10000</c:v>
                </c:pt>
              </c:numCache>
            </c:numRef>
          </c:val>
          <c:smooth val="0"/>
          <c:extLst>
            <c:ext xmlns:c16="http://schemas.microsoft.com/office/drawing/2014/chart" uri="{C3380CC4-5D6E-409C-BE32-E72D297353CC}">
              <c16:uniqueId val="{00000002-5C7D-4D6A-8A1B-2BBA54B7A599}"/>
            </c:ext>
          </c:extLst>
        </c:ser>
        <c:ser>
          <c:idx val="2"/>
          <c:order val="3"/>
          <c:tx>
            <c:strRef>
              <c:f>data!$I$4</c:f>
              <c:strCache>
                <c:ptCount val="1"/>
                <c:pt idx="0">
                  <c:v>S&amp;P/TSX Composite Index                 </c:v>
                </c:pt>
              </c:strCache>
            </c:strRef>
          </c:tx>
          <c:spPr>
            <a:ln w="38100">
              <a:solidFill>
                <a:srgbClr val="00A8E5"/>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data!$I$5:$I$244</c:f>
              <c:numCache>
                <c:formatCode>"$"#,##0.00</c:formatCode>
                <c:ptCount val="240"/>
                <c:pt idx="0">
                  <c:v>36898.157482225273</c:v>
                </c:pt>
                <c:pt idx="1">
                  <c:v>36417.846058324038</c:v>
                </c:pt>
                <c:pt idx="2">
                  <c:v>35064.120710382362</c:v>
                </c:pt>
                <c:pt idx="3">
                  <c:v>34728.864894492443</c:v>
                </c:pt>
                <c:pt idx="4">
                  <c:v>32949.833300556566</c:v>
                </c:pt>
                <c:pt idx="5">
                  <c:v>31392.236879352691</c:v>
                </c:pt>
                <c:pt idx="6">
                  <c:v>30870.602888302958</c:v>
                </c:pt>
                <c:pt idx="7">
                  <c:v>29996.509571756764</c:v>
                </c:pt>
                <c:pt idx="8">
                  <c:v>28416.526213741843</c:v>
                </c:pt>
                <c:pt idx="9">
                  <c:v>28444.139686161507</c:v>
                </c:pt>
                <c:pt idx="10">
                  <c:v>28879.364809467261</c:v>
                </c:pt>
                <c:pt idx="11">
                  <c:v>28996.158885430861</c:v>
                </c:pt>
                <c:pt idx="12">
                  <c:v>28021.844957042871</c:v>
                </c:pt>
                <c:pt idx="13">
                  <c:v>28970.303730888427</c:v>
                </c:pt>
                <c:pt idx="14">
                  <c:v>27235.305809594047</c:v>
                </c:pt>
                <c:pt idx="15">
                  <c:v>27005.462319790313</c:v>
                </c:pt>
                <c:pt idx="16">
                  <c:v>26180.108227800669</c:v>
                </c:pt>
                <c:pt idx="17">
                  <c:v>25864.305062981661</c:v>
                </c:pt>
                <c:pt idx="18">
                  <c:v>24429.395650649461</c:v>
                </c:pt>
                <c:pt idx="19">
                  <c:v>24780.51070685489</c:v>
                </c:pt>
                <c:pt idx="20">
                  <c:v>24112.59191092234</c:v>
                </c:pt>
                <c:pt idx="21">
                  <c:v>24560.376698896624</c:v>
                </c:pt>
                <c:pt idx="22">
                  <c:v>23583.704734717758</c:v>
                </c:pt>
                <c:pt idx="23">
                  <c:v>23161.81232324976</c:v>
                </c:pt>
                <c:pt idx="24">
                  <c:v>23034.798444626093</c:v>
                </c:pt>
                <c:pt idx="25">
                  <c:v>22167.495195117132</c:v>
                </c:pt>
                <c:pt idx="26">
                  <c:v>20624.14888570226</c:v>
                </c:pt>
                <c:pt idx="27">
                  <c:v>21308.426382110993</c:v>
                </c:pt>
                <c:pt idx="28">
                  <c:v>22042.986876793253</c:v>
                </c:pt>
                <c:pt idx="29">
                  <c:v>22349.465091594284</c:v>
                </c:pt>
                <c:pt idx="30">
                  <c:v>21787.542580890538</c:v>
                </c:pt>
                <c:pt idx="31">
                  <c:v>21080.298564066121</c:v>
                </c:pt>
                <c:pt idx="32">
                  <c:v>22177.111991846894</c:v>
                </c:pt>
                <c:pt idx="33">
                  <c:v>21551.368021347083</c:v>
                </c:pt>
                <c:pt idx="34">
                  <c:v>21597.911520674137</c:v>
                </c:pt>
                <c:pt idx="35">
                  <c:v>22140.00965712894</c:v>
                </c:pt>
                <c:pt idx="36">
                  <c:v>20612.672465456042</c:v>
                </c:pt>
                <c:pt idx="37">
                  <c:v>21674.734453686691</c:v>
                </c:pt>
                <c:pt idx="38">
                  <c:v>20536.985459244544</c:v>
                </c:pt>
                <c:pt idx="39">
                  <c:v>19453.429439466272</c:v>
                </c:pt>
                <c:pt idx="40">
                  <c:v>20319.019677737906</c:v>
                </c:pt>
                <c:pt idx="41">
                  <c:v>20651.508972190168</c:v>
                </c:pt>
                <c:pt idx="42">
                  <c:v>19731.99787138369</c:v>
                </c:pt>
                <c:pt idx="43">
                  <c:v>21614.632348979834</c:v>
                </c:pt>
                <c:pt idx="44">
                  <c:v>21601.671346172134</c:v>
                </c:pt>
                <c:pt idx="45">
                  <c:v>22729.031298581791</c:v>
                </c:pt>
                <c:pt idx="46">
                  <c:v>21863.246728147162</c:v>
                </c:pt>
                <c:pt idx="47">
                  <c:v>21802.200566560794</c:v>
                </c:pt>
                <c:pt idx="48">
                  <c:v>21891.957592690826</c:v>
                </c:pt>
                <c:pt idx="49">
                  <c:v>21241.76830659428</c:v>
                </c:pt>
                <c:pt idx="50">
                  <c:v>21591.902599141966</c:v>
                </c:pt>
                <c:pt idx="51">
                  <c:v>20560.662034156794</c:v>
                </c:pt>
                <c:pt idx="52">
                  <c:v>21028.439674720961</c:v>
                </c:pt>
                <c:pt idx="53">
                  <c:v>20690.583142585678</c:v>
                </c:pt>
                <c:pt idx="54">
                  <c:v>20525.700192935827</c:v>
                </c:pt>
                <c:pt idx="55">
                  <c:v>20028.668749254331</c:v>
                </c:pt>
                <c:pt idx="56">
                  <c:v>19361.9777687432</c:v>
                </c:pt>
                <c:pt idx="57">
                  <c:v>18910.065034547581</c:v>
                </c:pt>
                <c:pt idx="58">
                  <c:v>18205.774642502376</c:v>
                </c:pt>
                <c:pt idx="59">
                  <c:v>17444.379797481692</c:v>
                </c:pt>
                <c:pt idx="60">
                  <c:v>17500.802384368897</c:v>
                </c:pt>
                <c:pt idx="61">
                  <c:v>17204.337244963684</c:v>
                </c:pt>
                <c:pt idx="62">
                  <c:v>15559.988753474056</c:v>
                </c:pt>
                <c:pt idx="63">
                  <c:v>16060.133428710973</c:v>
                </c:pt>
                <c:pt idx="64">
                  <c:v>16398.215436362458</c:v>
                </c:pt>
                <c:pt idx="65">
                  <c:v>16021.940171436276</c:v>
                </c:pt>
                <c:pt idx="66">
                  <c:v>15334.494770858682</c:v>
                </c:pt>
                <c:pt idx="67">
                  <c:v>14965.89962889854</c:v>
                </c:pt>
                <c:pt idx="68">
                  <c:v>14524.429591465934</c:v>
                </c:pt>
                <c:pt idx="69">
                  <c:v>13109.625678605185</c:v>
                </c:pt>
                <c:pt idx="70">
                  <c:v>15866.664986686852</c:v>
                </c:pt>
                <c:pt idx="71">
                  <c:v>16861.779782320264</c:v>
                </c:pt>
                <c:pt idx="72">
                  <c:v>16572.685850346814</c:v>
                </c:pt>
                <c:pt idx="73">
                  <c:v>16497.769479142033</c:v>
                </c:pt>
                <c:pt idx="74">
                  <c:v>15926.071297766122</c:v>
                </c:pt>
                <c:pt idx="75">
                  <c:v>16064.158806869977</c:v>
                </c:pt>
                <c:pt idx="76">
                  <c:v>15797.450450907309</c:v>
                </c:pt>
                <c:pt idx="77">
                  <c:v>15729.123139987205</c:v>
                </c:pt>
                <c:pt idx="78">
                  <c:v>15675.325423135004</c:v>
                </c:pt>
                <c:pt idx="79">
                  <c:v>15289.196758986793</c:v>
                </c:pt>
                <c:pt idx="80">
                  <c:v>15772.46508932367</c:v>
                </c:pt>
                <c:pt idx="81">
                  <c:v>15280.316650639861</c:v>
                </c:pt>
                <c:pt idx="82">
                  <c:v>15127.034410953669</c:v>
                </c:pt>
                <c:pt idx="83">
                  <c:v>14665.354389420327</c:v>
                </c:pt>
                <c:pt idx="84">
                  <c:v>13487.231252300617</c:v>
                </c:pt>
                <c:pt idx="85">
                  <c:v>14257.718352045136</c:v>
                </c:pt>
                <c:pt idx="86">
                  <c:v>14062.918800816231</c:v>
                </c:pt>
                <c:pt idx="87">
                  <c:v>15004.319835964303</c:v>
                </c:pt>
                <c:pt idx="88">
                  <c:v>15138.965797769666</c:v>
                </c:pt>
                <c:pt idx="89">
                  <c:v>15264.131677525374</c:v>
                </c:pt>
                <c:pt idx="90">
                  <c:v>15090.589893747279</c:v>
                </c:pt>
                <c:pt idx="91">
                  <c:v>14839.301167772224</c:v>
                </c:pt>
                <c:pt idx="92">
                  <c:v>14390.992955230871</c:v>
                </c:pt>
                <c:pt idx="93">
                  <c:v>14133.591978125256</c:v>
                </c:pt>
                <c:pt idx="94">
                  <c:v>14155.958392385224</c:v>
                </c:pt>
                <c:pt idx="95">
                  <c:v>14596.103905660415</c:v>
                </c:pt>
                <c:pt idx="96">
                  <c:v>14802.600178145545</c:v>
                </c:pt>
                <c:pt idx="97">
                  <c:v>14627.722826213596</c:v>
                </c:pt>
                <c:pt idx="98">
                  <c:v>14558.98983520161</c:v>
                </c:pt>
                <c:pt idx="99">
                  <c:v>14171.875145295269</c:v>
                </c:pt>
                <c:pt idx="100">
                  <c:v>13751.171795387194</c:v>
                </c:pt>
                <c:pt idx="101">
                  <c:v>13659.947931113629</c:v>
                </c:pt>
                <c:pt idx="102">
                  <c:v>13668.28421765798</c:v>
                </c:pt>
                <c:pt idx="103">
                  <c:v>13772.152413948739</c:v>
                </c:pt>
                <c:pt idx="104">
                  <c:v>13957.103576279449</c:v>
                </c:pt>
                <c:pt idx="105">
                  <c:v>13896.020837484122</c:v>
                </c:pt>
                <c:pt idx="106">
                  <c:v>13712.689041345848</c:v>
                </c:pt>
                <c:pt idx="107">
                  <c:v>13683.663254849662</c:v>
                </c:pt>
                <c:pt idx="108">
                  <c:v>13568.520787447384</c:v>
                </c:pt>
                <c:pt idx="109">
                  <c:v>13347.066263995177</c:v>
                </c:pt>
                <c:pt idx="110">
                  <c:v>13060.518488360545</c:v>
                </c:pt>
                <c:pt idx="111">
                  <c:v>12980.326034121741</c:v>
                </c:pt>
                <c:pt idx="112">
                  <c:v>12823.963447802684</c:v>
                </c:pt>
                <c:pt idx="113">
                  <c:v>12789.814642706657</c:v>
                </c:pt>
                <c:pt idx="114">
                  <c:v>12308.976774006853</c:v>
                </c:pt>
                <c:pt idx="115">
                  <c:v>12266.98687792372</c:v>
                </c:pt>
                <c:pt idx="116">
                  <c:v>12145.98854008737</c:v>
                </c:pt>
                <c:pt idx="117">
                  <c:v>11715.20860449161</c:v>
                </c:pt>
                <c:pt idx="118">
                  <c:v>11127.329530724381</c:v>
                </c:pt>
                <c:pt idx="119">
                  <c:v>11075.496208468747</c:v>
                </c:pt>
                <c:pt idx="120">
                  <c:v>11206.466178699204</c:v>
                </c:pt>
                <c:pt idx="121">
                  <c:v>11560.852552854401</c:v>
                </c:pt>
                <c:pt idx="122">
                  <c:v>11587.51542584928</c:v>
                </c:pt>
                <c:pt idx="123">
                  <c:v>11365.223028632261</c:v>
                </c:pt>
                <c:pt idx="124">
                  <c:v>11798.81778335269</c:v>
                </c:pt>
                <c:pt idx="125">
                  <c:v>12295.173955954577</c:v>
                </c:pt>
                <c:pt idx="126">
                  <c:v>12334.10037674358</c:v>
                </c:pt>
                <c:pt idx="127">
                  <c:v>12687.080325561348</c:v>
                </c:pt>
                <c:pt idx="128">
                  <c:v>12843.488326400251</c:v>
                </c:pt>
                <c:pt idx="129">
                  <c:v>12539.101634229333</c:v>
                </c:pt>
                <c:pt idx="130">
                  <c:v>12779.340455451364</c:v>
                </c:pt>
                <c:pt idx="131">
                  <c:v>12290.368158274416</c:v>
                </c:pt>
                <c:pt idx="132">
                  <c:v>12223.274603973206</c:v>
                </c:pt>
                <c:pt idx="133">
                  <c:v>12277.442681082141</c:v>
                </c:pt>
                <c:pt idx="134">
                  <c:v>12148.498517814063</c:v>
                </c:pt>
                <c:pt idx="135">
                  <c:v>12405.110636439449</c:v>
                </c:pt>
                <c:pt idx="136">
                  <c:v>12920.159890306633</c:v>
                </c:pt>
                <c:pt idx="137">
                  <c:v>12655.904602212437</c:v>
                </c:pt>
                <c:pt idx="138">
                  <c:v>12478.608532187121</c:v>
                </c:pt>
                <c:pt idx="139">
                  <c:v>11991.0408213502</c:v>
                </c:pt>
                <c:pt idx="140">
                  <c:v>12010.822646248571</c:v>
                </c:pt>
                <c:pt idx="141">
                  <c:v>11726.536228461968</c:v>
                </c:pt>
                <c:pt idx="142">
                  <c:v>11584.304142203988</c:v>
                </c:pt>
                <c:pt idx="143">
                  <c:v>11146.653101480557</c:v>
                </c:pt>
                <c:pt idx="144">
                  <c:v>11056.399710642583</c:v>
                </c:pt>
                <c:pt idx="145">
                  <c:v>10840.755404143363</c:v>
                </c:pt>
                <c:pt idx="146">
                  <c:v>10791.911213988849</c:v>
                </c:pt>
                <c:pt idx="147">
                  <c:v>10305.078686673041</c:v>
                </c:pt>
                <c:pt idx="148">
                  <c:v>10162.989924538075</c:v>
                </c:pt>
                <c:pt idx="149">
                  <c:v>10008.035510725513</c:v>
                </c:pt>
                <c:pt idx="150">
                  <c:v>9698.9211933715669</c:v>
                </c:pt>
                <c:pt idx="151">
                  <c:v>10077.492267907792</c:v>
                </c:pt>
                <c:pt idx="152">
                  <c:v>9902.2131921927867</c:v>
                </c:pt>
                <c:pt idx="153">
                  <c:v>10111.624944799587</c:v>
                </c:pt>
                <c:pt idx="154">
                  <c:v>10131.127364977168</c:v>
                </c:pt>
                <c:pt idx="155">
                  <c:v>10005.498327971161</c:v>
                </c:pt>
                <c:pt idx="156">
                  <c:v>9785.1274721704121</c:v>
                </c:pt>
                <c:pt idx="157">
                  <c:v>9598.0800874266424</c:v>
                </c:pt>
                <c:pt idx="158">
                  <c:v>9722.745125424839</c:v>
                </c:pt>
                <c:pt idx="159">
                  <c:v>9619.9654149317103</c:v>
                </c:pt>
                <c:pt idx="160">
                  <c:v>9300.9610527446748</c:v>
                </c:pt>
                <c:pt idx="161">
                  <c:v>9061.0515898015001</c:v>
                </c:pt>
                <c:pt idx="162">
                  <c:v>8989.120646389094</c:v>
                </c:pt>
                <c:pt idx="163">
                  <c:v>8891.2282236467436</c:v>
                </c:pt>
                <c:pt idx="164">
                  <c:v>9472.8619472051396</c:v>
                </c:pt>
                <c:pt idx="165">
                  <c:v>9529.6874736102782</c:v>
                </c:pt>
                <c:pt idx="166">
                  <c:v>9687.6051247488085</c:v>
                </c:pt>
                <c:pt idx="167">
                  <c:v>9528.160880573294</c:v>
                </c:pt>
                <c:pt idx="168">
                  <c:v>9128.9518175900794</c:v>
                </c:pt>
                <c:pt idx="169">
                  <c:v>9286.7334183681542</c:v>
                </c:pt>
                <c:pt idx="170">
                  <c:v>9306.3885109031817</c:v>
                </c:pt>
                <c:pt idx="171">
                  <c:v>8812.2837604544966</c:v>
                </c:pt>
                <c:pt idx="172">
                  <c:v>9647.9295286488905</c:v>
                </c:pt>
                <c:pt idx="173">
                  <c:v>9765.9807033914858</c:v>
                </c:pt>
                <c:pt idx="174">
                  <c:v>10016.215823305118</c:v>
                </c:pt>
                <c:pt idx="175">
                  <c:v>10361.266727876873</c:v>
                </c:pt>
                <c:pt idx="176">
                  <c:v>10451.926740423305</c:v>
                </c:pt>
                <c:pt idx="177">
                  <c:v>10559.816384422955</c:v>
                </c:pt>
                <c:pt idx="178">
                  <c:v>10546.67522709</c:v>
                </c:pt>
                <c:pt idx="179">
                  <c:v>10098.609999999999</c:v>
                </c:pt>
                <c:pt idx="180">
                  <c:v>10000</c:v>
                </c:pt>
              </c:numCache>
            </c:numRef>
          </c:val>
          <c:smooth val="0"/>
          <c:extLst>
            <c:ext xmlns:c16="http://schemas.microsoft.com/office/drawing/2014/chart" uri="{C3380CC4-5D6E-409C-BE32-E72D297353CC}">
              <c16:uniqueId val="{00000003-5C7D-4D6A-8A1B-2BBA54B7A599}"/>
            </c:ext>
          </c:extLst>
        </c:ser>
        <c:ser>
          <c:idx val="3"/>
          <c:order val="4"/>
          <c:tx>
            <c:strRef>
              <c:f>data!$K$4</c:f>
              <c:strCache>
                <c:ptCount val="1"/>
                <c:pt idx="0">
                  <c:v>MSCI World (Gross) CAD</c:v>
                </c:pt>
              </c:strCache>
            </c:strRef>
          </c:tx>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data!$K$5:$K$244</c:f>
              <c:numCache>
                <c:formatCode>"$"#,##0.00</c:formatCode>
                <c:ptCount val="240"/>
                <c:pt idx="0">
                  <c:v>67850.821471325457</c:v>
                </c:pt>
                <c:pt idx="1">
                  <c:v>68430.50634864629</c:v>
                </c:pt>
                <c:pt idx="2">
                  <c:v>68564.73665393627</c:v>
                </c:pt>
                <c:pt idx="3">
                  <c:v>66737.750848770127</c:v>
                </c:pt>
                <c:pt idx="4">
                  <c:v>63778.741600005524</c:v>
                </c:pt>
                <c:pt idx="5">
                  <c:v>62574.122714273086</c:v>
                </c:pt>
                <c:pt idx="6">
                  <c:v>60959.991063734793</c:v>
                </c:pt>
                <c:pt idx="7">
                  <c:v>58866.919951562144</c:v>
                </c:pt>
                <c:pt idx="8">
                  <c:v>55797.792428534231</c:v>
                </c:pt>
                <c:pt idx="9">
                  <c:v>57599.920263462496</c:v>
                </c:pt>
                <c:pt idx="10">
                  <c:v>60303.104851166107</c:v>
                </c:pt>
                <c:pt idx="11">
                  <c:v>61047.058695383879</c:v>
                </c:pt>
                <c:pt idx="12">
                  <c:v>58544.314177205735</c:v>
                </c:pt>
                <c:pt idx="13">
                  <c:v>58501.491085730981</c:v>
                </c:pt>
                <c:pt idx="14">
                  <c:v>55668.255235519231</c:v>
                </c:pt>
                <c:pt idx="15">
                  <c:v>55030.343493739798</c:v>
                </c:pt>
                <c:pt idx="16">
                  <c:v>53892.880360843825</c:v>
                </c:pt>
                <c:pt idx="17">
                  <c:v>53800.07523107023</c:v>
                </c:pt>
                <c:pt idx="18">
                  <c:v>52355.380851844442</c:v>
                </c:pt>
                <c:pt idx="19">
                  <c:v>51099.757607903048</c:v>
                </c:pt>
                <c:pt idx="20">
                  <c:v>49267.784315900593</c:v>
                </c:pt>
                <c:pt idx="21">
                  <c:v>50377.602907963017</c:v>
                </c:pt>
                <c:pt idx="22">
                  <c:v>48894.106813145372</c:v>
                </c:pt>
                <c:pt idx="23">
                  <c:v>46186.209358458924</c:v>
                </c:pt>
                <c:pt idx="24">
                  <c:v>45032.169939421372</c:v>
                </c:pt>
                <c:pt idx="25">
                  <c:v>44122.755819231199</c:v>
                </c:pt>
                <c:pt idx="26">
                  <c:v>41285.37699955947</c:v>
                </c:pt>
                <c:pt idx="27">
                  <c:v>41398.726713300486</c:v>
                </c:pt>
                <c:pt idx="28">
                  <c:v>43279.706016482844</c:v>
                </c:pt>
                <c:pt idx="29">
                  <c:v>43117.884595595577</c:v>
                </c:pt>
                <c:pt idx="30">
                  <c:v>41928.131924116838</c:v>
                </c:pt>
                <c:pt idx="31">
                  <c:v>40599.591491732863</c:v>
                </c:pt>
                <c:pt idx="32">
                  <c:v>40886.944940776644</c:v>
                </c:pt>
                <c:pt idx="33">
                  <c:v>40075.024935581758</c:v>
                </c:pt>
                <c:pt idx="34">
                  <c:v>39078.941788338787</c:v>
                </c:pt>
                <c:pt idx="35">
                  <c:v>39228.874546856874</c:v>
                </c:pt>
                <c:pt idx="36">
                  <c:v>37192.792323878472</c:v>
                </c:pt>
                <c:pt idx="37">
                  <c:v>38848.434923445893</c:v>
                </c:pt>
                <c:pt idx="38">
                  <c:v>36529.745836236609</c:v>
                </c:pt>
                <c:pt idx="39">
                  <c:v>34323.338657327615</c:v>
                </c:pt>
                <c:pt idx="40">
                  <c:v>36049.799610472764</c:v>
                </c:pt>
                <c:pt idx="41">
                  <c:v>36796.098071560147</c:v>
                </c:pt>
                <c:pt idx="42">
                  <c:v>34309.227989937513</c:v>
                </c:pt>
                <c:pt idx="43">
                  <c:v>36817.651397286005</c:v>
                </c:pt>
                <c:pt idx="44">
                  <c:v>37145.197751054802</c:v>
                </c:pt>
                <c:pt idx="45">
                  <c:v>39574.013239623455</c:v>
                </c:pt>
                <c:pt idx="46">
                  <c:v>39088.417824983677</c:v>
                </c:pt>
                <c:pt idx="47">
                  <c:v>40198.416705471871</c:v>
                </c:pt>
                <c:pt idx="48">
                  <c:v>42146.55701015213</c:v>
                </c:pt>
                <c:pt idx="49">
                  <c:v>41035.999748946393</c:v>
                </c:pt>
                <c:pt idx="50">
                  <c:v>40527.020893544373</c:v>
                </c:pt>
                <c:pt idx="51">
                  <c:v>39189.256435850191</c:v>
                </c:pt>
                <c:pt idx="52">
                  <c:v>40764.943808895427</c:v>
                </c:pt>
                <c:pt idx="53">
                  <c:v>39281.516615430322</c:v>
                </c:pt>
                <c:pt idx="54">
                  <c:v>38270.486892698995</c:v>
                </c:pt>
                <c:pt idx="55">
                  <c:v>36776.832612956387</c:v>
                </c:pt>
                <c:pt idx="56">
                  <c:v>36896.635990015966</c:v>
                </c:pt>
                <c:pt idx="57">
                  <c:v>36003.95395563983</c:v>
                </c:pt>
                <c:pt idx="58">
                  <c:v>35078.683520421662</c:v>
                </c:pt>
                <c:pt idx="59">
                  <c:v>34500.252290518823</c:v>
                </c:pt>
                <c:pt idx="60">
                  <c:v>34744.121277767474</c:v>
                </c:pt>
                <c:pt idx="61">
                  <c:v>33892.47125994751</c:v>
                </c:pt>
                <c:pt idx="62">
                  <c:v>30907.20604269563</c:v>
                </c:pt>
                <c:pt idx="63">
                  <c:v>31934.243239521893</c:v>
                </c:pt>
                <c:pt idx="64">
                  <c:v>32250.133295147865</c:v>
                </c:pt>
                <c:pt idx="65">
                  <c:v>31066.768997272746</c:v>
                </c:pt>
                <c:pt idx="66">
                  <c:v>30136.778160032311</c:v>
                </c:pt>
                <c:pt idx="67">
                  <c:v>29783.309838864665</c:v>
                </c:pt>
                <c:pt idx="68">
                  <c:v>28531.627347145393</c:v>
                </c:pt>
                <c:pt idx="69">
                  <c:v>26345.698404800678</c:v>
                </c:pt>
                <c:pt idx="70">
                  <c:v>28614.57681504219</c:v>
                </c:pt>
                <c:pt idx="71">
                  <c:v>30781.038658976966</c:v>
                </c:pt>
                <c:pt idx="72">
                  <c:v>30356.772407805478</c:v>
                </c:pt>
                <c:pt idx="73">
                  <c:v>30178.537962598373</c:v>
                </c:pt>
                <c:pt idx="74">
                  <c:v>29040.10766203142</c:v>
                </c:pt>
                <c:pt idx="75">
                  <c:v>28519.652523136698</c:v>
                </c:pt>
                <c:pt idx="76">
                  <c:v>28013.55955619449</c:v>
                </c:pt>
                <c:pt idx="77">
                  <c:v>28247.904169182024</c:v>
                </c:pt>
                <c:pt idx="78">
                  <c:v>27963.930455407364</c:v>
                </c:pt>
                <c:pt idx="79">
                  <c:v>27130.903203448674</c:v>
                </c:pt>
                <c:pt idx="80">
                  <c:v>28622.206002813255</c:v>
                </c:pt>
                <c:pt idx="81">
                  <c:v>27436.72019656028</c:v>
                </c:pt>
                <c:pt idx="82">
                  <c:v>26679.009643670401</c:v>
                </c:pt>
                <c:pt idx="83">
                  <c:v>25814.807338402694</c:v>
                </c:pt>
                <c:pt idx="84">
                  <c:v>24900.894701083525</c:v>
                </c:pt>
                <c:pt idx="85">
                  <c:v>26215.221022255319</c:v>
                </c:pt>
                <c:pt idx="86">
                  <c:v>25598.426925485739</c:v>
                </c:pt>
                <c:pt idx="87">
                  <c:v>27185.661789038768</c:v>
                </c:pt>
                <c:pt idx="88">
                  <c:v>27261.17524446594</c:v>
                </c:pt>
                <c:pt idx="89">
                  <c:v>26875.273196635451</c:v>
                </c:pt>
                <c:pt idx="90">
                  <c:v>26324.047639073258</c:v>
                </c:pt>
                <c:pt idx="91">
                  <c:v>25961.802607293688</c:v>
                </c:pt>
                <c:pt idx="92">
                  <c:v>25472.801241853824</c:v>
                </c:pt>
                <c:pt idx="93">
                  <c:v>25311.365353628382</c:v>
                </c:pt>
                <c:pt idx="94">
                  <c:v>25699.792010068559</c:v>
                </c:pt>
                <c:pt idx="95">
                  <c:v>25658.866118609378</c:v>
                </c:pt>
                <c:pt idx="96">
                  <c:v>24885.185695341217</c:v>
                </c:pt>
                <c:pt idx="97">
                  <c:v>25238.084787305146</c:v>
                </c:pt>
                <c:pt idx="98">
                  <c:v>24705.786269241209</c:v>
                </c:pt>
                <c:pt idx="99">
                  <c:v>23518.501745617214</c:v>
                </c:pt>
                <c:pt idx="100">
                  <c:v>23050.374004987323</c:v>
                </c:pt>
                <c:pt idx="101">
                  <c:v>22947.651139426795</c:v>
                </c:pt>
                <c:pt idx="102">
                  <c:v>23267.176953815855</c:v>
                </c:pt>
                <c:pt idx="103">
                  <c:v>24096.910699307242</c:v>
                </c:pt>
                <c:pt idx="104">
                  <c:v>23865.089988180054</c:v>
                </c:pt>
                <c:pt idx="105">
                  <c:v>22926.962253975653</c:v>
                </c:pt>
                <c:pt idx="106">
                  <c:v>22512.869536862421</c:v>
                </c:pt>
                <c:pt idx="107">
                  <c:v>21552.478177773908</c:v>
                </c:pt>
                <c:pt idx="108">
                  <c:v>21641.717801126855</c:v>
                </c:pt>
                <c:pt idx="109">
                  <c:v>21184.389206927703</c:v>
                </c:pt>
                <c:pt idx="110">
                  <c:v>20805.357209288875</c:v>
                </c:pt>
                <c:pt idx="111">
                  <c:v>20798.909547329204</c:v>
                </c:pt>
                <c:pt idx="112">
                  <c:v>20645.103526060058</c:v>
                </c:pt>
                <c:pt idx="113">
                  <c:v>20491.824677472567</c:v>
                </c:pt>
                <c:pt idx="114">
                  <c:v>19575.458322480605</c:v>
                </c:pt>
                <c:pt idx="115">
                  <c:v>19930.824931000341</c:v>
                </c:pt>
                <c:pt idx="116">
                  <c:v>18961.29594665593</c:v>
                </c:pt>
                <c:pt idx="117">
                  <c:v>19262.562422950879</c:v>
                </c:pt>
                <c:pt idx="118">
                  <c:v>18878.313235358393</c:v>
                </c:pt>
                <c:pt idx="119">
                  <c:v>19746.983018334948</c:v>
                </c:pt>
                <c:pt idx="120">
                  <c:v>20726.953373850603</c:v>
                </c:pt>
                <c:pt idx="121">
                  <c:v>20216.920893548169</c:v>
                </c:pt>
                <c:pt idx="122">
                  <c:v>19952.785913623618</c:v>
                </c:pt>
                <c:pt idx="123">
                  <c:v>18939.755225858142</c:v>
                </c:pt>
                <c:pt idx="124">
                  <c:v>19506.416628928517</c:v>
                </c:pt>
                <c:pt idx="125">
                  <c:v>20415.733394311133</c:v>
                </c:pt>
                <c:pt idx="126">
                  <c:v>19240.087111452915</c:v>
                </c:pt>
                <c:pt idx="127">
                  <c:v>19686.780153127376</c:v>
                </c:pt>
                <c:pt idx="128">
                  <c:v>19021.558219089384</c:v>
                </c:pt>
                <c:pt idx="129">
                  <c:v>19423.627304288151</c:v>
                </c:pt>
                <c:pt idx="130">
                  <c:v>19441.708092814468</c:v>
                </c:pt>
                <c:pt idx="131">
                  <c:v>18640.805868667183</c:v>
                </c:pt>
                <c:pt idx="132">
                  <c:v>17338.123311761308</c:v>
                </c:pt>
                <c:pt idx="133">
                  <c:v>17341.071293881269</c:v>
                </c:pt>
                <c:pt idx="134">
                  <c:v>16801.768140119708</c:v>
                </c:pt>
                <c:pt idx="135">
                  <c:v>16543.263110751112</c:v>
                </c:pt>
                <c:pt idx="136">
                  <c:v>16498.502672999264</c:v>
                </c:pt>
                <c:pt idx="137">
                  <c:v>16194.324672672457</c:v>
                </c:pt>
                <c:pt idx="138">
                  <c:v>16097.994274931269</c:v>
                </c:pt>
                <c:pt idx="139">
                  <c:v>16115.56023558806</c:v>
                </c:pt>
                <c:pt idx="140">
                  <c:v>15958.686348779556</c:v>
                </c:pt>
                <c:pt idx="141">
                  <c:v>15878.87910241084</c:v>
                </c:pt>
                <c:pt idx="142">
                  <c:v>15892.86482345548</c:v>
                </c:pt>
                <c:pt idx="143">
                  <c:v>15236.857174657765</c:v>
                </c:pt>
                <c:pt idx="144">
                  <c:v>15075.041677293695</c:v>
                </c:pt>
                <c:pt idx="145">
                  <c:v>14704.474222414623</c:v>
                </c:pt>
                <c:pt idx="146">
                  <c:v>14224.923598076277</c:v>
                </c:pt>
                <c:pt idx="147">
                  <c:v>13489.745934397544</c:v>
                </c:pt>
                <c:pt idx="148">
                  <c:v>13179.758025634619</c:v>
                </c:pt>
                <c:pt idx="149">
                  <c:v>13117.920150047295</c:v>
                </c:pt>
                <c:pt idx="150">
                  <c:v>12784.38824512035</c:v>
                </c:pt>
                <c:pt idx="151">
                  <c:v>12836.246681714478</c:v>
                </c:pt>
                <c:pt idx="152">
                  <c:v>12476.438666996952</c:v>
                </c:pt>
                <c:pt idx="153">
                  <c:v>12208.570423338482</c:v>
                </c:pt>
                <c:pt idx="154">
                  <c:v>12065.140038560081</c:v>
                </c:pt>
                <c:pt idx="155">
                  <c:v>11697.295196515266</c:v>
                </c:pt>
                <c:pt idx="156">
                  <c:v>11091.962438401921</c:v>
                </c:pt>
                <c:pt idx="157">
                  <c:v>10855.784001661767</c:v>
                </c:pt>
                <c:pt idx="158">
                  <c:v>10779.144285789802</c:v>
                </c:pt>
                <c:pt idx="159">
                  <c:v>10680.583857948652</c:v>
                </c:pt>
                <c:pt idx="160">
                  <c:v>10421.098505169921</c:v>
                </c:pt>
                <c:pt idx="161">
                  <c:v>10317.45962325433</c:v>
                </c:pt>
                <c:pt idx="162">
                  <c:v>10357.959243897971</c:v>
                </c:pt>
                <c:pt idx="163">
                  <c:v>10009.072986797182</c:v>
                </c:pt>
                <c:pt idx="164">
                  <c:v>10437.751438371082</c:v>
                </c:pt>
                <c:pt idx="165">
                  <c:v>10672.984005860242</c:v>
                </c:pt>
                <c:pt idx="166">
                  <c:v>10378.98876996229</c:v>
                </c:pt>
                <c:pt idx="167">
                  <c:v>10070.147418775854</c:v>
                </c:pt>
                <c:pt idx="168">
                  <c:v>9733.4668020915105</c:v>
                </c:pt>
                <c:pt idx="169">
                  <c:v>9720.8588481654388</c:v>
                </c:pt>
                <c:pt idx="170">
                  <c:v>9728.1549643887301</c:v>
                </c:pt>
                <c:pt idx="171">
                  <c:v>9247.0143155234146</c:v>
                </c:pt>
                <c:pt idx="172">
                  <c:v>9493.4646580462959</c:v>
                </c:pt>
                <c:pt idx="173">
                  <c:v>9961.0356725141082</c:v>
                </c:pt>
                <c:pt idx="174">
                  <c:v>10258.638783627131</c:v>
                </c:pt>
                <c:pt idx="175">
                  <c:v>10459.993661613185</c:v>
                </c:pt>
                <c:pt idx="176">
                  <c:v>10450.285346526263</c:v>
                </c:pt>
                <c:pt idx="177">
                  <c:v>10270.681931588573</c:v>
                </c:pt>
                <c:pt idx="178">
                  <c:v>10387.331666199998</c:v>
                </c:pt>
                <c:pt idx="179">
                  <c:v>10296.199999999999</c:v>
                </c:pt>
                <c:pt idx="180">
                  <c:v>10000</c:v>
                </c:pt>
              </c:numCache>
            </c:numRef>
          </c:val>
          <c:smooth val="0"/>
          <c:extLst>
            <c:ext xmlns:c16="http://schemas.microsoft.com/office/drawing/2014/chart" uri="{C3380CC4-5D6E-409C-BE32-E72D297353CC}">
              <c16:uniqueId val="{00000004-5C7D-4D6A-8A1B-2BBA54B7A599}"/>
            </c:ext>
          </c:extLst>
        </c:ser>
        <c:dLbls>
          <c:showLegendKey val="0"/>
          <c:showVal val="0"/>
          <c:showCatName val="0"/>
          <c:showSerName val="0"/>
          <c:showPercent val="0"/>
          <c:showBubbleSize val="0"/>
        </c:dLbls>
        <c:smooth val="0"/>
        <c:axId val="198710736"/>
        <c:axId val="1"/>
      </c:lineChart>
      <c:dateAx>
        <c:axId val="198710736"/>
        <c:scaling>
          <c:orientation val="minMax"/>
          <c:max val="46022"/>
          <c:min val="40543"/>
        </c:scaling>
        <c:delete val="0"/>
        <c:axPos val="b"/>
        <c:numFmt formatCode="mmm\ yy" sourceLinked="0"/>
        <c:majorTickMark val="out"/>
        <c:minorTickMark val="none"/>
        <c:tickLblPos val="nextTo"/>
        <c:spPr>
          <a:ln w="3175">
            <a:solidFill>
              <a:srgbClr val="000000"/>
            </a:solidFill>
            <a:prstDash val="solid"/>
          </a:ln>
        </c:spPr>
        <c:txPr>
          <a:bodyPr rot="5400000" vert="horz"/>
          <a:lstStyle/>
          <a:p>
            <a:pPr>
              <a:defRPr sz="1000" b="1" i="0" u="none" strike="noStrike" baseline="0">
                <a:solidFill>
                  <a:srgbClr val="000000"/>
                </a:solidFill>
                <a:latin typeface="Sun Life New Text" pitchFamily="2" charset="0"/>
                <a:ea typeface="Arial"/>
                <a:cs typeface="Arial"/>
              </a:defRPr>
            </a:pPr>
            <a:endParaRPr lang="en-US"/>
          </a:p>
        </c:txPr>
        <c:crossAx val="1"/>
        <c:crossesAt val="5000"/>
        <c:auto val="1"/>
        <c:lblOffset val="100"/>
        <c:baseTimeUnit val="months"/>
        <c:majorUnit val="12"/>
        <c:majorTimeUnit val="months"/>
        <c:minorUnit val="6"/>
        <c:minorTimeUnit val="months"/>
      </c:dateAx>
      <c:valAx>
        <c:axId val="1"/>
        <c:scaling>
          <c:orientation val="minMax"/>
          <c:min val="5000"/>
        </c:scaling>
        <c:delete val="0"/>
        <c:axPos val="l"/>
        <c:numFmt formatCode="\$#,##0" sourceLinked="0"/>
        <c:majorTickMark val="out"/>
        <c:minorTickMark val="none"/>
        <c:tickLblPos val="nextTo"/>
        <c:spPr>
          <a:ln w="3175">
            <a:solidFill>
              <a:srgbClr val="000000"/>
            </a:solidFill>
            <a:prstDash val="solid"/>
          </a:ln>
        </c:spPr>
        <c:txPr>
          <a:bodyPr rot="0" vert="horz"/>
          <a:lstStyle/>
          <a:p>
            <a:pPr>
              <a:defRPr sz="1100" b="1" i="0" u="none" strike="noStrike" baseline="0">
                <a:solidFill>
                  <a:srgbClr val="000000"/>
                </a:solidFill>
                <a:latin typeface="Sun Life New Text" pitchFamily="2" charset="0"/>
                <a:ea typeface="Arial"/>
                <a:cs typeface="Arial"/>
              </a:defRPr>
            </a:pPr>
            <a:endParaRPr lang="en-US"/>
          </a:p>
        </c:txPr>
        <c:crossAx val="198710736"/>
        <c:crossesAt val="1067"/>
        <c:crossBetween val="between"/>
        <c:majorUnit val="5000"/>
        <c:minorUnit val="5000"/>
      </c:valAx>
      <c:spPr>
        <a:solidFill>
          <a:srgbClr val="FFFFFF"/>
        </a:solidFill>
        <a:ln w="25400">
          <a:noFill/>
        </a:ln>
      </c:spPr>
    </c:plotArea>
    <c:legend>
      <c:legendPos val="r"/>
      <c:layout>
        <c:manualLayout>
          <c:xMode val="edge"/>
          <c:yMode val="edge"/>
          <c:x val="0.156281013834695"/>
          <c:y val="0.89948899960126016"/>
          <c:w val="0.78437263591309225"/>
          <c:h val="8.5178885193607945E-2"/>
        </c:manualLayout>
      </c:layout>
      <c:overlay val="0"/>
      <c:spPr>
        <a:solidFill>
          <a:srgbClr val="FFFFFF"/>
        </a:solidFill>
        <a:ln w="25400">
          <a:noFill/>
        </a:ln>
      </c:spPr>
      <c:txPr>
        <a:bodyPr/>
        <a:lstStyle/>
        <a:p>
          <a:pPr>
            <a:defRPr sz="690" b="1"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9525">
      <a:noFill/>
    </a:ln>
  </c:spPr>
  <c:txPr>
    <a:bodyPr/>
    <a:lstStyle/>
    <a:p>
      <a:pPr>
        <a:defRPr sz="1975" b="0" i="0" u="none" strike="noStrike" baseline="0">
          <a:solidFill>
            <a:srgbClr val="000000"/>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097305017181551"/>
          <c:y val="3.2967035819592962E-2"/>
          <c:w val="0.81992909633669087"/>
          <c:h val="0.92747252119689549"/>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2"/>
              </a:solidFill>
              <a:ln w="12700">
                <a:solidFill>
                  <a:schemeClr val="tx1"/>
                </a:solidFill>
              </a:ln>
              <a:effectLst/>
            </c:spPr>
            <c:extLst>
              <c:ext xmlns:c16="http://schemas.microsoft.com/office/drawing/2014/chart" uri="{C3380CC4-5D6E-409C-BE32-E72D297353CC}">
                <c16:uniqueId val="{00000006-2229-4AD8-987C-C608C5246635}"/>
              </c:ext>
            </c:extLst>
          </c:dPt>
          <c:dPt>
            <c:idx val="1"/>
            <c:invertIfNegative val="0"/>
            <c:bubble3D val="0"/>
            <c:spPr>
              <a:solidFill>
                <a:schemeClr val="accent2"/>
              </a:solidFill>
              <a:ln w="12700">
                <a:solidFill>
                  <a:schemeClr val="tx1"/>
                </a:solidFill>
              </a:ln>
              <a:effectLst/>
            </c:spPr>
            <c:extLst>
              <c:ext xmlns:c16="http://schemas.microsoft.com/office/drawing/2014/chart" uri="{C3380CC4-5D6E-409C-BE32-E72D297353CC}">
                <c16:uniqueId val="{00000005-2229-4AD8-987C-C608C5246635}"/>
              </c:ext>
            </c:extLst>
          </c:dPt>
          <c:dPt>
            <c:idx val="2"/>
            <c:invertIfNegative val="0"/>
            <c:bubble3D val="0"/>
            <c:spPr>
              <a:solidFill>
                <a:schemeClr val="accent2"/>
              </a:solidFill>
              <a:ln w="12700">
                <a:solidFill>
                  <a:schemeClr val="tx1"/>
                </a:solidFill>
              </a:ln>
              <a:effectLst/>
            </c:spPr>
            <c:extLst>
              <c:ext xmlns:c16="http://schemas.microsoft.com/office/drawing/2014/chart" uri="{C3380CC4-5D6E-409C-BE32-E72D297353CC}">
                <c16:uniqueId val="{00000004-2229-4AD8-987C-C608C5246635}"/>
              </c:ext>
            </c:extLst>
          </c:dPt>
          <c:dPt>
            <c:idx val="3"/>
            <c:invertIfNegative val="0"/>
            <c:bubble3D val="0"/>
            <c:spPr>
              <a:solidFill>
                <a:schemeClr val="bg2"/>
              </a:solidFill>
              <a:ln w="12700">
                <a:solidFill>
                  <a:schemeClr val="tx1"/>
                </a:solidFill>
              </a:ln>
              <a:effectLst/>
            </c:spPr>
            <c:extLst>
              <c:ext xmlns:c16="http://schemas.microsoft.com/office/drawing/2014/chart" uri="{C3380CC4-5D6E-409C-BE32-E72D297353CC}">
                <c16:uniqueId val="{00000003-2229-4AD8-987C-C608C5246635}"/>
              </c:ext>
            </c:extLst>
          </c:dPt>
          <c:cat>
            <c:strRef>
              <c:f>Sheet1!$A$2:$A$5</c:f>
              <c:strCache>
                <c:ptCount val="4"/>
                <c:pt idx="0">
                  <c:v>Missing best 30 days</c:v>
                </c:pt>
                <c:pt idx="1">
                  <c:v>Missing best 20 days</c:v>
                </c:pt>
                <c:pt idx="2">
                  <c:v>Missing best 10 days</c:v>
                </c:pt>
                <c:pt idx="3">
                  <c:v>STAYING INVESTED</c:v>
                </c:pt>
              </c:strCache>
              <c:extLst/>
            </c:strRef>
          </c:cat>
          <c:val>
            <c:numRef>
              <c:f>Sheet1!$B$2:$B$6</c:f>
              <c:numCache>
                <c:formatCode>"$"#,##0_);[Red]\("$"#,##0\)</c:formatCode>
                <c:ptCount val="4"/>
                <c:pt idx="0">
                  <c:v>38113</c:v>
                </c:pt>
                <c:pt idx="1">
                  <c:v>60305</c:v>
                </c:pt>
                <c:pt idx="2">
                  <c:v>102749</c:v>
                </c:pt>
                <c:pt idx="3">
                  <c:v>224277</c:v>
                </c:pt>
              </c:numCache>
              <c:extLst/>
            </c:numRef>
          </c:val>
          <c:extLst>
            <c:ext xmlns:c16="http://schemas.microsoft.com/office/drawing/2014/chart" uri="{C3380CC4-5D6E-409C-BE32-E72D297353CC}">
              <c16:uniqueId val="{00000000-2229-4AD8-987C-C608C5246635}"/>
            </c:ext>
          </c:extLst>
        </c:ser>
        <c:dLbls>
          <c:showLegendKey val="0"/>
          <c:showVal val="0"/>
          <c:showCatName val="0"/>
          <c:showSerName val="0"/>
          <c:showPercent val="0"/>
          <c:showBubbleSize val="0"/>
        </c:dLbls>
        <c:gapWidth val="76"/>
        <c:axId val="958765344"/>
        <c:axId val="958767312"/>
      </c:barChart>
      <c:catAx>
        <c:axId val="9587653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Sun Life New Text" pitchFamily="2" charset="0"/>
                <a:ea typeface="+mn-ea"/>
                <a:cs typeface="+mn-cs"/>
              </a:defRPr>
            </a:pPr>
            <a:endParaRPr lang="en-US"/>
          </a:p>
        </c:txPr>
        <c:crossAx val="958767312"/>
        <c:crosses val="autoZero"/>
        <c:auto val="1"/>
        <c:lblAlgn val="ctr"/>
        <c:lblOffset val="100"/>
        <c:noMultiLvlLbl val="0"/>
      </c:catAx>
      <c:valAx>
        <c:axId val="958767312"/>
        <c:scaling>
          <c:orientation val="minMax"/>
        </c:scaling>
        <c:delete val="1"/>
        <c:axPos val="b"/>
        <c:majorGridlines>
          <c:spPr>
            <a:ln w="9525" cap="flat" cmpd="sng" algn="ctr">
              <a:noFill/>
              <a:round/>
            </a:ln>
            <a:effectLst/>
          </c:spPr>
        </c:majorGridlines>
        <c:numFmt formatCode="&quot;$&quot;#,##0_);[Red]\(&quot;$&quot;#,##0\)" sourceLinked="1"/>
        <c:majorTickMark val="none"/>
        <c:minorTickMark val="none"/>
        <c:tickLblPos val="nextTo"/>
        <c:crossAx val="9587653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Sun Life New Text" pitchFamily="2"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52534448818904E-2"/>
          <c:y val="0.1149258664538714"/>
          <c:w val="0.89844746555118116"/>
          <c:h val="0.76748654235442038"/>
        </c:manualLayout>
      </c:layout>
      <c:barChart>
        <c:barDir val="col"/>
        <c:grouping val="stacked"/>
        <c:varyColors val="0"/>
        <c:ser>
          <c:idx val="0"/>
          <c:order val="0"/>
          <c:tx>
            <c:strRef>
              <c:f>Sheet1!$B$1</c:f>
              <c:strCache>
                <c:ptCount val="1"/>
                <c:pt idx="0">
                  <c:v>2% FMF</c:v>
                </c:pt>
              </c:strCache>
            </c:strRef>
          </c:tx>
          <c:spPr>
            <a:solidFill>
              <a:schemeClr val="accent2"/>
            </a:solidFill>
            <a:ln>
              <a:noFill/>
            </a:ln>
            <a:effectLst/>
          </c:spPr>
          <c:invertIfNegative val="0"/>
          <c:dLbls>
            <c:delete val="1"/>
          </c:dLbls>
          <c:cat>
            <c:strRef>
              <c:f>Sheet1!$A$2</c:f>
              <c:strCache>
                <c:ptCount val="1"/>
                <c:pt idx="0">
                  <c:v>Savings after 30 years</c:v>
                </c:pt>
              </c:strCache>
            </c:strRef>
          </c:cat>
          <c:val>
            <c:numRef>
              <c:f>Sheet1!$B$2</c:f>
              <c:numCache>
                <c:formatCode>"$"#,##0_);[Red]\("$"#,##0\)</c:formatCode>
                <c:ptCount val="1"/>
                <c:pt idx="0">
                  <c:v>213667</c:v>
                </c:pt>
              </c:numCache>
            </c:numRef>
          </c:val>
          <c:extLst>
            <c:ext xmlns:c16="http://schemas.microsoft.com/office/drawing/2014/chart" uri="{C3380CC4-5D6E-409C-BE32-E72D297353CC}">
              <c16:uniqueId val="{00000000-8D34-45A9-B40C-01944490E9F5}"/>
            </c:ext>
          </c:extLst>
        </c:ser>
        <c:ser>
          <c:idx val="1"/>
          <c:order val="1"/>
          <c:tx>
            <c:strRef>
              <c:f>Sheet1!$C$1</c:f>
              <c:strCache>
                <c:ptCount val="1"/>
                <c:pt idx="0">
                  <c:v>Difference</c:v>
                </c:pt>
              </c:strCache>
            </c:strRef>
          </c:tx>
          <c:spPr>
            <a:solidFill>
              <a:schemeClr val="bg2"/>
            </a:solidFill>
            <a:ln>
              <a:noFill/>
            </a:ln>
            <a:effectLst/>
          </c:spPr>
          <c:invertIfNegative val="0"/>
          <c:dLbls>
            <c:delete val="1"/>
          </c:dLbls>
          <c:cat>
            <c:strRef>
              <c:f>Sheet1!$A$2</c:f>
              <c:strCache>
                <c:ptCount val="1"/>
                <c:pt idx="0">
                  <c:v>Savings after 30 years</c:v>
                </c:pt>
              </c:strCache>
            </c:strRef>
          </c:cat>
          <c:val>
            <c:numRef>
              <c:f>Sheet1!$C$2</c:f>
              <c:numCache>
                <c:formatCode>"$"#,##0_);[Red]\("$"#,##0\)</c:formatCode>
                <c:ptCount val="1"/>
                <c:pt idx="0">
                  <c:v>42846</c:v>
                </c:pt>
              </c:numCache>
            </c:numRef>
          </c:val>
          <c:extLst>
            <c:ext xmlns:c16="http://schemas.microsoft.com/office/drawing/2014/chart" uri="{C3380CC4-5D6E-409C-BE32-E72D297353CC}">
              <c16:uniqueId val="{00000004-8D34-45A9-B40C-01944490E9F5}"/>
            </c:ext>
          </c:extLst>
        </c:ser>
        <c:dLbls>
          <c:dLblPos val="ctr"/>
          <c:showLegendKey val="0"/>
          <c:showVal val="1"/>
          <c:showCatName val="0"/>
          <c:showSerName val="0"/>
          <c:showPercent val="0"/>
          <c:showBubbleSize val="0"/>
        </c:dLbls>
        <c:gapWidth val="150"/>
        <c:overlap val="100"/>
        <c:axId val="669082608"/>
        <c:axId val="906913816"/>
      </c:barChart>
      <c:catAx>
        <c:axId val="669082608"/>
        <c:scaling>
          <c:orientation val="minMax"/>
        </c:scaling>
        <c:delete val="0"/>
        <c:axPos val="b"/>
        <c:numFmt formatCode="General" sourceLinked="1"/>
        <c:majorTickMark val="none"/>
        <c:minorTickMark val="none"/>
        <c:tickLblPos val="nextTo"/>
        <c:spPr>
          <a:noFill/>
          <a:ln w="19050" cap="flat" cmpd="sng" algn="ctr">
            <a:solidFill>
              <a:srgbClr val="851534"/>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mn-cs"/>
              </a:defRPr>
            </a:pPr>
            <a:endParaRPr lang="en-US"/>
          </a:p>
        </c:txPr>
        <c:crossAx val="906913816"/>
        <c:crosses val="autoZero"/>
        <c:auto val="1"/>
        <c:lblAlgn val="ctr"/>
        <c:lblOffset val="100"/>
        <c:noMultiLvlLbl val="0"/>
      </c:catAx>
      <c:valAx>
        <c:axId val="906913816"/>
        <c:scaling>
          <c:orientation val="minMax"/>
        </c:scaling>
        <c:delete val="0"/>
        <c:axPos val="l"/>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mn-cs"/>
              </a:defRPr>
            </a:pPr>
            <a:endParaRPr lang="en-US"/>
          </a:p>
        </c:txPr>
        <c:crossAx val="669082608"/>
        <c:crosses val="autoZero"/>
        <c:crossBetween val="between"/>
      </c:valAx>
      <c:spPr>
        <a:noFill/>
        <a:ln>
          <a:noFill/>
        </a:ln>
        <a:effectLst/>
      </c:spPr>
    </c:plotArea>
    <c:plotVisOnly val="1"/>
    <c:dispBlanksAs val="gap"/>
    <c:showDLblsOverMax val="0"/>
  </c:chart>
  <c:spPr>
    <a:noFill/>
    <a:ln>
      <a:noFill/>
    </a:ln>
    <a:effectLst/>
  </c:spPr>
  <c:txPr>
    <a:bodyPr/>
    <a:lstStyle/>
    <a:p>
      <a:pPr>
        <a:defRPr sz="1400" baseline="0">
          <a:latin typeface="Sun Life New Text" pitchFamily="2"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9">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ln w="19050" cap="flat" cmpd="sng" algn="ctr">
        <a:solidFill>
          <a:schemeClr val="tx1">
            <a:lumMod val="25000"/>
            <a:lumOff val="75000"/>
          </a:schemeClr>
        </a:solidFill>
        <a:round/>
      </a:ln>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9">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ln w="19050" cap="flat" cmpd="sng" algn="ctr">
        <a:solidFill>
          <a:schemeClr val="tx1">
            <a:lumMod val="25000"/>
            <a:lumOff val="75000"/>
          </a:schemeClr>
        </a:solidFill>
        <a:round/>
      </a:ln>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A725C4-2636-4761-ACEC-B2E7D1B4F678}" type="doc">
      <dgm:prSet loTypeId="urn:microsoft.com/office/officeart/2005/8/layout/equation1" loCatId="process" qsTypeId="urn:microsoft.com/office/officeart/2005/8/quickstyle/simple1" qsCatId="simple" csTypeId="urn:microsoft.com/office/officeart/2005/8/colors/accent1_2" csCatId="accent1" phldr="1"/>
      <dgm:spPr/>
    </dgm:pt>
    <dgm:pt modelId="{4E97DE66-598B-4B03-8C03-FDCE9C36A15B}">
      <dgm:prSet phldrT="[Text]" custT="1"/>
      <dgm:spPr>
        <a:solidFill>
          <a:schemeClr val="accent2"/>
        </a:solidFill>
        <a:ln>
          <a:solidFill>
            <a:schemeClr val="accent2">
              <a:lumMod val="90000"/>
            </a:schemeClr>
          </a:solidFill>
        </a:ln>
      </dgm:spPr>
      <dgm:t>
        <a:bodyPr/>
        <a:lstStyle/>
        <a:p>
          <a:r>
            <a:rPr lang="en-CA" sz="1000" dirty="0">
              <a:solidFill>
                <a:schemeClr val="tx2"/>
              </a:solidFill>
              <a:latin typeface="Sun Life New Text" pitchFamily="2" charset="0"/>
            </a:rPr>
            <a:t>Current year’s RRSP limit</a:t>
          </a:r>
          <a:r>
            <a:rPr lang="en-CA" sz="1000" b="1" dirty="0">
              <a:solidFill>
                <a:schemeClr val="tx2"/>
              </a:solidFill>
              <a:latin typeface="Sun Life New Text" pitchFamily="2" charset="0"/>
            </a:rPr>
            <a:t> </a:t>
          </a:r>
          <a:endParaRPr lang="en-US" sz="1000" dirty="0">
            <a:solidFill>
              <a:schemeClr val="tx2"/>
            </a:solidFill>
            <a:latin typeface="Sun Life New Text" pitchFamily="2" charset="0"/>
          </a:endParaRPr>
        </a:p>
      </dgm:t>
    </dgm:pt>
    <dgm:pt modelId="{8683BCCB-5BB0-4ED2-8BE0-AA40AA0FBB80}" type="parTrans" cxnId="{EBAC5B70-511B-4C57-B287-84E9C502B6FF}">
      <dgm:prSet/>
      <dgm:spPr/>
      <dgm:t>
        <a:bodyPr/>
        <a:lstStyle/>
        <a:p>
          <a:endParaRPr lang="en-US"/>
        </a:p>
      </dgm:t>
    </dgm:pt>
    <dgm:pt modelId="{4C12C0F4-907E-4FC4-AE61-93AD7648B279}" type="sibTrans" cxnId="{EBAC5B70-511B-4C57-B287-84E9C502B6FF}">
      <dgm:prSet/>
      <dgm:spPr>
        <a:solidFill>
          <a:srgbClr val="38758E"/>
        </a:solidFill>
      </dgm:spPr>
      <dgm:t>
        <a:bodyPr/>
        <a:lstStyle/>
        <a:p>
          <a:endParaRPr lang="en-US"/>
        </a:p>
      </dgm:t>
    </dgm:pt>
    <dgm:pt modelId="{0CFF312A-A4C4-451D-A61B-092B172C7B9D}">
      <dgm:prSet phldrT="[Text]" custT="1"/>
      <dgm:spPr>
        <a:solidFill>
          <a:schemeClr val="bg2"/>
        </a:solidFill>
      </dgm:spPr>
      <dgm:t>
        <a:bodyPr/>
        <a:lstStyle/>
        <a:p>
          <a:r>
            <a:rPr lang="en-US" sz="1000" dirty="0">
              <a:solidFill>
                <a:schemeClr val="tx2"/>
              </a:solidFill>
              <a:latin typeface="Sun Life New Text" pitchFamily="2" charset="0"/>
              <a:cs typeface="Arial" panose="020B0604020202020204" pitchFamily="34" charset="0"/>
            </a:rPr>
            <a:t>Previous year’s Pension Adjustment (PA) </a:t>
          </a:r>
          <a:endParaRPr lang="en-US" sz="1000" dirty="0">
            <a:solidFill>
              <a:schemeClr val="tx2"/>
            </a:solidFill>
            <a:latin typeface="Sun Life New Text" pitchFamily="2" charset="0"/>
          </a:endParaRPr>
        </a:p>
      </dgm:t>
    </dgm:pt>
    <dgm:pt modelId="{83EACF2D-5536-4CF8-B0FD-DB270C48610E}" type="parTrans" cxnId="{D44FD585-AC33-42F1-9FDC-D3DA4465C6C0}">
      <dgm:prSet/>
      <dgm:spPr/>
      <dgm:t>
        <a:bodyPr/>
        <a:lstStyle/>
        <a:p>
          <a:endParaRPr lang="en-US"/>
        </a:p>
      </dgm:t>
    </dgm:pt>
    <dgm:pt modelId="{7DDD004A-244D-4294-8628-956523C330D4}" type="sibTrans" cxnId="{D44FD585-AC33-42F1-9FDC-D3DA4465C6C0}">
      <dgm:prSet/>
      <dgm:spPr>
        <a:solidFill>
          <a:srgbClr val="38758E"/>
        </a:solidFill>
      </dgm:spPr>
      <dgm:t>
        <a:bodyPr/>
        <a:lstStyle/>
        <a:p>
          <a:endParaRPr lang="en-US"/>
        </a:p>
      </dgm:t>
    </dgm:pt>
    <dgm:pt modelId="{E5649736-F4EA-42DE-9B02-796294FA8ABD}">
      <dgm:prSet phldrT="[Text]" custT="1"/>
      <dgm:spPr>
        <a:solidFill>
          <a:schemeClr val="accent3"/>
        </a:solidFill>
      </dgm:spPr>
      <dgm:t>
        <a:bodyPr/>
        <a:lstStyle/>
        <a:p>
          <a:r>
            <a:rPr kumimoji="0" lang="en-US" sz="1000" b="0" u="none" strike="noStrike" cap="none" spc="0" normalizeH="0" baseline="0" noProof="0" dirty="0">
              <a:ln>
                <a:noFill/>
              </a:ln>
              <a:solidFill>
                <a:schemeClr val="tx2"/>
              </a:solidFill>
              <a:effectLst/>
              <a:uLnTx/>
              <a:uFillTx/>
              <a:latin typeface="Sun Life New Text" pitchFamily="2" charset="0"/>
              <a:ea typeface="+mn-ea"/>
              <a:cs typeface="Arial" panose="020B0604020202020204" pitchFamily="34" charset="0"/>
            </a:rPr>
            <a:t>Unused</a:t>
          </a:r>
          <a:r>
            <a:rPr kumimoji="0" lang="en-US" sz="1000" b="0" u="none" strike="noStrike" cap="none" spc="0" normalizeH="0" noProof="0" dirty="0">
              <a:ln>
                <a:noFill/>
              </a:ln>
              <a:solidFill>
                <a:schemeClr val="tx2"/>
              </a:solidFill>
              <a:effectLst/>
              <a:uLnTx/>
              <a:uFillTx/>
              <a:latin typeface="Sun Life New Text" pitchFamily="2" charset="0"/>
              <a:ea typeface="+mn-ea"/>
              <a:cs typeface="Arial" panose="020B0604020202020204" pitchFamily="34" charset="0"/>
            </a:rPr>
            <a:t> RRSP room</a:t>
          </a:r>
          <a:r>
            <a:rPr lang="en-US" sz="1000" dirty="0">
              <a:solidFill>
                <a:schemeClr val="tx2"/>
              </a:solidFill>
              <a:latin typeface="Sun Life New Text" pitchFamily="2" charset="0"/>
              <a:cs typeface="Arial" panose="020B0604020202020204" pitchFamily="34" charset="0"/>
            </a:rPr>
            <a:t> </a:t>
          </a:r>
          <a:endParaRPr lang="en-US" sz="1000" dirty="0">
            <a:solidFill>
              <a:schemeClr val="tx2"/>
            </a:solidFill>
            <a:latin typeface="Sun Life New Text" pitchFamily="2" charset="0"/>
          </a:endParaRPr>
        </a:p>
      </dgm:t>
    </dgm:pt>
    <dgm:pt modelId="{D0EB3F8C-67F0-48B3-BF44-BF63585296AA}" type="parTrans" cxnId="{F46F8DD5-7C10-4947-9ADE-3A2120DDFA83}">
      <dgm:prSet/>
      <dgm:spPr/>
      <dgm:t>
        <a:bodyPr/>
        <a:lstStyle/>
        <a:p>
          <a:endParaRPr lang="en-US"/>
        </a:p>
      </dgm:t>
    </dgm:pt>
    <dgm:pt modelId="{198A2EC8-4E76-42B1-8A0C-35A09685FC0C}" type="sibTrans" cxnId="{F46F8DD5-7C10-4947-9ADE-3A2120DDFA83}">
      <dgm:prSet/>
      <dgm:spPr/>
      <dgm:t>
        <a:bodyPr/>
        <a:lstStyle/>
        <a:p>
          <a:endParaRPr lang="en-US"/>
        </a:p>
      </dgm:t>
    </dgm:pt>
    <dgm:pt modelId="{3040E023-756C-4ECF-A4E0-64C45A35B568}" type="pres">
      <dgm:prSet presAssocID="{0DA725C4-2636-4761-ACEC-B2E7D1B4F678}" presName="linearFlow" presStyleCnt="0">
        <dgm:presLayoutVars>
          <dgm:dir/>
          <dgm:resizeHandles val="exact"/>
        </dgm:presLayoutVars>
      </dgm:prSet>
      <dgm:spPr/>
    </dgm:pt>
    <dgm:pt modelId="{4AD00B98-422E-428D-BE29-A6B3F7BE3D68}" type="pres">
      <dgm:prSet presAssocID="{4E97DE66-598B-4B03-8C03-FDCE9C36A15B}" presName="node" presStyleLbl="node1" presStyleIdx="0" presStyleCnt="3" custScaleX="189148" custScaleY="175898">
        <dgm:presLayoutVars>
          <dgm:bulletEnabled val="1"/>
        </dgm:presLayoutVars>
      </dgm:prSet>
      <dgm:spPr/>
    </dgm:pt>
    <dgm:pt modelId="{F9F436E4-7E27-4A43-AA9D-3A5AA8F81467}" type="pres">
      <dgm:prSet presAssocID="{4C12C0F4-907E-4FC4-AE61-93AD7648B279}" presName="spacerL" presStyleCnt="0"/>
      <dgm:spPr/>
    </dgm:pt>
    <dgm:pt modelId="{A5EB9891-A3D0-46D3-B50E-5F9E73A2E340}" type="pres">
      <dgm:prSet presAssocID="{4C12C0F4-907E-4FC4-AE61-93AD7648B279}" presName="sibTrans" presStyleLbl="sibTrans2D1" presStyleIdx="0" presStyleCnt="2"/>
      <dgm:spPr>
        <a:prstGeom prst="mathMinus">
          <a:avLst/>
        </a:prstGeom>
      </dgm:spPr>
    </dgm:pt>
    <dgm:pt modelId="{52F2FF2B-5404-4122-A628-ACB4E58ED299}" type="pres">
      <dgm:prSet presAssocID="{4C12C0F4-907E-4FC4-AE61-93AD7648B279}" presName="spacerR" presStyleCnt="0"/>
      <dgm:spPr/>
    </dgm:pt>
    <dgm:pt modelId="{450B19BB-9B00-47DC-BEE4-2DCA3451E5E5}" type="pres">
      <dgm:prSet presAssocID="{0CFF312A-A4C4-451D-A61B-092B172C7B9D}" presName="node" presStyleLbl="node1" presStyleIdx="1" presStyleCnt="3" custScaleX="189148" custScaleY="175898">
        <dgm:presLayoutVars>
          <dgm:bulletEnabled val="1"/>
        </dgm:presLayoutVars>
      </dgm:prSet>
      <dgm:spPr/>
    </dgm:pt>
    <dgm:pt modelId="{0ACC62D8-40D5-4B50-BC43-2D7D9C3A1806}" type="pres">
      <dgm:prSet presAssocID="{7DDD004A-244D-4294-8628-956523C330D4}" presName="spacerL" presStyleCnt="0"/>
      <dgm:spPr/>
    </dgm:pt>
    <dgm:pt modelId="{48FF3304-4402-4805-9797-7BB4ECE080B0}" type="pres">
      <dgm:prSet presAssocID="{7DDD004A-244D-4294-8628-956523C330D4}" presName="sibTrans" presStyleLbl="sibTrans2D1" presStyleIdx="1" presStyleCnt="2"/>
      <dgm:spPr>
        <a:prstGeom prst="mathPlus">
          <a:avLst/>
        </a:prstGeom>
      </dgm:spPr>
    </dgm:pt>
    <dgm:pt modelId="{B5C9AD0E-75AF-4E2C-A95A-D16305CB88E9}" type="pres">
      <dgm:prSet presAssocID="{7DDD004A-244D-4294-8628-956523C330D4}" presName="spacerR" presStyleCnt="0"/>
      <dgm:spPr/>
    </dgm:pt>
    <dgm:pt modelId="{B145F8F3-B2FE-4994-A0BA-20DF0D4E61A1}" type="pres">
      <dgm:prSet presAssocID="{E5649736-F4EA-42DE-9B02-796294FA8ABD}" presName="node" presStyleLbl="node1" presStyleIdx="2" presStyleCnt="3" custScaleX="189148" custScaleY="175898">
        <dgm:presLayoutVars>
          <dgm:bulletEnabled val="1"/>
        </dgm:presLayoutVars>
      </dgm:prSet>
      <dgm:spPr/>
    </dgm:pt>
  </dgm:ptLst>
  <dgm:cxnLst>
    <dgm:cxn modelId="{1F772027-AA93-4DEA-87AD-98474272DB79}" type="presOf" srcId="{0DA725C4-2636-4761-ACEC-B2E7D1B4F678}" destId="{3040E023-756C-4ECF-A4E0-64C45A35B568}" srcOrd="0" destOrd="0" presId="urn:microsoft.com/office/officeart/2005/8/layout/equation1"/>
    <dgm:cxn modelId="{EBAC5B70-511B-4C57-B287-84E9C502B6FF}" srcId="{0DA725C4-2636-4761-ACEC-B2E7D1B4F678}" destId="{4E97DE66-598B-4B03-8C03-FDCE9C36A15B}" srcOrd="0" destOrd="0" parTransId="{8683BCCB-5BB0-4ED2-8BE0-AA40AA0FBB80}" sibTransId="{4C12C0F4-907E-4FC4-AE61-93AD7648B279}"/>
    <dgm:cxn modelId="{A9FE8E50-775A-4348-83FB-BE328743CD80}" type="presOf" srcId="{0CFF312A-A4C4-451D-A61B-092B172C7B9D}" destId="{450B19BB-9B00-47DC-BEE4-2DCA3451E5E5}" srcOrd="0" destOrd="0" presId="urn:microsoft.com/office/officeart/2005/8/layout/equation1"/>
    <dgm:cxn modelId="{4B2EA47D-D7FB-4D7B-95D1-E48334B45DA6}" type="presOf" srcId="{4E97DE66-598B-4B03-8C03-FDCE9C36A15B}" destId="{4AD00B98-422E-428D-BE29-A6B3F7BE3D68}" srcOrd="0" destOrd="0" presId="urn:microsoft.com/office/officeart/2005/8/layout/equation1"/>
    <dgm:cxn modelId="{D44FD585-AC33-42F1-9FDC-D3DA4465C6C0}" srcId="{0DA725C4-2636-4761-ACEC-B2E7D1B4F678}" destId="{0CFF312A-A4C4-451D-A61B-092B172C7B9D}" srcOrd="1" destOrd="0" parTransId="{83EACF2D-5536-4CF8-B0FD-DB270C48610E}" sibTransId="{7DDD004A-244D-4294-8628-956523C330D4}"/>
    <dgm:cxn modelId="{8D3B07AE-6ACD-45DE-B651-5FBBCFA2D3A7}" type="presOf" srcId="{E5649736-F4EA-42DE-9B02-796294FA8ABD}" destId="{B145F8F3-B2FE-4994-A0BA-20DF0D4E61A1}" srcOrd="0" destOrd="0" presId="urn:microsoft.com/office/officeart/2005/8/layout/equation1"/>
    <dgm:cxn modelId="{D1368AC8-AF32-431A-A885-4119B7CA02F7}" type="presOf" srcId="{4C12C0F4-907E-4FC4-AE61-93AD7648B279}" destId="{A5EB9891-A3D0-46D3-B50E-5F9E73A2E340}" srcOrd="0" destOrd="0" presId="urn:microsoft.com/office/officeart/2005/8/layout/equation1"/>
    <dgm:cxn modelId="{F46F8DD5-7C10-4947-9ADE-3A2120DDFA83}" srcId="{0DA725C4-2636-4761-ACEC-B2E7D1B4F678}" destId="{E5649736-F4EA-42DE-9B02-796294FA8ABD}" srcOrd="2" destOrd="0" parTransId="{D0EB3F8C-67F0-48B3-BF44-BF63585296AA}" sibTransId="{198A2EC8-4E76-42B1-8A0C-35A09685FC0C}"/>
    <dgm:cxn modelId="{A4238CDB-0D4D-420C-B37A-39586973E027}" type="presOf" srcId="{7DDD004A-244D-4294-8628-956523C330D4}" destId="{48FF3304-4402-4805-9797-7BB4ECE080B0}" srcOrd="0" destOrd="0" presId="urn:microsoft.com/office/officeart/2005/8/layout/equation1"/>
    <dgm:cxn modelId="{3B71852A-186F-44D2-BED8-24120C908D19}" type="presParOf" srcId="{3040E023-756C-4ECF-A4E0-64C45A35B568}" destId="{4AD00B98-422E-428D-BE29-A6B3F7BE3D68}" srcOrd="0" destOrd="0" presId="urn:microsoft.com/office/officeart/2005/8/layout/equation1"/>
    <dgm:cxn modelId="{48DADCB3-71CE-48AF-A1B6-EE8CD8B86B54}" type="presParOf" srcId="{3040E023-756C-4ECF-A4E0-64C45A35B568}" destId="{F9F436E4-7E27-4A43-AA9D-3A5AA8F81467}" srcOrd="1" destOrd="0" presId="urn:microsoft.com/office/officeart/2005/8/layout/equation1"/>
    <dgm:cxn modelId="{0E06E73C-0C39-4485-B77B-376EC2791E60}" type="presParOf" srcId="{3040E023-756C-4ECF-A4E0-64C45A35B568}" destId="{A5EB9891-A3D0-46D3-B50E-5F9E73A2E340}" srcOrd="2" destOrd="0" presId="urn:microsoft.com/office/officeart/2005/8/layout/equation1"/>
    <dgm:cxn modelId="{55567D69-272D-4DEF-9069-E0F79D487893}" type="presParOf" srcId="{3040E023-756C-4ECF-A4E0-64C45A35B568}" destId="{52F2FF2B-5404-4122-A628-ACB4E58ED299}" srcOrd="3" destOrd="0" presId="urn:microsoft.com/office/officeart/2005/8/layout/equation1"/>
    <dgm:cxn modelId="{A739E78E-5D4C-4A8F-84F8-0C3DBC7EC443}" type="presParOf" srcId="{3040E023-756C-4ECF-A4E0-64C45A35B568}" destId="{450B19BB-9B00-47DC-BEE4-2DCA3451E5E5}" srcOrd="4" destOrd="0" presId="urn:microsoft.com/office/officeart/2005/8/layout/equation1"/>
    <dgm:cxn modelId="{7CA2A071-1CE1-41CE-A329-31BF68A41622}" type="presParOf" srcId="{3040E023-756C-4ECF-A4E0-64C45A35B568}" destId="{0ACC62D8-40D5-4B50-BC43-2D7D9C3A1806}" srcOrd="5" destOrd="0" presId="urn:microsoft.com/office/officeart/2005/8/layout/equation1"/>
    <dgm:cxn modelId="{525BEB4B-F0F6-4329-95A1-993DBE8C1A32}" type="presParOf" srcId="{3040E023-756C-4ECF-A4E0-64C45A35B568}" destId="{48FF3304-4402-4805-9797-7BB4ECE080B0}" srcOrd="6" destOrd="0" presId="urn:microsoft.com/office/officeart/2005/8/layout/equation1"/>
    <dgm:cxn modelId="{2A48462E-9949-487D-9C08-12B5D780CCBD}" type="presParOf" srcId="{3040E023-756C-4ECF-A4E0-64C45A35B568}" destId="{B5C9AD0E-75AF-4E2C-A95A-D16305CB88E9}" srcOrd="7" destOrd="0" presId="urn:microsoft.com/office/officeart/2005/8/layout/equation1"/>
    <dgm:cxn modelId="{EEC4BAEF-BDB3-497E-AA29-8869481665C6}" type="presParOf" srcId="{3040E023-756C-4ECF-A4E0-64C45A35B568}" destId="{B145F8F3-B2FE-4994-A0BA-20DF0D4E61A1}" srcOrd="8"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A725C4-2636-4761-ACEC-B2E7D1B4F678}" type="doc">
      <dgm:prSet loTypeId="urn:microsoft.com/office/officeart/2005/8/layout/equation1" loCatId="process" qsTypeId="urn:microsoft.com/office/officeart/2005/8/quickstyle/simple1" qsCatId="simple" csTypeId="urn:microsoft.com/office/officeart/2005/8/colors/accent1_2" csCatId="accent1" phldr="1"/>
      <dgm:spPr/>
    </dgm:pt>
    <dgm:pt modelId="{4E97DE66-598B-4B03-8C03-FDCE9C36A15B}">
      <dgm:prSet phldrT="[Text]" custT="1"/>
      <dgm:spPr>
        <a:solidFill>
          <a:schemeClr val="accent2"/>
        </a:solidFill>
      </dgm:spPr>
      <dgm:t>
        <a:bodyPr/>
        <a:lstStyle/>
        <a:p>
          <a:r>
            <a:rPr lang="en-CA" sz="1000" dirty="0">
              <a:solidFill>
                <a:schemeClr val="tx2"/>
              </a:solidFill>
              <a:latin typeface="Sun Life New Text" pitchFamily="2" charset="0"/>
            </a:rPr>
            <a:t>Current year’s TFSA limit</a:t>
          </a:r>
          <a:r>
            <a:rPr lang="en-CA" sz="1000" b="1" dirty="0">
              <a:solidFill>
                <a:schemeClr val="tx2"/>
              </a:solidFill>
              <a:latin typeface="Sun Life New Text" pitchFamily="2" charset="0"/>
            </a:rPr>
            <a:t> </a:t>
          </a:r>
          <a:endParaRPr lang="en-US" sz="1000" dirty="0">
            <a:solidFill>
              <a:schemeClr val="tx2"/>
            </a:solidFill>
            <a:latin typeface="Sun Life New Text" pitchFamily="2" charset="0"/>
          </a:endParaRPr>
        </a:p>
      </dgm:t>
    </dgm:pt>
    <dgm:pt modelId="{8683BCCB-5BB0-4ED2-8BE0-AA40AA0FBB80}" type="parTrans" cxnId="{EBAC5B70-511B-4C57-B287-84E9C502B6FF}">
      <dgm:prSet/>
      <dgm:spPr/>
      <dgm:t>
        <a:bodyPr/>
        <a:lstStyle/>
        <a:p>
          <a:endParaRPr lang="en-US"/>
        </a:p>
      </dgm:t>
    </dgm:pt>
    <dgm:pt modelId="{4C12C0F4-907E-4FC4-AE61-93AD7648B279}" type="sibTrans" cxnId="{EBAC5B70-511B-4C57-B287-84E9C502B6FF}">
      <dgm:prSet/>
      <dgm:spPr>
        <a:solidFill>
          <a:srgbClr val="38758E"/>
        </a:solidFill>
      </dgm:spPr>
      <dgm:t>
        <a:bodyPr/>
        <a:lstStyle/>
        <a:p>
          <a:endParaRPr lang="en-US" dirty="0"/>
        </a:p>
      </dgm:t>
    </dgm:pt>
    <dgm:pt modelId="{0CFF312A-A4C4-451D-A61B-092B172C7B9D}">
      <dgm:prSet phldrT="[Text]" custT="1"/>
      <dgm:spPr>
        <a:solidFill>
          <a:schemeClr val="bg2"/>
        </a:solidFill>
      </dgm:spPr>
      <dgm:t>
        <a:bodyPr/>
        <a:lstStyle/>
        <a:p>
          <a:r>
            <a:rPr kumimoji="0" lang="en-US" sz="1000" b="0" i="0" u="none" strike="noStrike" cap="none" spc="0" normalizeH="0" baseline="0" noProof="0" dirty="0">
              <a:ln>
                <a:noFill/>
              </a:ln>
              <a:solidFill>
                <a:schemeClr val="tx2"/>
              </a:solidFill>
              <a:effectLst/>
              <a:uLnTx/>
              <a:uFillTx/>
              <a:latin typeface="Sun Life New Text" pitchFamily="2" charset="0"/>
              <a:ea typeface="+mn-ea"/>
              <a:cs typeface="Arial" panose="020B0604020202020204" pitchFamily="34" charset="0"/>
            </a:rPr>
            <a:t>Unused</a:t>
          </a:r>
          <a:r>
            <a:rPr kumimoji="0" lang="en-US" sz="1000" b="0" i="0" u="none" strike="noStrike" cap="none" spc="0" normalizeH="0" noProof="0" dirty="0">
              <a:ln>
                <a:noFill/>
              </a:ln>
              <a:solidFill>
                <a:schemeClr val="tx2"/>
              </a:solidFill>
              <a:effectLst/>
              <a:uLnTx/>
              <a:uFillTx/>
              <a:latin typeface="Sun Life New Text" pitchFamily="2" charset="0"/>
              <a:ea typeface="+mn-ea"/>
              <a:cs typeface="Arial" panose="020B0604020202020204" pitchFamily="34" charset="0"/>
            </a:rPr>
            <a:t> TFSA room</a:t>
          </a:r>
          <a:r>
            <a:rPr lang="en-US" sz="1000" dirty="0">
              <a:solidFill>
                <a:schemeClr val="tx2"/>
              </a:solidFill>
              <a:latin typeface="Sun Life New Text" pitchFamily="2" charset="0"/>
              <a:cs typeface="Arial" panose="020B0604020202020204" pitchFamily="34" charset="0"/>
            </a:rPr>
            <a:t> </a:t>
          </a:r>
          <a:endParaRPr lang="en-US" sz="1000" dirty="0">
            <a:solidFill>
              <a:schemeClr val="tx2"/>
            </a:solidFill>
            <a:latin typeface="Sun Life New Text" pitchFamily="2" charset="0"/>
          </a:endParaRPr>
        </a:p>
      </dgm:t>
    </dgm:pt>
    <dgm:pt modelId="{83EACF2D-5536-4CF8-B0FD-DB270C48610E}" type="parTrans" cxnId="{D44FD585-AC33-42F1-9FDC-D3DA4465C6C0}">
      <dgm:prSet/>
      <dgm:spPr/>
      <dgm:t>
        <a:bodyPr/>
        <a:lstStyle/>
        <a:p>
          <a:endParaRPr lang="en-US"/>
        </a:p>
      </dgm:t>
    </dgm:pt>
    <dgm:pt modelId="{7DDD004A-244D-4294-8628-956523C330D4}" type="sibTrans" cxnId="{D44FD585-AC33-42F1-9FDC-D3DA4465C6C0}">
      <dgm:prSet/>
      <dgm:spPr>
        <a:solidFill>
          <a:srgbClr val="38758E"/>
        </a:solidFill>
      </dgm:spPr>
      <dgm:t>
        <a:bodyPr/>
        <a:lstStyle/>
        <a:p>
          <a:endParaRPr lang="en-US"/>
        </a:p>
      </dgm:t>
    </dgm:pt>
    <dgm:pt modelId="{E5649736-F4EA-42DE-9B02-796294FA8ABD}">
      <dgm:prSet phldrT="[Text]" custT="1"/>
      <dgm:spPr>
        <a:solidFill>
          <a:schemeClr val="accent3"/>
        </a:solidFill>
      </dgm:spPr>
      <dgm:t>
        <a:bodyPr/>
        <a:lstStyle/>
        <a:p>
          <a:r>
            <a:rPr lang="en-US" sz="1000" dirty="0">
              <a:solidFill>
                <a:schemeClr val="tx2"/>
              </a:solidFill>
              <a:latin typeface="Sun Life New Text" pitchFamily="2" charset="0"/>
              <a:cs typeface="Arial" panose="020B0604020202020204" pitchFamily="34" charset="0"/>
            </a:rPr>
            <a:t>Withdrawals from previous years</a:t>
          </a:r>
          <a:endParaRPr lang="en-US" sz="1000" dirty="0">
            <a:solidFill>
              <a:schemeClr val="tx2"/>
            </a:solidFill>
            <a:latin typeface="Sun Life New Text" pitchFamily="2" charset="0"/>
          </a:endParaRPr>
        </a:p>
      </dgm:t>
    </dgm:pt>
    <dgm:pt modelId="{D0EB3F8C-67F0-48B3-BF44-BF63585296AA}" type="parTrans" cxnId="{F46F8DD5-7C10-4947-9ADE-3A2120DDFA83}">
      <dgm:prSet/>
      <dgm:spPr/>
      <dgm:t>
        <a:bodyPr/>
        <a:lstStyle/>
        <a:p>
          <a:endParaRPr lang="en-US"/>
        </a:p>
      </dgm:t>
    </dgm:pt>
    <dgm:pt modelId="{198A2EC8-4E76-42B1-8A0C-35A09685FC0C}" type="sibTrans" cxnId="{F46F8DD5-7C10-4947-9ADE-3A2120DDFA83}">
      <dgm:prSet/>
      <dgm:spPr/>
      <dgm:t>
        <a:bodyPr/>
        <a:lstStyle/>
        <a:p>
          <a:endParaRPr lang="en-US"/>
        </a:p>
      </dgm:t>
    </dgm:pt>
    <dgm:pt modelId="{3040E023-756C-4ECF-A4E0-64C45A35B568}" type="pres">
      <dgm:prSet presAssocID="{0DA725C4-2636-4761-ACEC-B2E7D1B4F678}" presName="linearFlow" presStyleCnt="0">
        <dgm:presLayoutVars>
          <dgm:dir/>
          <dgm:resizeHandles val="exact"/>
        </dgm:presLayoutVars>
      </dgm:prSet>
      <dgm:spPr/>
    </dgm:pt>
    <dgm:pt modelId="{4AD00B98-422E-428D-BE29-A6B3F7BE3D68}" type="pres">
      <dgm:prSet presAssocID="{4E97DE66-598B-4B03-8C03-FDCE9C36A15B}" presName="node" presStyleLbl="node1" presStyleIdx="0" presStyleCnt="3" custScaleX="189148" custScaleY="175898">
        <dgm:presLayoutVars>
          <dgm:bulletEnabled val="1"/>
        </dgm:presLayoutVars>
      </dgm:prSet>
      <dgm:spPr/>
    </dgm:pt>
    <dgm:pt modelId="{F9F436E4-7E27-4A43-AA9D-3A5AA8F81467}" type="pres">
      <dgm:prSet presAssocID="{4C12C0F4-907E-4FC4-AE61-93AD7648B279}" presName="spacerL" presStyleCnt="0"/>
      <dgm:spPr/>
    </dgm:pt>
    <dgm:pt modelId="{A5EB9891-A3D0-46D3-B50E-5F9E73A2E340}" type="pres">
      <dgm:prSet presAssocID="{4C12C0F4-907E-4FC4-AE61-93AD7648B279}" presName="sibTrans" presStyleLbl="sibTrans2D1" presStyleIdx="0" presStyleCnt="2"/>
      <dgm:spPr>
        <a:prstGeom prst="mathPlus">
          <a:avLst/>
        </a:prstGeom>
      </dgm:spPr>
    </dgm:pt>
    <dgm:pt modelId="{52F2FF2B-5404-4122-A628-ACB4E58ED299}" type="pres">
      <dgm:prSet presAssocID="{4C12C0F4-907E-4FC4-AE61-93AD7648B279}" presName="spacerR" presStyleCnt="0"/>
      <dgm:spPr/>
    </dgm:pt>
    <dgm:pt modelId="{450B19BB-9B00-47DC-BEE4-2DCA3451E5E5}" type="pres">
      <dgm:prSet presAssocID="{0CFF312A-A4C4-451D-A61B-092B172C7B9D}" presName="node" presStyleLbl="node1" presStyleIdx="1" presStyleCnt="3" custScaleX="189148" custScaleY="175898">
        <dgm:presLayoutVars>
          <dgm:bulletEnabled val="1"/>
        </dgm:presLayoutVars>
      </dgm:prSet>
      <dgm:spPr/>
    </dgm:pt>
    <dgm:pt modelId="{0ACC62D8-40D5-4B50-BC43-2D7D9C3A1806}" type="pres">
      <dgm:prSet presAssocID="{7DDD004A-244D-4294-8628-956523C330D4}" presName="spacerL" presStyleCnt="0"/>
      <dgm:spPr/>
    </dgm:pt>
    <dgm:pt modelId="{48FF3304-4402-4805-9797-7BB4ECE080B0}" type="pres">
      <dgm:prSet presAssocID="{7DDD004A-244D-4294-8628-956523C330D4}" presName="sibTrans" presStyleLbl="sibTrans2D1" presStyleIdx="1" presStyleCnt="2"/>
      <dgm:spPr>
        <a:prstGeom prst="mathPlus">
          <a:avLst/>
        </a:prstGeom>
      </dgm:spPr>
    </dgm:pt>
    <dgm:pt modelId="{B5C9AD0E-75AF-4E2C-A95A-D16305CB88E9}" type="pres">
      <dgm:prSet presAssocID="{7DDD004A-244D-4294-8628-956523C330D4}" presName="spacerR" presStyleCnt="0"/>
      <dgm:spPr/>
    </dgm:pt>
    <dgm:pt modelId="{B145F8F3-B2FE-4994-A0BA-20DF0D4E61A1}" type="pres">
      <dgm:prSet presAssocID="{E5649736-F4EA-42DE-9B02-796294FA8ABD}" presName="node" presStyleLbl="node1" presStyleIdx="2" presStyleCnt="3" custScaleX="189148" custScaleY="175898">
        <dgm:presLayoutVars>
          <dgm:bulletEnabled val="1"/>
        </dgm:presLayoutVars>
      </dgm:prSet>
      <dgm:spPr/>
    </dgm:pt>
  </dgm:ptLst>
  <dgm:cxnLst>
    <dgm:cxn modelId="{1F772027-AA93-4DEA-87AD-98474272DB79}" type="presOf" srcId="{0DA725C4-2636-4761-ACEC-B2E7D1B4F678}" destId="{3040E023-756C-4ECF-A4E0-64C45A35B568}" srcOrd="0" destOrd="0" presId="urn:microsoft.com/office/officeart/2005/8/layout/equation1"/>
    <dgm:cxn modelId="{EBAC5B70-511B-4C57-B287-84E9C502B6FF}" srcId="{0DA725C4-2636-4761-ACEC-B2E7D1B4F678}" destId="{4E97DE66-598B-4B03-8C03-FDCE9C36A15B}" srcOrd="0" destOrd="0" parTransId="{8683BCCB-5BB0-4ED2-8BE0-AA40AA0FBB80}" sibTransId="{4C12C0F4-907E-4FC4-AE61-93AD7648B279}"/>
    <dgm:cxn modelId="{A9FE8E50-775A-4348-83FB-BE328743CD80}" type="presOf" srcId="{0CFF312A-A4C4-451D-A61B-092B172C7B9D}" destId="{450B19BB-9B00-47DC-BEE4-2DCA3451E5E5}" srcOrd="0" destOrd="0" presId="urn:microsoft.com/office/officeart/2005/8/layout/equation1"/>
    <dgm:cxn modelId="{4B2EA47D-D7FB-4D7B-95D1-E48334B45DA6}" type="presOf" srcId="{4E97DE66-598B-4B03-8C03-FDCE9C36A15B}" destId="{4AD00B98-422E-428D-BE29-A6B3F7BE3D68}" srcOrd="0" destOrd="0" presId="urn:microsoft.com/office/officeart/2005/8/layout/equation1"/>
    <dgm:cxn modelId="{D44FD585-AC33-42F1-9FDC-D3DA4465C6C0}" srcId="{0DA725C4-2636-4761-ACEC-B2E7D1B4F678}" destId="{0CFF312A-A4C4-451D-A61B-092B172C7B9D}" srcOrd="1" destOrd="0" parTransId="{83EACF2D-5536-4CF8-B0FD-DB270C48610E}" sibTransId="{7DDD004A-244D-4294-8628-956523C330D4}"/>
    <dgm:cxn modelId="{8D3B07AE-6ACD-45DE-B651-5FBBCFA2D3A7}" type="presOf" srcId="{E5649736-F4EA-42DE-9B02-796294FA8ABD}" destId="{B145F8F3-B2FE-4994-A0BA-20DF0D4E61A1}" srcOrd="0" destOrd="0" presId="urn:microsoft.com/office/officeart/2005/8/layout/equation1"/>
    <dgm:cxn modelId="{D1368AC8-AF32-431A-A885-4119B7CA02F7}" type="presOf" srcId="{4C12C0F4-907E-4FC4-AE61-93AD7648B279}" destId="{A5EB9891-A3D0-46D3-B50E-5F9E73A2E340}" srcOrd="0" destOrd="0" presId="urn:microsoft.com/office/officeart/2005/8/layout/equation1"/>
    <dgm:cxn modelId="{F46F8DD5-7C10-4947-9ADE-3A2120DDFA83}" srcId="{0DA725C4-2636-4761-ACEC-B2E7D1B4F678}" destId="{E5649736-F4EA-42DE-9B02-796294FA8ABD}" srcOrd="2" destOrd="0" parTransId="{D0EB3F8C-67F0-48B3-BF44-BF63585296AA}" sibTransId="{198A2EC8-4E76-42B1-8A0C-35A09685FC0C}"/>
    <dgm:cxn modelId="{A4238CDB-0D4D-420C-B37A-39586973E027}" type="presOf" srcId="{7DDD004A-244D-4294-8628-956523C330D4}" destId="{48FF3304-4402-4805-9797-7BB4ECE080B0}" srcOrd="0" destOrd="0" presId="urn:microsoft.com/office/officeart/2005/8/layout/equation1"/>
    <dgm:cxn modelId="{3B71852A-186F-44D2-BED8-24120C908D19}" type="presParOf" srcId="{3040E023-756C-4ECF-A4E0-64C45A35B568}" destId="{4AD00B98-422E-428D-BE29-A6B3F7BE3D68}" srcOrd="0" destOrd="0" presId="urn:microsoft.com/office/officeart/2005/8/layout/equation1"/>
    <dgm:cxn modelId="{48DADCB3-71CE-48AF-A1B6-EE8CD8B86B54}" type="presParOf" srcId="{3040E023-756C-4ECF-A4E0-64C45A35B568}" destId="{F9F436E4-7E27-4A43-AA9D-3A5AA8F81467}" srcOrd="1" destOrd="0" presId="urn:microsoft.com/office/officeart/2005/8/layout/equation1"/>
    <dgm:cxn modelId="{0E06E73C-0C39-4485-B77B-376EC2791E60}" type="presParOf" srcId="{3040E023-756C-4ECF-A4E0-64C45A35B568}" destId="{A5EB9891-A3D0-46D3-B50E-5F9E73A2E340}" srcOrd="2" destOrd="0" presId="urn:microsoft.com/office/officeart/2005/8/layout/equation1"/>
    <dgm:cxn modelId="{55567D69-272D-4DEF-9069-E0F79D487893}" type="presParOf" srcId="{3040E023-756C-4ECF-A4E0-64C45A35B568}" destId="{52F2FF2B-5404-4122-A628-ACB4E58ED299}" srcOrd="3" destOrd="0" presId="urn:microsoft.com/office/officeart/2005/8/layout/equation1"/>
    <dgm:cxn modelId="{A739E78E-5D4C-4A8F-84F8-0C3DBC7EC443}" type="presParOf" srcId="{3040E023-756C-4ECF-A4E0-64C45A35B568}" destId="{450B19BB-9B00-47DC-BEE4-2DCA3451E5E5}" srcOrd="4" destOrd="0" presId="urn:microsoft.com/office/officeart/2005/8/layout/equation1"/>
    <dgm:cxn modelId="{7CA2A071-1CE1-41CE-A329-31BF68A41622}" type="presParOf" srcId="{3040E023-756C-4ECF-A4E0-64C45A35B568}" destId="{0ACC62D8-40D5-4B50-BC43-2D7D9C3A1806}" srcOrd="5" destOrd="0" presId="urn:microsoft.com/office/officeart/2005/8/layout/equation1"/>
    <dgm:cxn modelId="{525BEB4B-F0F6-4329-95A1-993DBE8C1A32}" type="presParOf" srcId="{3040E023-756C-4ECF-A4E0-64C45A35B568}" destId="{48FF3304-4402-4805-9797-7BB4ECE080B0}" srcOrd="6" destOrd="0" presId="urn:microsoft.com/office/officeart/2005/8/layout/equation1"/>
    <dgm:cxn modelId="{2A48462E-9949-487D-9C08-12B5D780CCBD}" type="presParOf" srcId="{3040E023-756C-4ECF-A4E0-64C45A35B568}" destId="{B5C9AD0E-75AF-4E2C-A95A-D16305CB88E9}" srcOrd="7" destOrd="0" presId="urn:microsoft.com/office/officeart/2005/8/layout/equation1"/>
    <dgm:cxn modelId="{EEC4BAEF-BDB3-497E-AA29-8869481665C6}" type="presParOf" srcId="{3040E023-756C-4ECF-A4E0-64C45A35B568}" destId="{B145F8F3-B2FE-4994-A0BA-20DF0D4E61A1}" srcOrd="8"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00B98-422E-428D-BE29-A6B3F7BE3D68}">
      <dsp:nvSpPr>
        <dsp:cNvPr id="0" name=""/>
        <dsp:cNvSpPr/>
      </dsp:nvSpPr>
      <dsp:spPr>
        <a:xfrm>
          <a:off x="454" y="521162"/>
          <a:ext cx="1074240" cy="998989"/>
        </a:xfrm>
        <a:prstGeom prst="ellipse">
          <a:avLst/>
        </a:prstGeom>
        <a:solidFill>
          <a:schemeClr val="accent2"/>
        </a:solidFill>
        <a:ln w="12700" cap="flat" cmpd="sng" algn="ctr">
          <a:solidFill>
            <a:schemeClr val="accent2">
              <a:lumMod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CA" sz="1000" kern="1200" dirty="0">
              <a:solidFill>
                <a:schemeClr val="tx2"/>
              </a:solidFill>
              <a:latin typeface="Sun Life New Text" pitchFamily="2" charset="0"/>
            </a:rPr>
            <a:t>Current year’s RRSP limit</a:t>
          </a:r>
          <a:r>
            <a:rPr lang="en-CA" sz="1000" b="1" kern="1200" dirty="0">
              <a:solidFill>
                <a:schemeClr val="tx2"/>
              </a:solidFill>
              <a:latin typeface="Sun Life New Text" pitchFamily="2" charset="0"/>
            </a:rPr>
            <a:t> </a:t>
          </a:r>
          <a:endParaRPr lang="en-US" sz="1000" kern="1200" dirty="0">
            <a:solidFill>
              <a:schemeClr val="tx2"/>
            </a:solidFill>
            <a:latin typeface="Sun Life New Text" pitchFamily="2" charset="0"/>
          </a:endParaRPr>
        </a:p>
      </dsp:txBody>
      <dsp:txXfrm>
        <a:off x="157773" y="667461"/>
        <a:ext cx="759602" cy="706391"/>
      </dsp:txXfrm>
    </dsp:sp>
    <dsp:sp modelId="{A5EB9891-A3D0-46D3-B50E-5F9E73A2E340}">
      <dsp:nvSpPr>
        <dsp:cNvPr id="0" name=""/>
        <dsp:cNvSpPr/>
      </dsp:nvSpPr>
      <dsp:spPr>
        <a:xfrm>
          <a:off x="1120811" y="855955"/>
          <a:ext cx="329403" cy="329403"/>
        </a:xfrm>
        <a:prstGeom prst="mathMin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164473" y="981919"/>
        <a:ext cx="242079" cy="77475"/>
      </dsp:txXfrm>
    </dsp:sp>
    <dsp:sp modelId="{450B19BB-9B00-47DC-BEE4-2DCA3451E5E5}">
      <dsp:nvSpPr>
        <dsp:cNvPr id="0" name=""/>
        <dsp:cNvSpPr/>
      </dsp:nvSpPr>
      <dsp:spPr>
        <a:xfrm>
          <a:off x="1496331" y="521162"/>
          <a:ext cx="1074240" cy="998989"/>
        </a:xfrm>
        <a:prstGeom prst="ellipse">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chemeClr val="tx2"/>
              </a:solidFill>
              <a:latin typeface="Sun Life New Text" pitchFamily="2" charset="0"/>
              <a:cs typeface="Arial" panose="020B0604020202020204" pitchFamily="34" charset="0"/>
            </a:rPr>
            <a:t>Previous year’s Pension Adjustment (PA) </a:t>
          </a:r>
          <a:endParaRPr lang="en-US" sz="1000" kern="1200" dirty="0">
            <a:solidFill>
              <a:schemeClr val="tx2"/>
            </a:solidFill>
            <a:latin typeface="Sun Life New Text" pitchFamily="2" charset="0"/>
          </a:endParaRPr>
        </a:p>
      </dsp:txBody>
      <dsp:txXfrm>
        <a:off x="1653650" y="667461"/>
        <a:ext cx="759602" cy="706391"/>
      </dsp:txXfrm>
    </dsp:sp>
    <dsp:sp modelId="{48FF3304-4402-4805-9797-7BB4ECE080B0}">
      <dsp:nvSpPr>
        <dsp:cNvPr id="0" name=""/>
        <dsp:cNvSpPr/>
      </dsp:nvSpPr>
      <dsp:spPr>
        <a:xfrm>
          <a:off x="2616688" y="855955"/>
          <a:ext cx="329403" cy="329403"/>
        </a:xfrm>
        <a:prstGeom prst="mathPl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60350" y="981919"/>
        <a:ext cx="242079" cy="77475"/>
      </dsp:txXfrm>
    </dsp:sp>
    <dsp:sp modelId="{B145F8F3-B2FE-4994-A0BA-20DF0D4E61A1}">
      <dsp:nvSpPr>
        <dsp:cNvPr id="0" name=""/>
        <dsp:cNvSpPr/>
      </dsp:nvSpPr>
      <dsp:spPr>
        <a:xfrm>
          <a:off x="2992208" y="521162"/>
          <a:ext cx="1074240" cy="998989"/>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kumimoji="0" lang="en-US" sz="1000" b="0" u="none" strike="noStrike" kern="1200" cap="none" spc="0" normalizeH="0" baseline="0" noProof="0" dirty="0">
              <a:ln>
                <a:noFill/>
              </a:ln>
              <a:solidFill>
                <a:schemeClr val="tx2"/>
              </a:solidFill>
              <a:effectLst/>
              <a:uLnTx/>
              <a:uFillTx/>
              <a:latin typeface="Sun Life New Text" pitchFamily="2" charset="0"/>
              <a:ea typeface="+mn-ea"/>
              <a:cs typeface="Arial" panose="020B0604020202020204" pitchFamily="34" charset="0"/>
            </a:rPr>
            <a:t>Unused</a:t>
          </a:r>
          <a:r>
            <a:rPr kumimoji="0" lang="en-US" sz="1000" b="0" u="none" strike="noStrike" kern="1200" cap="none" spc="0" normalizeH="0" noProof="0" dirty="0">
              <a:ln>
                <a:noFill/>
              </a:ln>
              <a:solidFill>
                <a:schemeClr val="tx2"/>
              </a:solidFill>
              <a:effectLst/>
              <a:uLnTx/>
              <a:uFillTx/>
              <a:latin typeface="Sun Life New Text" pitchFamily="2" charset="0"/>
              <a:ea typeface="+mn-ea"/>
              <a:cs typeface="Arial" panose="020B0604020202020204" pitchFamily="34" charset="0"/>
            </a:rPr>
            <a:t> RRSP room</a:t>
          </a:r>
          <a:r>
            <a:rPr lang="en-US" sz="1000" kern="1200" dirty="0">
              <a:solidFill>
                <a:schemeClr val="tx2"/>
              </a:solidFill>
              <a:latin typeface="Sun Life New Text" pitchFamily="2" charset="0"/>
              <a:cs typeface="Arial" panose="020B0604020202020204" pitchFamily="34" charset="0"/>
            </a:rPr>
            <a:t> </a:t>
          </a:r>
          <a:endParaRPr lang="en-US" sz="1000" kern="1200" dirty="0">
            <a:solidFill>
              <a:schemeClr val="tx2"/>
            </a:solidFill>
            <a:latin typeface="Sun Life New Text" pitchFamily="2" charset="0"/>
          </a:endParaRPr>
        </a:p>
      </dsp:txBody>
      <dsp:txXfrm>
        <a:off x="3149527" y="667461"/>
        <a:ext cx="759602" cy="7063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00B98-422E-428D-BE29-A6B3F7BE3D68}">
      <dsp:nvSpPr>
        <dsp:cNvPr id="0" name=""/>
        <dsp:cNvSpPr/>
      </dsp:nvSpPr>
      <dsp:spPr>
        <a:xfrm>
          <a:off x="454" y="521162"/>
          <a:ext cx="1074240" cy="998989"/>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CA" sz="1000" kern="1200" dirty="0">
              <a:solidFill>
                <a:schemeClr val="tx2"/>
              </a:solidFill>
              <a:latin typeface="Sun Life New Text" pitchFamily="2" charset="0"/>
            </a:rPr>
            <a:t>Current year’s TFSA limit</a:t>
          </a:r>
          <a:r>
            <a:rPr lang="en-CA" sz="1000" b="1" kern="1200" dirty="0">
              <a:solidFill>
                <a:schemeClr val="tx2"/>
              </a:solidFill>
              <a:latin typeface="Sun Life New Text" pitchFamily="2" charset="0"/>
            </a:rPr>
            <a:t> </a:t>
          </a:r>
          <a:endParaRPr lang="en-US" sz="1000" kern="1200" dirty="0">
            <a:solidFill>
              <a:schemeClr val="tx2"/>
            </a:solidFill>
            <a:latin typeface="Sun Life New Text" pitchFamily="2" charset="0"/>
          </a:endParaRPr>
        </a:p>
      </dsp:txBody>
      <dsp:txXfrm>
        <a:off x="157773" y="667461"/>
        <a:ext cx="759602" cy="706391"/>
      </dsp:txXfrm>
    </dsp:sp>
    <dsp:sp modelId="{A5EB9891-A3D0-46D3-B50E-5F9E73A2E340}">
      <dsp:nvSpPr>
        <dsp:cNvPr id="0" name=""/>
        <dsp:cNvSpPr/>
      </dsp:nvSpPr>
      <dsp:spPr>
        <a:xfrm>
          <a:off x="1120811" y="855955"/>
          <a:ext cx="329403" cy="329403"/>
        </a:xfrm>
        <a:prstGeom prst="mathPl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164473" y="981919"/>
        <a:ext cx="242079" cy="77475"/>
      </dsp:txXfrm>
    </dsp:sp>
    <dsp:sp modelId="{450B19BB-9B00-47DC-BEE4-2DCA3451E5E5}">
      <dsp:nvSpPr>
        <dsp:cNvPr id="0" name=""/>
        <dsp:cNvSpPr/>
      </dsp:nvSpPr>
      <dsp:spPr>
        <a:xfrm>
          <a:off x="1496331" y="521162"/>
          <a:ext cx="1074240" cy="998989"/>
        </a:xfrm>
        <a:prstGeom prst="ellipse">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kumimoji="0" lang="en-US" sz="1000" b="0" i="0" u="none" strike="noStrike" kern="1200" cap="none" spc="0" normalizeH="0" baseline="0" noProof="0" dirty="0">
              <a:ln>
                <a:noFill/>
              </a:ln>
              <a:solidFill>
                <a:schemeClr val="tx2"/>
              </a:solidFill>
              <a:effectLst/>
              <a:uLnTx/>
              <a:uFillTx/>
              <a:latin typeface="Sun Life New Text" pitchFamily="2" charset="0"/>
              <a:ea typeface="+mn-ea"/>
              <a:cs typeface="Arial" panose="020B0604020202020204" pitchFamily="34" charset="0"/>
            </a:rPr>
            <a:t>Unused</a:t>
          </a:r>
          <a:r>
            <a:rPr kumimoji="0" lang="en-US" sz="1000" b="0" i="0" u="none" strike="noStrike" kern="1200" cap="none" spc="0" normalizeH="0" noProof="0" dirty="0">
              <a:ln>
                <a:noFill/>
              </a:ln>
              <a:solidFill>
                <a:schemeClr val="tx2"/>
              </a:solidFill>
              <a:effectLst/>
              <a:uLnTx/>
              <a:uFillTx/>
              <a:latin typeface="Sun Life New Text" pitchFamily="2" charset="0"/>
              <a:ea typeface="+mn-ea"/>
              <a:cs typeface="Arial" panose="020B0604020202020204" pitchFamily="34" charset="0"/>
            </a:rPr>
            <a:t> TFSA room</a:t>
          </a:r>
          <a:r>
            <a:rPr lang="en-US" sz="1000" kern="1200" dirty="0">
              <a:solidFill>
                <a:schemeClr val="tx2"/>
              </a:solidFill>
              <a:latin typeface="Sun Life New Text" pitchFamily="2" charset="0"/>
              <a:cs typeface="Arial" panose="020B0604020202020204" pitchFamily="34" charset="0"/>
            </a:rPr>
            <a:t> </a:t>
          </a:r>
          <a:endParaRPr lang="en-US" sz="1000" kern="1200" dirty="0">
            <a:solidFill>
              <a:schemeClr val="tx2"/>
            </a:solidFill>
            <a:latin typeface="Sun Life New Text" pitchFamily="2" charset="0"/>
          </a:endParaRPr>
        </a:p>
      </dsp:txBody>
      <dsp:txXfrm>
        <a:off x="1653650" y="667461"/>
        <a:ext cx="759602" cy="706391"/>
      </dsp:txXfrm>
    </dsp:sp>
    <dsp:sp modelId="{48FF3304-4402-4805-9797-7BB4ECE080B0}">
      <dsp:nvSpPr>
        <dsp:cNvPr id="0" name=""/>
        <dsp:cNvSpPr/>
      </dsp:nvSpPr>
      <dsp:spPr>
        <a:xfrm>
          <a:off x="2616688" y="855955"/>
          <a:ext cx="329403" cy="329403"/>
        </a:xfrm>
        <a:prstGeom prst="mathPl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60350" y="981919"/>
        <a:ext cx="242079" cy="77475"/>
      </dsp:txXfrm>
    </dsp:sp>
    <dsp:sp modelId="{B145F8F3-B2FE-4994-A0BA-20DF0D4E61A1}">
      <dsp:nvSpPr>
        <dsp:cNvPr id="0" name=""/>
        <dsp:cNvSpPr/>
      </dsp:nvSpPr>
      <dsp:spPr>
        <a:xfrm>
          <a:off x="2992208" y="521162"/>
          <a:ext cx="1074240" cy="998989"/>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chemeClr val="tx2"/>
              </a:solidFill>
              <a:latin typeface="Sun Life New Text" pitchFamily="2" charset="0"/>
              <a:cs typeface="Arial" panose="020B0604020202020204" pitchFamily="34" charset="0"/>
            </a:rPr>
            <a:t>Withdrawals from previous years</a:t>
          </a:r>
          <a:endParaRPr lang="en-US" sz="1000" kern="1200" dirty="0">
            <a:solidFill>
              <a:schemeClr val="tx2"/>
            </a:solidFill>
            <a:latin typeface="Sun Life New Text" pitchFamily="2" charset="0"/>
          </a:endParaRPr>
        </a:p>
      </dsp:txBody>
      <dsp:txXfrm>
        <a:off x="3149527" y="667461"/>
        <a:ext cx="759602" cy="70639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0.45428</cdr:x>
      <cdr:y>0.09595</cdr:y>
    </cdr:from>
    <cdr:to>
      <cdr:x>0.73171</cdr:x>
      <cdr:y>0.25182</cdr:y>
    </cdr:to>
    <cdr:sp macro="" textlink="">
      <cdr:nvSpPr>
        <cdr:cNvPr id="2" name="TextBox 1">
          <a:extLst xmlns:a="http://schemas.openxmlformats.org/drawingml/2006/main">
            <a:ext uri="{FF2B5EF4-FFF2-40B4-BE49-F238E27FC236}">
              <a16:creationId xmlns:a16="http://schemas.microsoft.com/office/drawing/2014/main" id="{7D78E22F-6F28-A87F-65A3-77C5103DE902}"/>
            </a:ext>
          </a:extLst>
        </cdr:cNvPr>
        <cdr:cNvSpPr txBox="1"/>
      </cdr:nvSpPr>
      <cdr:spPr>
        <a:xfrm xmlns:a="http://schemas.openxmlformats.org/drawingml/2006/main">
          <a:off x="2253164" y="328615"/>
          <a:ext cx="1376023" cy="53380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fr-CA" sz="1200" b="1" dirty="0">
              <a:solidFill>
                <a:srgbClr val="003846"/>
              </a:solidFill>
              <a:latin typeface="Sun Life New Text" pitchFamily="2" charset="0"/>
            </a:rPr>
            <a:t>1% FMF</a:t>
          </a:r>
        </a:p>
        <a:p xmlns:a="http://schemas.openxmlformats.org/drawingml/2006/main">
          <a:r>
            <a:rPr lang="fr-CA" sz="1200" b="1" dirty="0">
              <a:solidFill>
                <a:srgbClr val="003846"/>
              </a:solidFill>
              <a:latin typeface="Sun Life New Text" pitchFamily="2" charset="0"/>
            </a:rPr>
            <a:t>$256,513</a:t>
          </a:r>
          <a:endParaRPr lang="en-US" sz="1200" b="1" dirty="0">
            <a:solidFill>
              <a:srgbClr val="003846"/>
            </a:solidFill>
            <a:latin typeface="Sun Life New Text" pitchFamily="2" charset="0"/>
          </a:endParaRPr>
        </a:p>
      </cdr:txBody>
    </cdr:sp>
  </cdr:relSizeAnchor>
  <cdr:relSizeAnchor xmlns:cdr="http://schemas.openxmlformats.org/drawingml/2006/chartDrawing">
    <cdr:from>
      <cdr:x>0.45314</cdr:x>
      <cdr:y>0.39991</cdr:y>
    </cdr:from>
    <cdr:to>
      <cdr:x>0.73057</cdr:x>
      <cdr:y>0.55579</cdr:y>
    </cdr:to>
    <cdr:sp macro="" textlink="">
      <cdr:nvSpPr>
        <cdr:cNvPr id="4" name="TextBox 1">
          <a:extLst xmlns:a="http://schemas.openxmlformats.org/drawingml/2006/main">
            <a:ext uri="{FF2B5EF4-FFF2-40B4-BE49-F238E27FC236}">
              <a16:creationId xmlns:a16="http://schemas.microsoft.com/office/drawing/2014/main" id="{18914B0F-304E-2C71-927C-81C9A4BF23C2}"/>
            </a:ext>
          </a:extLst>
        </cdr:cNvPr>
        <cdr:cNvSpPr txBox="1"/>
      </cdr:nvSpPr>
      <cdr:spPr>
        <a:xfrm xmlns:a="http://schemas.openxmlformats.org/drawingml/2006/main">
          <a:off x="2247514" y="1369578"/>
          <a:ext cx="1376023" cy="53384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fr-CA" sz="1200" b="1" dirty="0">
              <a:solidFill>
                <a:schemeClr val="tx2"/>
              </a:solidFill>
              <a:latin typeface="Sun Life New Text" pitchFamily="2" charset="0"/>
            </a:rPr>
            <a:t>2% FMF</a:t>
          </a:r>
        </a:p>
        <a:p xmlns:a="http://schemas.openxmlformats.org/drawingml/2006/main">
          <a:r>
            <a:rPr lang="fr-CA" sz="1200" b="1" dirty="0">
              <a:solidFill>
                <a:schemeClr val="tx2"/>
              </a:solidFill>
              <a:latin typeface="Sun Life New Text" pitchFamily="2" charset="0"/>
            </a:rPr>
            <a:t>$213,667</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D10896-C5D7-2849-8149-EB1C546F261E}" type="datetimeFigureOut">
              <a:rPr lang="en-US" smtClean="0"/>
              <a:t>3/9/2026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7A1A7-703D-AF42-A879-6FFC267805B5}" type="slidenum">
              <a:rPr lang="en-US" smtClean="0"/>
              <a:t>‹#›</a:t>
            </a:fld>
            <a:endParaRPr lang="en-US"/>
          </a:p>
        </p:txBody>
      </p:sp>
    </p:spTree>
    <p:extLst>
      <p:ext uri="{BB962C8B-B14F-4D97-AF65-F5344CB8AC3E}">
        <p14:creationId xmlns:p14="http://schemas.microsoft.com/office/powerpoint/2010/main" val="3725123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723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4933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11</a:t>
            </a:fld>
            <a:endParaRPr lang="en-US"/>
          </a:p>
        </p:txBody>
      </p:sp>
    </p:spTree>
    <p:extLst>
      <p:ext uri="{BB962C8B-B14F-4D97-AF65-F5344CB8AC3E}">
        <p14:creationId xmlns:p14="http://schemas.microsoft.com/office/powerpoint/2010/main" val="338412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12</a:t>
            </a:fld>
            <a:endParaRPr lang="en-US"/>
          </a:p>
        </p:txBody>
      </p:sp>
    </p:spTree>
    <p:extLst>
      <p:ext uri="{BB962C8B-B14F-4D97-AF65-F5344CB8AC3E}">
        <p14:creationId xmlns:p14="http://schemas.microsoft.com/office/powerpoint/2010/main" val="1301641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8671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14</a:t>
            </a:fld>
            <a:endParaRPr lang="en-US"/>
          </a:p>
        </p:txBody>
      </p:sp>
    </p:spTree>
    <p:extLst>
      <p:ext uri="{BB962C8B-B14F-4D97-AF65-F5344CB8AC3E}">
        <p14:creationId xmlns:p14="http://schemas.microsoft.com/office/powerpoint/2010/main" val="356624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15</a:t>
            </a:fld>
            <a:endParaRPr lang="en-US"/>
          </a:p>
        </p:txBody>
      </p:sp>
    </p:spTree>
    <p:extLst>
      <p:ext uri="{BB962C8B-B14F-4D97-AF65-F5344CB8AC3E}">
        <p14:creationId xmlns:p14="http://schemas.microsoft.com/office/powerpoint/2010/main" val="295712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16</a:t>
            </a:fld>
            <a:endParaRPr lang="en-US"/>
          </a:p>
        </p:txBody>
      </p:sp>
    </p:spTree>
    <p:extLst>
      <p:ext uri="{BB962C8B-B14F-4D97-AF65-F5344CB8AC3E}">
        <p14:creationId xmlns:p14="http://schemas.microsoft.com/office/powerpoint/2010/main" val="1713333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lang="en-CA" sz="1200" b="1" i="0" u="none" strike="noStrike" kern="1200" baseline="0" dirty="0">
                <a:solidFill>
                  <a:schemeClr val="tx1"/>
                </a:solidFill>
                <a:latin typeface="+mn-lt"/>
                <a:ea typeface="+mn-ea"/>
                <a:cs typeface="+mn-cs"/>
              </a:rPr>
              <a:t>ESS directives: </a:t>
            </a:r>
            <a:r>
              <a:rPr lang="en-CA" sz="1200" dirty="0">
                <a:effectLst/>
                <a:latin typeface="Calibri" panose="020F0502020204030204" pitchFamily="34" charset="0"/>
                <a:cs typeface="Times New Roman" panose="02020603050405020304" pitchFamily="18" charset="0"/>
              </a:rPr>
              <a:t>Standard slide</a:t>
            </a:r>
          </a:p>
          <a:p>
            <a:r>
              <a:rPr lang="en-US" dirty="0"/>
              <a:t>Use this slide to demonstrate</a:t>
            </a:r>
            <a:r>
              <a:rPr lang="en-US" baseline="0" dirty="0"/>
              <a:t> the risk/return relationship discussed on previous slide</a:t>
            </a:r>
            <a:endParaRPr lang="en-US" dirty="0"/>
          </a:p>
          <a:p>
            <a:r>
              <a:rPr lang="en-US" b="1" dirty="0"/>
              <a:t>OPTIONAL</a:t>
            </a:r>
          </a:p>
          <a:p>
            <a:r>
              <a:rPr lang="en-US" b="1" dirty="0"/>
              <a:t>Directives:</a:t>
            </a:r>
          </a:p>
          <a:p>
            <a:pPr marL="171450" indent="-171450">
              <a:buFont typeface="Arial" panose="020B0604020202020204" pitchFamily="34" charset="0"/>
              <a:buChar char="•"/>
            </a:pPr>
            <a:r>
              <a:rPr lang="en-US" dirty="0"/>
              <a:t>Explain the issues with taking on too much risk</a:t>
            </a:r>
            <a:r>
              <a:rPr lang="en-US" baseline="0" dirty="0"/>
              <a:t> but the downfall of being too risk adverse</a:t>
            </a:r>
          </a:p>
          <a:p>
            <a:pPr marL="171450" indent="-171450">
              <a:buFont typeface="Arial" panose="020B0604020202020204" pitchFamily="34" charset="0"/>
              <a:buChar char="•"/>
            </a:pPr>
            <a:r>
              <a:rPr lang="en-US" baseline="0" dirty="0"/>
              <a:t>Emphasize the importance of diversifying, especially outside of Canada</a:t>
            </a:r>
          </a:p>
          <a:p>
            <a:pPr marL="171450" indent="-171450">
              <a:buFont typeface="Arial" panose="020B0604020202020204" pitchFamily="34" charset="0"/>
              <a:buChar char="•"/>
            </a:pPr>
            <a:r>
              <a:rPr lang="en-US" baseline="0" dirty="0"/>
              <a:t>Point out the issue with timing and that it’s important to reduce exposure as you near retirement</a:t>
            </a:r>
          </a:p>
          <a:p>
            <a:pPr marL="171450" indent="-171450">
              <a:buFont typeface="Arial" panose="020B0604020202020204" pitchFamily="34" charset="0"/>
              <a:buChar char="•"/>
            </a:pPr>
            <a:endParaRPr lang="en-US" baseline="0" dirty="0"/>
          </a:p>
          <a:p>
            <a:r>
              <a:rPr lang="en-CA" sz="1200" b="0" i="0" kern="1200" dirty="0">
                <a:solidFill>
                  <a:schemeClr val="tx1"/>
                </a:solidFill>
                <a:effectLst/>
                <a:latin typeface="+mn-lt"/>
                <a:ea typeface="+mn-ea"/>
                <a:cs typeface="+mn-cs"/>
              </a:rPr>
              <a:t>Let's examine the performance of different asset classes over a 15-year period. Each line represents an investment of $10,000 and its growth over the period.</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 dark blue line represents the return on 91-day Treasury bills, which is similar to that of a Guaranteed Daily Interest Account, guaranteed investments, or money market. As you can see, this line is quite stable, but this asset class offers the most modest return potential.</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 yellow line represents the bond market. Bonds show slightly higher growth but have experienced slight fluctuations over time.</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 gray line represents the global stock market presented in Canadian dollars, and the light blue line represents the Canadian stock market. As you can see, the lines move both positively and negatively, and the fluctuations are more significant, but after 15 years, we can see that stocks have produced the best return.</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It's important to note that even though markets can experience significant downturns, history has repeatedly shown that they always end up recovering, often even reaching new heights.</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 question is how long you'll need to wait before they recover and whether you can afford to wait until the markets regain lost ground.</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 red line represents inflation. What cost you $10,000 in December 2010 cost you more than $14,000 in December 2025. Inflation has a direct impact on your purchasing power.</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 most important part of this slide is its title "Diversify your investments." Indeed, because it's important to diversify your portfolio and invest in a variety of asset classes.</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Each class reacts differently to global events such as stock market crashes, health crises, or natural disasters. A portfolio that includes various asset classes is less sensitive to market fluctuations. As a general rule, bonds and stocks move in opposite directions.</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Therefore, if your portfolio contains both of these asset classes, weak performance in one class can be offset by better performance in the other class.</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The way you invest should depend on your risk tolerance level as well as your investment time horizon.</a:t>
            </a:r>
          </a:p>
          <a:p>
            <a:endParaRPr lang="en-CA" sz="1200" b="0" i="0" kern="1200" dirty="0">
              <a:solidFill>
                <a:schemeClr val="tx1"/>
              </a:solidFill>
              <a:effectLst/>
              <a:latin typeface="+mn-lt"/>
              <a:ea typeface="+mn-ea"/>
              <a:cs typeface="+mn-cs"/>
            </a:endParaRPr>
          </a:p>
          <a:p>
            <a:r>
              <a:rPr lang="en-CA" sz="1200" b="0" i="0" kern="1200" dirty="0">
                <a:solidFill>
                  <a:schemeClr val="tx1"/>
                </a:solidFill>
                <a:effectLst/>
                <a:latin typeface="+mn-lt"/>
                <a:ea typeface="+mn-ea"/>
                <a:cs typeface="+mn-cs"/>
              </a:rPr>
              <a:t>Depending on your investment profile, the portion of your portfolio invested in each category will be different, and over time the allocation should evolve. It often happens that a person early in their career can afford to have an investment portfolio more focused on growth and therefore deal with larger fluctuations, but as they advance in their career, they often want to reduce the risk level by gradually moving toward more conservative investments as they approach retirement and thus reduce fluctuations. Hence the importance of actively managing our account.</a:t>
            </a:r>
          </a:p>
          <a:p>
            <a:pPr marL="0" indent="0">
              <a:buFont typeface="Arial" panose="020B0604020202020204" pitchFamily="34" charset="0"/>
              <a:buNone/>
            </a:pPr>
            <a:endParaRPr lang="en-US" baseline="0" dirty="0"/>
          </a:p>
          <a:p>
            <a:endParaRPr lang="en-CA" dirty="0"/>
          </a:p>
          <a:p>
            <a:r>
              <a:rPr lang="en-US" b="1" dirty="0"/>
              <a:t>Slide last updated: February 2026</a:t>
            </a:r>
          </a:p>
          <a:p>
            <a:r>
              <a:rPr lang="en-US" b="1" dirty="0"/>
              <a:t>Next</a:t>
            </a:r>
            <a:r>
              <a:rPr lang="en-US" b="1" baseline="0" dirty="0"/>
              <a:t> update: February 2027</a:t>
            </a: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7013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335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19</a:t>
            </a:fld>
            <a:endParaRPr lang="en-US"/>
          </a:p>
        </p:txBody>
      </p:sp>
    </p:spTree>
    <p:extLst>
      <p:ext uri="{BB962C8B-B14F-4D97-AF65-F5344CB8AC3E}">
        <p14:creationId xmlns:p14="http://schemas.microsoft.com/office/powerpoint/2010/main" val="1317913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a:t>
            </a:fld>
            <a:endParaRPr lang="en-US" dirty="0"/>
          </a:p>
        </p:txBody>
      </p:sp>
    </p:spTree>
    <p:extLst>
      <p:ext uri="{BB962C8B-B14F-4D97-AF65-F5344CB8AC3E}">
        <p14:creationId xmlns:p14="http://schemas.microsoft.com/office/powerpoint/2010/main" val="395896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8219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21</a:t>
            </a:fld>
            <a:endParaRPr lang="en-US"/>
          </a:p>
        </p:txBody>
      </p:sp>
    </p:spTree>
    <p:extLst>
      <p:ext uri="{BB962C8B-B14F-4D97-AF65-F5344CB8AC3E}">
        <p14:creationId xmlns:p14="http://schemas.microsoft.com/office/powerpoint/2010/main" val="21398750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4263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4263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24</a:t>
            </a:fld>
            <a:endParaRPr lang="en-US"/>
          </a:p>
        </p:txBody>
      </p:sp>
    </p:spTree>
    <p:extLst>
      <p:ext uri="{BB962C8B-B14F-4D97-AF65-F5344CB8AC3E}">
        <p14:creationId xmlns:p14="http://schemas.microsoft.com/office/powerpoint/2010/main" val="1178322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1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26</a:t>
            </a:fld>
            <a:endParaRPr lang="en-US"/>
          </a:p>
        </p:txBody>
      </p:sp>
    </p:spTree>
    <p:extLst>
      <p:ext uri="{BB962C8B-B14F-4D97-AF65-F5344CB8AC3E}">
        <p14:creationId xmlns:p14="http://schemas.microsoft.com/office/powerpoint/2010/main" val="1940574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27</a:t>
            </a:fld>
            <a:endParaRPr lang="en-US"/>
          </a:p>
        </p:txBody>
      </p:sp>
    </p:spTree>
    <p:extLst>
      <p:ext uri="{BB962C8B-B14F-4D97-AF65-F5344CB8AC3E}">
        <p14:creationId xmlns:p14="http://schemas.microsoft.com/office/powerpoint/2010/main" val="3177222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28</a:t>
            </a:fld>
            <a:endParaRPr lang="en-US"/>
          </a:p>
        </p:txBody>
      </p:sp>
    </p:spTree>
    <p:extLst>
      <p:ext uri="{BB962C8B-B14F-4D97-AF65-F5344CB8AC3E}">
        <p14:creationId xmlns:p14="http://schemas.microsoft.com/office/powerpoint/2010/main" val="1826374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sz="1200" kern="1200" dirty="0">
                <a:solidFill>
                  <a:schemeClr val="tx1"/>
                </a:solidFill>
                <a:effectLst/>
                <a:latin typeface="+mn-lt"/>
                <a:ea typeface="+mn-ea"/>
                <a:cs typeface="+mn-cs"/>
              </a:rPr>
            </a:br>
            <a:endParaRPr lang="en-CA" dirty="0"/>
          </a:p>
          <a:p>
            <a:endParaRPr lang="en-CA" dirty="0"/>
          </a:p>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29</a:t>
            </a:fld>
            <a:endParaRPr lang="en-US"/>
          </a:p>
        </p:txBody>
      </p:sp>
    </p:spTree>
    <p:extLst>
      <p:ext uri="{BB962C8B-B14F-4D97-AF65-F5344CB8AC3E}">
        <p14:creationId xmlns:p14="http://schemas.microsoft.com/office/powerpoint/2010/main" val="406758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a:t>
            </a:fld>
            <a:endParaRPr lang="en-US" dirty="0"/>
          </a:p>
        </p:txBody>
      </p:sp>
    </p:spTree>
    <p:extLst>
      <p:ext uri="{BB962C8B-B14F-4D97-AF65-F5344CB8AC3E}">
        <p14:creationId xmlns:p14="http://schemas.microsoft.com/office/powerpoint/2010/main" val="20414335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10531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31</a:t>
            </a:fld>
            <a:endParaRPr lang="en-US" dirty="0"/>
          </a:p>
        </p:txBody>
      </p:sp>
    </p:spTree>
    <p:extLst>
      <p:ext uri="{BB962C8B-B14F-4D97-AF65-F5344CB8AC3E}">
        <p14:creationId xmlns:p14="http://schemas.microsoft.com/office/powerpoint/2010/main" val="33024917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3333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CA"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29A93-ABEC-426C-AAAF-5908D88D54D1}"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54623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45984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53510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36</a:t>
            </a:fld>
            <a:endParaRPr lang="en-US"/>
          </a:p>
        </p:txBody>
      </p:sp>
    </p:spTree>
    <p:extLst>
      <p:ext uri="{BB962C8B-B14F-4D97-AF65-F5344CB8AC3E}">
        <p14:creationId xmlns:p14="http://schemas.microsoft.com/office/powerpoint/2010/main" val="146446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37</a:t>
            </a:fld>
            <a:endParaRPr lang="en-US"/>
          </a:p>
        </p:txBody>
      </p:sp>
    </p:spTree>
    <p:extLst>
      <p:ext uri="{BB962C8B-B14F-4D97-AF65-F5344CB8AC3E}">
        <p14:creationId xmlns:p14="http://schemas.microsoft.com/office/powerpoint/2010/main" val="36936454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38</a:t>
            </a:fld>
            <a:endParaRPr lang="en-US"/>
          </a:p>
        </p:txBody>
      </p:sp>
    </p:spTree>
    <p:extLst>
      <p:ext uri="{BB962C8B-B14F-4D97-AF65-F5344CB8AC3E}">
        <p14:creationId xmlns:p14="http://schemas.microsoft.com/office/powerpoint/2010/main" val="25898969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39</a:t>
            </a:fld>
            <a:endParaRPr lang="en-US"/>
          </a:p>
        </p:txBody>
      </p:sp>
    </p:spTree>
    <p:extLst>
      <p:ext uri="{BB962C8B-B14F-4D97-AF65-F5344CB8AC3E}">
        <p14:creationId xmlns:p14="http://schemas.microsoft.com/office/powerpoint/2010/main" val="3800419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lt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1806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https://sunlife.hubs.vidyard.com/watch/3KtapexRDGcddbCxfhrozS?</a:t>
            </a:r>
            <a:endParaRPr lang="fr-CA" dirty="0"/>
          </a:p>
        </p:txBody>
      </p:sp>
      <p:sp>
        <p:nvSpPr>
          <p:cNvPr id="4" name="Slide Number Placeholder 3"/>
          <p:cNvSpPr>
            <a:spLocks noGrp="1"/>
          </p:cNvSpPr>
          <p:nvPr>
            <p:ph type="sldNum" sz="quarter" idx="5"/>
          </p:nvPr>
        </p:nvSpPr>
        <p:spPr/>
        <p:txBody>
          <a:bodyPr/>
          <a:lstStyle/>
          <a:p>
            <a:fld id="{C7985182-26E9-3A41-9AD1-60867BE29576}" type="slidenum">
              <a:rPr lang="fr-CA" smtClean="0"/>
              <a:t>40</a:t>
            </a:fld>
            <a:endParaRPr lang="fr-CA"/>
          </a:p>
        </p:txBody>
      </p:sp>
    </p:spTree>
    <p:extLst>
      <p:ext uri="{BB962C8B-B14F-4D97-AF65-F5344CB8AC3E}">
        <p14:creationId xmlns:p14="http://schemas.microsoft.com/office/powerpoint/2010/main" val="2841990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200" u="sng" dirty="0"/>
          </a:p>
          <a:p>
            <a:endParaRPr lang="en-CA" sz="1200" dirty="0"/>
          </a:p>
          <a:p>
            <a:endParaRPr lang="en-CA" sz="1200" dirty="0"/>
          </a:p>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5</a:t>
            </a:fld>
            <a:endParaRPr lang="en-US"/>
          </a:p>
        </p:txBody>
      </p:sp>
    </p:spTree>
    <p:extLst>
      <p:ext uri="{BB962C8B-B14F-4D97-AF65-F5344CB8AC3E}">
        <p14:creationId xmlns:p14="http://schemas.microsoft.com/office/powerpoint/2010/main" val="3002911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6</a:t>
            </a:fld>
            <a:endParaRPr lang="en-US"/>
          </a:p>
        </p:txBody>
      </p:sp>
    </p:spTree>
    <p:extLst>
      <p:ext uri="{BB962C8B-B14F-4D97-AF65-F5344CB8AC3E}">
        <p14:creationId xmlns:p14="http://schemas.microsoft.com/office/powerpoint/2010/main" val="975519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7</a:t>
            </a:fld>
            <a:endParaRPr lang="en-US"/>
          </a:p>
        </p:txBody>
      </p:sp>
    </p:spTree>
    <p:extLst>
      <p:ext uri="{BB962C8B-B14F-4D97-AF65-F5344CB8AC3E}">
        <p14:creationId xmlns:p14="http://schemas.microsoft.com/office/powerpoint/2010/main" val="2047558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8</a:t>
            </a:fld>
            <a:endParaRPr lang="en-US"/>
          </a:p>
        </p:txBody>
      </p:sp>
    </p:spTree>
    <p:extLst>
      <p:ext uri="{BB962C8B-B14F-4D97-AF65-F5344CB8AC3E}">
        <p14:creationId xmlns:p14="http://schemas.microsoft.com/office/powerpoint/2010/main" val="1517737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2852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607898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793052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99928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50056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5130626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44123736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27036816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94417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56348562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70170198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10666951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9779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05195686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110836000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81915304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17060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_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74318215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_Content Slide Large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41614360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305347318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21565824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223247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Sun Life New Text" pitchFamily="2"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latin typeface="Sun Life New Text"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latin typeface="Sun Life New Text"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atin typeface="Sun Life New Text" pitchFamily="2" charset="0"/>
              </a:defRPr>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41729612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4_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04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0968586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92891222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68282201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9048948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65320669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227869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atin typeface="Sun Life New Text" pitchFamily="2" charset="0"/>
              </a:defRPr>
            </a:lvl1pPr>
            <a:lvl2pPr marL="342900" indent="0">
              <a:lnSpc>
                <a:spcPct val="114000"/>
              </a:lnSpc>
              <a:buNone/>
              <a:defRPr sz="800">
                <a:latin typeface="Sun Life New Text" pitchFamily="2" charset="0"/>
              </a:defRPr>
            </a:lvl2pPr>
            <a:lvl3pPr marL="685800" indent="0">
              <a:lnSpc>
                <a:spcPct val="114000"/>
              </a:lnSpc>
              <a:buNone/>
              <a:defRPr sz="800">
                <a:latin typeface="Sun Life New Text" pitchFamily="2" charset="0"/>
              </a:defRPr>
            </a:lvl3pPr>
            <a:lvl4pPr marL="1028700" indent="0">
              <a:lnSpc>
                <a:spcPct val="114000"/>
              </a:lnSpc>
              <a:buNone/>
              <a:defRPr sz="800">
                <a:latin typeface="Sun Life New Text" pitchFamily="2" charset="0"/>
              </a:defRPr>
            </a:lvl4pPr>
            <a:lvl5pPr marL="1371600" indent="0">
              <a:lnSpc>
                <a:spcPct val="114000"/>
              </a:lnSpc>
              <a:buNone/>
              <a:defRPr sz="8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latin typeface="Sun Life New Text"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17632871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Tree>
    <p:extLst>
      <p:ext uri="{BB962C8B-B14F-4D97-AF65-F5344CB8AC3E}">
        <p14:creationId xmlns:p14="http://schemas.microsoft.com/office/powerpoint/2010/main" val="428221080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13679009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21700020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960394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1419867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78232475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3_Blank White">
    <p:bg>
      <p:bgPr>
        <a:blipFill dpi="0" rotWithShape="1">
          <a:blip r:embed="rId2" cstate="screen">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630584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7_Blank White">
    <p:bg>
      <p:bgPr>
        <a:blipFill dpi="0" rotWithShape="1">
          <a:blip r:embed="rId2" cstate="screen">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50888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94284044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1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8446687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Sun Life New Text" pitchFamily="2" charset="0"/>
              </a:defRPr>
            </a:lvl1pPr>
            <a:lvl2pPr marL="342900" indent="0">
              <a:lnSpc>
                <a:spcPct val="114000"/>
              </a:lnSpc>
              <a:buNone/>
              <a:defRPr sz="900">
                <a:solidFill>
                  <a:schemeClr val="tx1"/>
                </a:solidFill>
                <a:latin typeface="Sun Life New Text" pitchFamily="2" charset="0"/>
              </a:defRPr>
            </a:lvl2pPr>
            <a:lvl3pPr marL="685800" indent="0">
              <a:lnSpc>
                <a:spcPct val="114000"/>
              </a:lnSpc>
              <a:buNone/>
              <a:defRPr sz="900">
                <a:solidFill>
                  <a:schemeClr val="tx1"/>
                </a:solidFill>
                <a:latin typeface="Sun Life New Text" pitchFamily="2" charset="0"/>
              </a:defRPr>
            </a:lvl3pPr>
            <a:lvl4pPr marL="1028700" indent="0">
              <a:lnSpc>
                <a:spcPct val="114000"/>
              </a:lnSpc>
              <a:buNone/>
              <a:defRPr sz="900">
                <a:solidFill>
                  <a:schemeClr val="tx1"/>
                </a:solidFill>
                <a:latin typeface="Sun Life New Text" pitchFamily="2" charset="0"/>
              </a:defRPr>
            </a:lvl4pPr>
            <a:lvl5pPr marL="1371600"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23183793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16871905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4_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33455314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4_Content Slide Large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57089715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_Quote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1202105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68696003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5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47769072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5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8621207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Sun Life New Text" pitchFamily="2"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Text"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latin typeface="Sun Life New Text"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atin typeface="Sun Life New Text" pitchFamily="2" charset="0"/>
              </a:defRPr>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12066660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_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14124305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_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19596608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4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556653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4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2175366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444593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3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atin typeface="Sun Life New Text" pitchFamily="2" charset="0"/>
              </a:defRPr>
            </a:lvl1pPr>
            <a:lvl2pPr marL="342892" indent="0">
              <a:lnSpc>
                <a:spcPct val="114000"/>
              </a:lnSpc>
              <a:buNone/>
              <a:defRPr sz="800">
                <a:latin typeface="Sun Life New Text" pitchFamily="2" charset="0"/>
              </a:defRPr>
            </a:lvl2pPr>
            <a:lvl3pPr marL="685783" indent="0">
              <a:lnSpc>
                <a:spcPct val="114000"/>
              </a:lnSpc>
              <a:buNone/>
              <a:defRPr sz="800">
                <a:latin typeface="Sun Life New Text" pitchFamily="2" charset="0"/>
              </a:defRPr>
            </a:lvl3pPr>
            <a:lvl4pPr marL="1028675" indent="0">
              <a:lnSpc>
                <a:spcPct val="114000"/>
              </a:lnSpc>
              <a:buNone/>
              <a:defRPr sz="800">
                <a:latin typeface="Sun Life New Text" pitchFamily="2" charset="0"/>
              </a:defRPr>
            </a:lvl4pPr>
            <a:lvl5pPr marL="1371566" indent="0">
              <a:lnSpc>
                <a:spcPct val="114000"/>
              </a:lnSpc>
              <a:buNone/>
              <a:defRPr sz="8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latin typeface="Sun Life New Text"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9725957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Tree>
    <p:extLst>
      <p:ext uri="{BB962C8B-B14F-4D97-AF65-F5344CB8AC3E}">
        <p14:creationId xmlns:p14="http://schemas.microsoft.com/office/powerpoint/2010/main" val="2307367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t="-2000" b="-2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486523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3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05193638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16377179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03892106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4989014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32423623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2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08660077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4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latin typeface="Sun Life New Text" pitchFamily="2" charset="0"/>
              </a:defRPr>
            </a:lvl1pPr>
            <a:lvl2pPr marL="342892" indent="0">
              <a:lnSpc>
                <a:spcPct val="114000"/>
              </a:lnSpc>
              <a:buNone/>
              <a:defRPr sz="900">
                <a:solidFill>
                  <a:schemeClr val="tx1"/>
                </a:solidFill>
                <a:latin typeface="Sun Life New Text" pitchFamily="2" charset="0"/>
              </a:defRPr>
            </a:lvl2pPr>
            <a:lvl3pPr marL="685783" indent="0">
              <a:lnSpc>
                <a:spcPct val="114000"/>
              </a:lnSpc>
              <a:buNone/>
              <a:defRPr sz="900">
                <a:solidFill>
                  <a:schemeClr val="tx1"/>
                </a:solidFill>
                <a:latin typeface="Sun Life New Text" pitchFamily="2" charset="0"/>
              </a:defRPr>
            </a:lvl3pPr>
            <a:lvl4pPr marL="1028675" indent="0">
              <a:lnSpc>
                <a:spcPct val="114000"/>
              </a:lnSpc>
              <a:buNone/>
              <a:defRPr sz="900">
                <a:solidFill>
                  <a:schemeClr val="tx1"/>
                </a:solidFill>
                <a:latin typeface="Sun Life New Text" pitchFamily="2" charset="0"/>
              </a:defRPr>
            </a:lvl4pPr>
            <a:lvl5pPr marL="1371566"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008104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2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Sun Life New Text" pitchFamily="2" charset="0"/>
              </a:defRPr>
            </a:lvl1pPr>
            <a:lvl2pPr marL="342892" indent="0">
              <a:lnSpc>
                <a:spcPct val="114000"/>
              </a:lnSpc>
              <a:buNone/>
              <a:defRPr sz="900">
                <a:solidFill>
                  <a:schemeClr val="tx1"/>
                </a:solidFill>
                <a:latin typeface="Sun Life New Text" pitchFamily="2" charset="0"/>
              </a:defRPr>
            </a:lvl2pPr>
            <a:lvl3pPr marL="685783" indent="0">
              <a:lnSpc>
                <a:spcPct val="114000"/>
              </a:lnSpc>
              <a:buNone/>
              <a:defRPr sz="900">
                <a:solidFill>
                  <a:schemeClr val="tx1"/>
                </a:solidFill>
                <a:latin typeface="Sun Life New Text" pitchFamily="2" charset="0"/>
              </a:defRPr>
            </a:lvl3pPr>
            <a:lvl4pPr marL="1028675" indent="0">
              <a:lnSpc>
                <a:spcPct val="114000"/>
              </a:lnSpc>
              <a:buNone/>
              <a:defRPr sz="900">
                <a:solidFill>
                  <a:schemeClr val="tx1"/>
                </a:solidFill>
                <a:latin typeface="Sun Life New Text" pitchFamily="2" charset="0"/>
              </a:defRPr>
            </a:lvl4pPr>
            <a:lvl5pPr marL="1371566"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3518081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3_Content Slide Image Four Column Colou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8C4D3A2C-7FD1-DBCF-3111-5BAD7ED310B6}"/>
              </a:ext>
            </a:extLst>
          </p:cNvPr>
          <p:cNvSpPr/>
          <p:nvPr userDrawn="1"/>
        </p:nvSpPr>
        <p:spPr>
          <a:xfrm>
            <a:off x="239384" y="142336"/>
            <a:ext cx="8673738" cy="3172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n>
                <a:noFill/>
              </a:ln>
              <a:solidFill>
                <a:schemeClr val="accent2"/>
              </a:solidFill>
            </a:endParaRPr>
          </a:p>
        </p:txBody>
      </p:sp>
    </p:spTree>
    <p:extLst>
      <p:ext uri="{BB962C8B-B14F-4D97-AF65-F5344CB8AC3E}">
        <p14:creationId xmlns:p14="http://schemas.microsoft.com/office/powerpoint/2010/main" val="91619188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14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588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10664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13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44783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73597166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6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0541990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6673359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2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13464545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3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83142750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_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509166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6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15464764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6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1493720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6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1763378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3476897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56543232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3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56464261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7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3757508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7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812962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3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9525743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76995057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6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95325770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3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85307815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3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51769528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9579594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47466278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6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31834681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29" y="195141"/>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8299355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4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42714143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4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0814596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4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1753401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5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458647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4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95820631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4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94863688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4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0949873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4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30" y="195265"/>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3719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36121455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5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82121856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5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8498649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5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29411668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4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Tree>
    <p:extLst>
      <p:ext uri="{BB962C8B-B14F-4D97-AF65-F5344CB8AC3E}">
        <p14:creationId xmlns:p14="http://schemas.microsoft.com/office/powerpoint/2010/main" val="255663483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4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359918268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8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78407203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6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104165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4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8636432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4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207099513"/>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5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192073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0726785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5513849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4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1856278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4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0280346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4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7970832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4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25145266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4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64495995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47236046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11324552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06804128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96818480"/>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542556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88950859"/>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92695372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9419453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94484554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8"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7"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6"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7461363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90777629"/>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0937602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62604366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56795714"/>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522921175"/>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46086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1467693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722729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9011987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60300183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193411396"/>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8383074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75849766"/>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042363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38859246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8831233"/>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Tree>
    <p:extLst>
      <p:ext uri="{BB962C8B-B14F-4D97-AF65-F5344CB8AC3E}">
        <p14:creationId xmlns:p14="http://schemas.microsoft.com/office/powerpoint/2010/main" val="4222239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496642174"/>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161156800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58898667"/>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20006050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463735657"/>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712031270"/>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30905134"/>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97502059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912146637"/>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477884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28" y="195263"/>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738347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217936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52659809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84868628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834936653"/>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420644830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199555473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202316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1923068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292990891"/>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381174868"/>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7466967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872520184"/>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688501950"/>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938902598"/>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446988"/>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1304100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387733863"/>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65285523"/>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028127210"/>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42366445"/>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1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77692931"/>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0113386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10069523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871973689"/>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712205302"/>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736551317"/>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702093362"/>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1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312544380"/>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769131256"/>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87920775"/>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670562860"/>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570381"/>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userDrawn="1">
  <p:cSld name="2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94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074012494"/>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1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560071550"/>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1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515930436"/>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257249394"/>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28" y="195140"/>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91927075"/>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1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243670474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52753656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20832178"/>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3927622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5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025729176"/>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2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73334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9026417"/>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143178174"/>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80793100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752220543"/>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70260693"/>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325304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Sun Life New Text" pitchFamily="2"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latin typeface="Sun Life New Text"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latin typeface="Sun Life New Text"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atin typeface="Sun Life New Text" pitchFamily="2" charset="0"/>
              </a:defRPr>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81409804"/>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955080"/>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589412384"/>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188593999"/>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63061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81140988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753065897"/>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06833951"/>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atin typeface="Sun Life New Text" pitchFamily="2" charset="0"/>
              </a:defRPr>
            </a:lvl1pPr>
            <a:lvl2pPr marL="342900" indent="0">
              <a:lnSpc>
                <a:spcPct val="114000"/>
              </a:lnSpc>
              <a:buNone/>
              <a:defRPr sz="800">
                <a:latin typeface="Sun Life New Text" pitchFamily="2" charset="0"/>
              </a:defRPr>
            </a:lvl2pPr>
            <a:lvl3pPr marL="685800" indent="0">
              <a:lnSpc>
                <a:spcPct val="114000"/>
              </a:lnSpc>
              <a:buNone/>
              <a:defRPr sz="800">
                <a:latin typeface="Sun Life New Text" pitchFamily="2" charset="0"/>
              </a:defRPr>
            </a:lvl3pPr>
            <a:lvl4pPr marL="1028700" indent="0">
              <a:lnSpc>
                <a:spcPct val="114000"/>
              </a:lnSpc>
              <a:buNone/>
              <a:defRPr sz="800">
                <a:latin typeface="Sun Life New Text" pitchFamily="2" charset="0"/>
              </a:defRPr>
            </a:lvl4pPr>
            <a:lvl5pPr marL="1371600" indent="0">
              <a:lnSpc>
                <a:spcPct val="114000"/>
              </a:lnSpc>
              <a:buNone/>
              <a:defRPr sz="8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latin typeface="Sun Life New Text"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33904517"/>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Tree>
    <p:extLst>
      <p:ext uri="{BB962C8B-B14F-4D97-AF65-F5344CB8AC3E}">
        <p14:creationId xmlns:p14="http://schemas.microsoft.com/office/powerpoint/2010/main" val="3102890033"/>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181969513"/>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737327018"/>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46974672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32171123"/>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537066"/>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3_Blank White">
    <p:bg>
      <p:bgPr>
        <a:blipFill dpi="0" rotWithShape="1">
          <a:blip r:embed="rId2" cstate="screen">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14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3223263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239203466"/>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7_Blank White">
    <p:bg>
      <p:bgPr>
        <a:blipFill dpi="0" rotWithShape="1">
          <a:blip r:embed="rId2" cstate="screen">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798714"/>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5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77382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42284480"/>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488001479"/>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latin typeface="Sun Life New Text" pitchFamily="2" charset="0"/>
              </a:defRPr>
            </a:lvl1pPr>
            <a:lvl2pPr marL="342900" indent="0">
              <a:lnSpc>
                <a:spcPct val="114000"/>
              </a:lnSpc>
              <a:buNone/>
              <a:defRPr sz="900">
                <a:solidFill>
                  <a:schemeClr val="tx1"/>
                </a:solidFill>
                <a:latin typeface="Sun Life New Text" pitchFamily="2" charset="0"/>
              </a:defRPr>
            </a:lvl2pPr>
            <a:lvl3pPr marL="685800" indent="0">
              <a:lnSpc>
                <a:spcPct val="114000"/>
              </a:lnSpc>
              <a:buNone/>
              <a:defRPr sz="900">
                <a:solidFill>
                  <a:schemeClr val="tx1"/>
                </a:solidFill>
                <a:latin typeface="Sun Life New Text" pitchFamily="2" charset="0"/>
              </a:defRPr>
            </a:lvl3pPr>
            <a:lvl4pPr marL="1028700" indent="0">
              <a:lnSpc>
                <a:spcPct val="114000"/>
              </a:lnSpc>
              <a:buNone/>
              <a:defRPr sz="900">
                <a:solidFill>
                  <a:schemeClr val="tx1"/>
                </a:solidFill>
                <a:latin typeface="Sun Life New Text" pitchFamily="2" charset="0"/>
              </a:defRPr>
            </a:lvl4pPr>
            <a:lvl5pPr marL="1371600"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82275393"/>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585855764"/>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Sun Life New Text" pitchFamily="2" charset="0"/>
              </a:defRPr>
            </a:lvl1pPr>
            <a:lvl2pPr marL="342900" indent="0">
              <a:lnSpc>
                <a:spcPct val="114000"/>
              </a:lnSpc>
              <a:buNone/>
              <a:defRPr sz="900">
                <a:solidFill>
                  <a:schemeClr val="tx1"/>
                </a:solidFill>
                <a:latin typeface="Sun Life New Text" pitchFamily="2" charset="0"/>
              </a:defRPr>
            </a:lvl2pPr>
            <a:lvl3pPr marL="685800" indent="0">
              <a:lnSpc>
                <a:spcPct val="114000"/>
              </a:lnSpc>
              <a:buNone/>
              <a:defRPr sz="900">
                <a:solidFill>
                  <a:schemeClr val="tx1"/>
                </a:solidFill>
                <a:latin typeface="Sun Life New Text" pitchFamily="2" charset="0"/>
              </a:defRPr>
            </a:lvl3pPr>
            <a:lvl4pPr marL="1028700" indent="0">
              <a:lnSpc>
                <a:spcPct val="114000"/>
              </a:lnSpc>
              <a:buNone/>
              <a:defRPr sz="900">
                <a:solidFill>
                  <a:schemeClr val="tx1"/>
                </a:solidFill>
                <a:latin typeface="Sun Life New Text" pitchFamily="2" charset="0"/>
              </a:defRPr>
            </a:lvl4pPr>
            <a:lvl5pPr marL="1371600"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623857279"/>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24933096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711195023"/>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D259C-7A15-8F24-FDB0-4948FD4EDC2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CA"/>
          </a:p>
        </p:txBody>
      </p:sp>
      <p:sp>
        <p:nvSpPr>
          <p:cNvPr id="3" name="Subtitle 2">
            <a:extLst>
              <a:ext uri="{FF2B5EF4-FFF2-40B4-BE49-F238E27FC236}">
                <a16:creationId xmlns:a16="http://schemas.microsoft.com/office/drawing/2014/main" id="{9E71FC1E-D80D-7CF0-74B8-D0A87DBFB5CA}"/>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F91B2CC8-A09D-C82C-4652-1747B4D34DFA}"/>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5" name="Footer Placeholder 4">
            <a:extLst>
              <a:ext uri="{FF2B5EF4-FFF2-40B4-BE49-F238E27FC236}">
                <a16:creationId xmlns:a16="http://schemas.microsoft.com/office/drawing/2014/main" id="{F012B7CA-DBC7-FCAB-03A8-824C35C6A80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47A6F36D-C893-C650-9815-4B27B122DFF7}"/>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35544893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116268471"/>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1D5AF-550E-1EC6-B04E-B1DC31C1EB7C}"/>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353D810-032B-6185-779F-D86E5D7BC39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A080236-5BDE-6705-C5D9-A6446D3087EB}"/>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5" name="Footer Placeholder 4">
            <a:extLst>
              <a:ext uri="{FF2B5EF4-FFF2-40B4-BE49-F238E27FC236}">
                <a16:creationId xmlns:a16="http://schemas.microsoft.com/office/drawing/2014/main" id="{F967AECF-427A-E978-C6C3-251D987C9A9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5448D07-91AC-F778-C872-18F15FEAC2F4}"/>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265841822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A6ED0-CA12-F92E-CA8C-34C4685CE213}"/>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385EA369-C3AA-E29D-4551-CA4FA5CE9056}"/>
              </a:ext>
            </a:extLst>
          </p:cNvPr>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134203-0A32-3287-915C-C623D90CB14A}"/>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5" name="Footer Placeholder 4">
            <a:extLst>
              <a:ext uri="{FF2B5EF4-FFF2-40B4-BE49-F238E27FC236}">
                <a16:creationId xmlns:a16="http://schemas.microsoft.com/office/drawing/2014/main" id="{87FD2EF4-88A5-419D-4051-C3123381059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3ADCAFCA-6140-0D70-1DB5-3F51CB6E67D7}"/>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90327619"/>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95232-ABE4-B18D-EF95-80AC52D3F71D}"/>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335FFEB0-1301-2C61-A80B-9424C83406A6}"/>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00660795-ED3E-AE66-B79D-26BFBA872246}"/>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BF3ED3B0-2934-92AA-0A11-74545B69EA57}"/>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6" name="Footer Placeholder 5">
            <a:extLst>
              <a:ext uri="{FF2B5EF4-FFF2-40B4-BE49-F238E27FC236}">
                <a16:creationId xmlns:a16="http://schemas.microsoft.com/office/drawing/2014/main" id="{E46B72CA-71C1-F4B8-E081-705E1148446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66ABA0B9-2A2B-BB5E-04F7-92D0420C2BD0}"/>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1799517864"/>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0E26D-5C74-3586-15EB-F877DE953EEB}"/>
              </a:ext>
            </a:extLst>
          </p:cNvPr>
          <p:cNvSpPr>
            <a:spLocks noGrp="1"/>
          </p:cNvSpPr>
          <p:nvPr>
            <p:ph type="title"/>
          </p:nvPr>
        </p:nvSpPr>
        <p:spPr>
          <a:xfrm>
            <a:off x="629841" y="273844"/>
            <a:ext cx="7886700" cy="994172"/>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2DD459F3-0859-A087-0B53-2173324F159B}"/>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A8F20273-6088-2BAA-F36D-19D737A24027}"/>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747870D7-EC52-7F94-A8D1-D4ECA68CAD34}"/>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3D40B342-70C0-62FD-BA67-767F6B7344E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2BDE44CD-6709-6CCF-D057-B4AF4B3FDBBC}"/>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8" name="Footer Placeholder 7">
            <a:extLst>
              <a:ext uri="{FF2B5EF4-FFF2-40B4-BE49-F238E27FC236}">
                <a16:creationId xmlns:a16="http://schemas.microsoft.com/office/drawing/2014/main" id="{F694BFDD-9E25-15F1-7B24-520B4B9DF3C0}"/>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6810AC3C-BB74-818C-7F42-99955C1D9643}"/>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302379563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3C68D-E55C-AB54-F9D5-E1A3C0A6B9F1}"/>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008C09E-27BA-B03A-D107-E1329526BD02}"/>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4" name="Footer Placeholder 3">
            <a:extLst>
              <a:ext uri="{FF2B5EF4-FFF2-40B4-BE49-F238E27FC236}">
                <a16:creationId xmlns:a16="http://schemas.microsoft.com/office/drawing/2014/main" id="{7FACF7DB-791E-94BE-3D4F-10C6BF8B725A}"/>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CC273064-8B3E-CC16-04E2-3DB54C8C598A}"/>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4292161731"/>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2F4860-8330-8970-C60F-2475CEB1A35F}"/>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3" name="Footer Placeholder 2">
            <a:extLst>
              <a:ext uri="{FF2B5EF4-FFF2-40B4-BE49-F238E27FC236}">
                <a16:creationId xmlns:a16="http://schemas.microsoft.com/office/drawing/2014/main" id="{35A9C751-D277-F7CF-3DB3-414864ADF56C}"/>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FE765DA0-88C3-D606-A553-75CFAC22BA18}"/>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2865842817"/>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EE9D9-1570-1943-7BDF-3DF63A2F976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A4738F34-9B16-E2BB-44D7-6E07F132EC11}"/>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28139307-394B-CD8D-906C-A85DA6F56B2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80878A3-DF62-EC9E-EC6D-36762C469F80}"/>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6" name="Footer Placeholder 5">
            <a:extLst>
              <a:ext uri="{FF2B5EF4-FFF2-40B4-BE49-F238E27FC236}">
                <a16:creationId xmlns:a16="http://schemas.microsoft.com/office/drawing/2014/main" id="{6018D2A0-3B7E-9AE6-0A8A-5977076D3059}"/>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31F95F0D-3309-008E-CD88-E46D9E093276}"/>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1092241099"/>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122AB-EDA3-2BD8-928D-02D14C6D393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B6A98336-CF2D-6705-2D27-D55E766B1793}"/>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A"/>
          </a:p>
        </p:txBody>
      </p:sp>
      <p:sp>
        <p:nvSpPr>
          <p:cNvPr id="4" name="Text Placeholder 3">
            <a:extLst>
              <a:ext uri="{FF2B5EF4-FFF2-40B4-BE49-F238E27FC236}">
                <a16:creationId xmlns:a16="http://schemas.microsoft.com/office/drawing/2014/main" id="{68009A43-8596-65AC-A5C2-148E2F9433BC}"/>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C60F4310-70A0-0DA5-2741-67242F187730}"/>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6" name="Footer Placeholder 5">
            <a:extLst>
              <a:ext uri="{FF2B5EF4-FFF2-40B4-BE49-F238E27FC236}">
                <a16:creationId xmlns:a16="http://schemas.microsoft.com/office/drawing/2014/main" id="{B9021477-C29C-5B59-A9DE-FEB5B4A31A0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EADCAA2D-1272-52A8-08E9-0DEE9AC7E2A1}"/>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3754114333"/>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75360-3583-B14C-EC9D-73EAFA19757F}"/>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7542DA98-BFD0-B585-6A0F-51AFD255C3E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0525EBC-43C7-EDF7-EB67-B196D64F675C}"/>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5" name="Footer Placeholder 4">
            <a:extLst>
              <a:ext uri="{FF2B5EF4-FFF2-40B4-BE49-F238E27FC236}">
                <a16:creationId xmlns:a16="http://schemas.microsoft.com/office/drawing/2014/main" id="{8F8D56C9-BC8F-F3F9-6E61-5A4E54D4401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D3AA921-B65E-1977-7B2E-4CE11055B6AD}"/>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2787008096"/>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52144D-42DB-3CC4-49FD-E6B8CB4CACDA}"/>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0C0F843B-73AD-760C-BE21-8B1AA38B1218}"/>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AB3CE7D-A154-213D-C0E0-583D652EFE97}"/>
              </a:ext>
            </a:extLst>
          </p:cNvPr>
          <p:cNvSpPr>
            <a:spLocks noGrp="1"/>
          </p:cNvSpPr>
          <p:nvPr>
            <p:ph type="dt" sz="half" idx="10"/>
          </p:nvPr>
        </p:nvSpPr>
        <p:spPr/>
        <p:txBody>
          <a:bodyPr/>
          <a:lstStyle/>
          <a:p>
            <a:fld id="{A2AAFC76-CF99-49E9-AFDD-57705427CB63}" type="datetimeFigureOut">
              <a:rPr lang="en-CA" smtClean="0"/>
              <a:t>2026-03-09</a:t>
            </a:fld>
            <a:endParaRPr lang="en-CA"/>
          </a:p>
        </p:txBody>
      </p:sp>
      <p:sp>
        <p:nvSpPr>
          <p:cNvPr id="5" name="Footer Placeholder 4">
            <a:extLst>
              <a:ext uri="{FF2B5EF4-FFF2-40B4-BE49-F238E27FC236}">
                <a16:creationId xmlns:a16="http://schemas.microsoft.com/office/drawing/2014/main" id="{BEA6E998-FBC7-B06D-3A3F-AAAE74CB9092}"/>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A3D5465-853C-E776-6C37-67113436C64A}"/>
              </a:ext>
            </a:extLst>
          </p:cNvPr>
          <p:cNvSpPr>
            <a:spLocks noGrp="1"/>
          </p:cNvSpPr>
          <p:nvPr>
            <p:ph type="sldNum" sz="quarter" idx="12"/>
          </p:nvPr>
        </p:nvSpPr>
        <p:spPr/>
        <p:txBody>
          <a:bodyPr/>
          <a:lstStyle/>
          <a:p>
            <a:fld id="{53F1E382-7B22-46A8-9CFC-5BC7D206F1E8}" type="slidenum">
              <a:rPr lang="en-CA" smtClean="0"/>
              <a:t>‹#›</a:t>
            </a:fld>
            <a:endParaRPr lang="en-CA"/>
          </a:p>
        </p:txBody>
      </p:sp>
    </p:spTree>
    <p:extLst>
      <p:ext uri="{BB962C8B-B14F-4D97-AF65-F5344CB8AC3E}">
        <p14:creationId xmlns:p14="http://schemas.microsoft.com/office/powerpoint/2010/main" val="12163536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Sun Life New Display" pitchFamily="2" charset="0"/>
              </a:defRPr>
            </a:lvl1pPr>
            <a:lvl2pPr marL="342884" indent="0">
              <a:lnSpc>
                <a:spcPct val="120000"/>
              </a:lnSpc>
              <a:buNone/>
              <a:defRPr sz="900">
                <a:solidFill>
                  <a:schemeClr val="tx1"/>
                </a:solidFill>
                <a:latin typeface="Sun Life New Display" pitchFamily="2" charset="0"/>
              </a:defRPr>
            </a:lvl2pPr>
            <a:lvl3pPr marL="685766" indent="0">
              <a:lnSpc>
                <a:spcPct val="120000"/>
              </a:lnSpc>
              <a:buNone/>
              <a:defRPr sz="900">
                <a:solidFill>
                  <a:schemeClr val="tx1"/>
                </a:solidFill>
                <a:latin typeface="Sun Life New Display" pitchFamily="2" charset="0"/>
              </a:defRPr>
            </a:lvl3pPr>
            <a:lvl4pPr marL="1028649" indent="0">
              <a:lnSpc>
                <a:spcPct val="120000"/>
              </a:lnSpc>
              <a:buNone/>
              <a:defRPr sz="900">
                <a:solidFill>
                  <a:schemeClr val="tx1"/>
                </a:solidFill>
                <a:latin typeface="Sun Life New Display" pitchFamily="2" charset="0"/>
              </a:defRPr>
            </a:lvl4pPr>
            <a:lvl5pPr marL="1371532" indent="0">
              <a:lnSpc>
                <a:spcPct val="120000"/>
              </a:lnSpc>
              <a:buNone/>
              <a:defRPr sz="900">
                <a:solidFill>
                  <a:schemeClr val="tx1"/>
                </a:solidFill>
                <a:latin typeface="Sun Life New Display"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71960428"/>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806802631"/>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588913973"/>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667235004"/>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756751652"/>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Sun Life New Display" pitchFamily="2" charset="0"/>
              </a:defRPr>
            </a:lvl1pPr>
            <a:lvl2pPr marL="342884" indent="0">
              <a:lnSpc>
                <a:spcPct val="120000"/>
              </a:lnSpc>
              <a:buNone/>
              <a:defRPr sz="900">
                <a:solidFill>
                  <a:schemeClr val="tx1"/>
                </a:solidFill>
                <a:latin typeface="Sun Life New Display" pitchFamily="2" charset="0"/>
              </a:defRPr>
            </a:lvl2pPr>
            <a:lvl3pPr marL="685766" indent="0">
              <a:lnSpc>
                <a:spcPct val="120000"/>
              </a:lnSpc>
              <a:buNone/>
              <a:defRPr sz="900">
                <a:solidFill>
                  <a:schemeClr val="tx1"/>
                </a:solidFill>
                <a:latin typeface="Sun Life New Display" pitchFamily="2" charset="0"/>
              </a:defRPr>
            </a:lvl3pPr>
            <a:lvl4pPr marL="1028649" indent="0">
              <a:lnSpc>
                <a:spcPct val="120000"/>
              </a:lnSpc>
              <a:buNone/>
              <a:defRPr sz="900">
                <a:solidFill>
                  <a:schemeClr val="tx1"/>
                </a:solidFill>
                <a:latin typeface="Sun Life New Display" pitchFamily="2" charset="0"/>
              </a:defRPr>
            </a:lvl4pPr>
            <a:lvl5pPr marL="1371532" indent="0">
              <a:lnSpc>
                <a:spcPct val="120000"/>
              </a:lnSpc>
              <a:buNone/>
              <a:defRPr sz="900">
                <a:solidFill>
                  <a:schemeClr val="tx1"/>
                </a:solidFill>
                <a:latin typeface="Sun Life New Display"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2607047"/>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187378876"/>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254505737"/>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693855821"/>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589613022"/>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8"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7"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6"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3396190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895036442"/>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88395391"/>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172217901"/>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504054498"/>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839043768"/>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235886941"/>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t="-2000" b="-2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243594"/>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6366149"/>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93208443"/>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42279805"/>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0798657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4103706736"/>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5035402"/>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60353247"/>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977962795"/>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19724880"/>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34964132"/>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Tree>
    <p:extLst>
      <p:ext uri="{BB962C8B-B14F-4D97-AF65-F5344CB8AC3E}">
        <p14:creationId xmlns:p14="http://schemas.microsoft.com/office/powerpoint/2010/main" val="3927849601"/>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1117857538"/>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2054379"/>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828289510"/>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1978348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611410971"/>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905742332"/>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Sun Life New Display" pitchFamily="2" charset="0"/>
              </a:defRPr>
            </a:lvl1pPr>
            <a:lvl2pPr marL="342892" indent="0">
              <a:lnSpc>
                <a:spcPct val="120000"/>
              </a:lnSpc>
              <a:buNone/>
              <a:defRPr sz="900">
                <a:solidFill>
                  <a:schemeClr val="tx1"/>
                </a:solidFill>
                <a:latin typeface="Sun Life New Display" pitchFamily="2" charset="0"/>
              </a:defRPr>
            </a:lvl2pPr>
            <a:lvl3pPr marL="685783" indent="0">
              <a:lnSpc>
                <a:spcPct val="120000"/>
              </a:lnSpc>
              <a:buNone/>
              <a:defRPr sz="900">
                <a:solidFill>
                  <a:schemeClr val="tx1"/>
                </a:solidFill>
                <a:latin typeface="Sun Life New Display" pitchFamily="2" charset="0"/>
              </a:defRPr>
            </a:lvl3pPr>
            <a:lvl4pPr marL="1028675" indent="0">
              <a:lnSpc>
                <a:spcPct val="120000"/>
              </a:lnSpc>
              <a:buNone/>
              <a:defRPr sz="900">
                <a:solidFill>
                  <a:schemeClr val="tx1"/>
                </a:solidFill>
                <a:latin typeface="Sun Life New Display" pitchFamily="2" charset="0"/>
              </a:defRPr>
            </a:lvl4pPr>
            <a:lvl5pPr marL="1371566" indent="0">
              <a:lnSpc>
                <a:spcPct val="120000"/>
              </a:lnSpc>
              <a:buNone/>
              <a:defRPr sz="900">
                <a:solidFill>
                  <a:schemeClr val="tx1"/>
                </a:solidFill>
                <a:latin typeface="Sun Life New Display"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87053870"/>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648386681"/>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976092398"/>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46749344"/>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503054255"/>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70350570"/>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801540840"/>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094638458"/>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5081859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517504019"/>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143534701"/>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695640004"/>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t="-2000" b="-2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6913536"/>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284390"/>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661428291"/>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3308501794"/>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767702218"/>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48041454"/>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813123888"/>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758943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8"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7"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6"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124663572"/>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303835579"/>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8626969"/>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100195957"/>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3127831267"/>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026842536"/>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46479737"/>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3"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3"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2"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1"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2391652"/>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2_Content Slide Image Four Column Colou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8C4D3A2C-7FD1-DBCF-3111-5BAD7ED310B6}"/>
              </a:ext>
            </a:extLst>
          </p:cNvPr>
          <p:cNvSpPr/>
          <p:nvPr userDrawn="1"/>
        </p:nvSpPr>
        <p:spPr>
          <a:xfrm>
            <a:off x="239384" y="142336"/>
            <a:ext cx="8673738" cy="3172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n>
                <a:noFill/>
              </a:ln>
              <a:solidFill>
                <a:schemeClr val="accent2"/>
              </a:solidFill>
            </a:endParaRPr>
          </a:p>
        </p:txBody>
      </p:sp>
    </p:spTree>
    <p:extLst>
      <p:ext uri="{BB962C8B-B14F-4D97-AF65-F5344CB8AC3E}">
        <p14:creationId xmlns:p14="http://schemas.microsoft.com/office/powerpoint/2010/main" val="26782619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5896064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538758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Sun Life New Display" pitchFamily="2" charset="0"/>
              </a:defRPr>
            </a:lvl1pPr>
            <a:lvl2pPr marL="342900" indent="0">
              <a:lnSpc>
                <a:spcPct val="120000"/>
              </a:lnSpc>
              <a:buNone/>
              <a:defRPr sz="900">
                <a:solidFill>
                  <a:schemeClr val="tx1"/>
                </a:solidFill>
                <a:latin typeface="Sun Life New Display" pitchFamily="2" charset="0"/>
              </a:defRPr>
            </a:lvl2pPr>
            <a:lvl3pPr marL="685800" indent="0">
              <a:lnSpc>
                <a:spcPct val="120000"/>
              </a:lnSpc>
              <a:buNone/>
              <a:defRPr sz="900">
                <a:solidFill>
                  <a:schemeClr val="tx1"/>
                </a:solidFill>
                <a:latin typeface="Sun Life New Display" pitchFamily="2" charset="0"/>
              </a:defRPr>
            </a:lvl3pPr>
            <a:lvl4pPr marL="1028700" indent="0">
              <a:lnSpc>
                <a:spcPct val="120000"/>
              </a:lnSpc>
              <a:buNone/>
              <a:defRPr sz="900">
                <a:solidFill>
                  <a:schemeClr val="tx1"/>
                </a:solidFill>
                <a:latin typeface="Sun Life New Display" pitchFamily="2" charset="0"/>
              </a:defRPr>
            </a:lvl4pPr>
            <a:lvl5pPr marL="1371600" indent="0">
              <a:lnSpc>
                <a:spcPct val="120000"/>
              </a:lnSpc>
              <a:buNone/>
              <a:defRPr sz="900">
                <a:solidFill>
                  <a:schemeClr val="tx1"/>
                </a:solidFill>
                <a:latin typeface="Sun Life New Display"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50262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0016926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053321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2978546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Blank White">
    <p:bg>
      <p:bgPr>
        <a:blipFill dpi="0" rotWithShape="1">
          <a:blip r:embed="rId2" cstate="screen">
            <a:lum/>
            <a:extLst>
              <a:ext uri="{28A0092B-C50C-407E-A947-70E740481C1C}">
                <a14:useLocalDpi xmlns:a14="http://schemas.microsoft.com/office/drawing/2010/main"/>
              </a:ext>
            </a:extLst>
          </a:blip>
          <a:srcRect/>
          <a:stretch>
            <a:fillRect t="-2000" b="-2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9939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1810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340675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39800149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418040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28825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9738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0124847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2969424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7466019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94205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Tree>
    <p:extLst>
      <p:ext uri="{BB962C8B-B14F-4D97-AF65-F5344CB8AC3E}">
        <p14:creationId xmlns:p14="http://schemas.microsoft.com/office/powerpoint/2010/main" val="2805413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24978522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87300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616200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7911803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6119707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lvl1pPr>
              <a:defRPr>
                <a:latin typeface="Sun Life New Display" pitchFamily="2"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Sun Life New Display" pitchFamily="2" charset="0"/>
              </a:defRPr>
            </a:lvl1pPr>
            <a:lvl2pPr marL="342892" indent="0">
              <a:lnSpc>
                <a:spcPct val="120000"/>
              </a:lnSpc>
              <a:buNone/>
              <a:defRPr sz="900">
                <a:solidFill>
                  <a:schemeClr val="tx1"/>
                </a:solidFill>
                <a:latin typeface="Sun Life New Display" pitchFamily="2" charset="0"/>
              </a:defRPr>
            </a:lvl2pPr>
            <a:lvl3pPr marL="685783" indent="0">
              <a:lnSpc>
                <a:spcPct val="120000"/>
              </a:lnSpc>
              <a:buNone/>
              <a:defRPr sz="900">
                <a:solidFill>
                  <a:schemeClr val="tx1"/>
                </a:solidFill>
                <a:latin typeface="Sun Life New Display" pitchFamily="2" charset="0"/>
              </a:defRPr>
            </a:lvl3pPr>
            <a:lvl4pPr marL="1028675" indent="0">
              <a:lnSpc>
                <a:spcPct val="120000"/>
              </a:lnSpc>
              <a:buNone/>
              <a:defRPr sz="900">
                <a:solidFill>
                  <a:schemeClr val="tx1"/>
                </a:solidFill>
                <a:latin typeface="Sun Life New Display" pitchFamily="2" charset="0"/>
              </a:defRPr>
            </a:lvl4pPr>
            <a:lvl5pPr marL="1371566" indent="0">
              <a:lnSpc>
                <a:spcPct val="120000"/>
              </a:lnSpc>
              <a:buNone/>
              <a:defRPr sz="900">
                <a:solidFill>
                  <a:schemeClr val="tx1"/>
                </a:solidFill>
                <a:latin typeface="Sun Life New Display"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4231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1097062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5451628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3405098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9765190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5084717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6418278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481196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0216209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8219147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1013846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80109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455305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5_Blank White">
    <p:bg>
      <p:bgPr>
        <a:blipFill dpi="0" rotWithShape="1">
          <a:blip r:embed="rId2" cstate="screen">
            <a:lum/>
            <a:extLst>
              <a:ext uri="{28A0092B-C50C-407E-A947-70E740481C1C}">
                <a14:useLocalDpi xmlns:a14="http://schemas.microsoft.com/office/drawing/2010/main"/>
              </a:ext>
            </a:extLst>
          </a:blip>
          <a:srcRect/>
          <a:stretch>
            <a:fillRect t="-2000" b="-2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7916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4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4304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8459695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4839800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2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183432837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7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821565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4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39896188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8433937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889814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199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9178753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58288355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28569027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801601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6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995058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5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3"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3"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2"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1"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2271369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4_Content Slide Image Four Column Colou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8C4D3A2C-7FD1-DBCF-3111-5BAD7ED310B6}"/>
              </a:ext>
            </a:extLst>
          </p:cNvPr>
          <p:cNvSpPr/>
          <p:nvPr userDrawn="1"/>
        </p:nvSpPr>
        <p:spPr>
          <a:xfrm>
            <a:off x="239384" y="142336"/>
            <a:ext cx="8673738" cy="3172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n>
                <a:noFill/>
              </a:ln>
              <a:solidFill>
                <a:schemeClr val="accent2"/>
              </a:solidFill>
            </a:endParaRPr>
          </a:p>
        </p:txBody>
      </p:sp>
    </p:spTree>
    <p:extLst>
      <p:ext uri="{BB962C8B-B14F-4D97-AF65-F5344CB8AC3E}">
        <p14:creationId xmlns:p14="http://schemas.microsoft.com/office/powerpoint/2010/main" val="18191203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08379375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96490664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71506220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7840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7754346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35832312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9102551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1850659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41432968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3513977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6609372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3697405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75492444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58360459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3296303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11.xml"/><Relationship Id="rId117" Type="http://schemas.openxmlformats.org/officeDocument/2006/relationships/slideLayout" Target="../slideLayouts/slideLayout202.xml"/><Relationship Id="rId21" Type="http://schemas.openxmlformats.org/officeDocument/2006/relationships/slideLayout" Target="../slideLayouts/slideLayout106.xml"/><Relationship Id="rId42" Type="http://schemas.openxmlformats.org/officeDocument/2006/relationships/slideLayout" Target="../slideLayouts/slideLayout127.xml"/><Relationship Id="rId47" Type="http://schemas.openxmlformats.org/officeDocument/2006/relationships/slideLayout" Target="../slideLayouts/slideLayout132.xml"/><Relationship Id="rId63" Type="http://schemas.openxmlformats.org/officeDocument/2006/relationships/slideLayout" Target="../slideLayouts/slideLayout148.xml"/><Relationship Id="rId68" Type="http://schemas.openxmlformats.org/officeDocument/2006/relationships/slideLayout" Target="../slideLayouts/slideLayout153.xml"/><Relationship Id="rId84" Type="http://schemas.openxmlformats.org/officeDocument/2006/relationships/slideLayout" Target="../slideLayouts/slideLayout169.xml"/><Relationship Id="rId89" Type="http://schemas.openxmlformats.org/officeDocument/2006/relationships/slideLayout" Target="../slideLayouts/slideLayout174.xml"/><Relationship Id="rId112" Type="http://schemas.openxmlformats.org/officeDocument/2006/relationships/slideLayout" Target="../slideLayouts/slideLayout197.xml"/><Relationship Id="rId16" Type="http://schemas.openxmlformats.org/officeDocument/2006/relationships/slideLayout" Target="../slideLayouts/slideLayout101.xml"/><Relationship Id="rId107" Type="http://schemas.openxmlformats.org/officeDocument/2006/relationships/slideLayout" Target="../slideLayouts/slideLayout192.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32" Type="http://schemas.openxmlformats.org/officeDocument/2006/relationships/slideLayout" Target="../slideLayouts/slideLayout117.xml"/><Relationship Id="rId37" Type="http://schemas.openxmlformats.org/officeDocument/2006/relationships/slideLayout" Target="../slideLayouts/slideLayout122.xml"/><Relationship Id="rId40" Type="http://schemas.openxmlformats.org/officeDocument/2006/relationships/slideLayout" Target="../slideLayouts/slideLayout125.xml"/><Relationship Id="rId45" Type="http://schemas.openxmlformats.org/officeDocument/2006/relationships/slideLayout" Target="../slideLayouts/slideLayout130.xml"/><Relationship Id="rId53" Type="http://schemas.openxmlformats.org/officeDocument/2006/relationships/slideLayout" Target="../slideLayouts/slideLayout138.xml"/><Relationship Id="rId58" Type="http://schemas.openxmlformats.org/officeDocument/2006/relationships/slideLayout" Target="../slideLayouts/slideLayout143.xml"/><Relationship Id="rId66" Type="http://schemas.openxmlformats.org/officeDocument/2006/relationships/slideLayout" Target="../slideLayouts/slideLayout151.xml"/><Relationship Id="rId74" Type="http://schemas.openxmlformats.org/officeDocument/2006/relationships/slideLayout" Target="../slideLayouts/slideLayout159.xml"/><Relationship Id="rId79" Type="http://schemas.openxmlformats.org/officeDocument/2006/relationships/slideLayout" Target="../slideLayouts/slideLayout164.xml"/><Relationship Id="rId87" Type="http://schemas.openxmlformats.org/officeDocument/2006/relationships/slideLayout" Target="../slideLayouts/slideLayout172.xml"/><Relationship Id="rId102" Type="http://schemas.openxmlformats.org/officeDocument/2006/relationships/slideLayout" Target="../slideLayouts/slideLayout187.xml"/><Relationship Id="rId110" Type="http://schemas.openxmlformats.org/officeDocument/2006/relationships/slideLayout" Target="../slideLayouts/slideLayout195.xml"/><Relationship Id="rId115" Type="http://schemas.openxmlformats.org/officeDocument/2006/relationships/slideLayout" Target="../slideLayouts/slideLayout200.xml"/><Relationship Id="rId5" Type="http://schemas.openxmlformats.org/officeDocument/2006/relationships/slideLayout" Target="../slideLayouts/slideLayout90.xml"/><Relationship Id="rId61" Type="http://schemas.openxmlformats.org/officeDocument/2006/relationships/slideLayout" Target="../slideLayouts/slideLayout146.xml"/><Relationship Id="rId82" Type="http://schemas.openxmlformats.org/officeDocument/2006/relationships/slideLayout" Target="../slideLayouts/slideLayout167.xml"/><Relationship Id="rId90" Type="http://schemas.openxmlformats.org/officeDocument/2006/relationships/slideLayout" Target="../slideLayouts/slideLayout175.xml"/><Relationship Id="rId95" Type="http://schemas.openxmlformats.org/officeDocument/2006/relationships/slideLayout" Target="../slideLayouts/slideLayout180.xml"/><Relationship Id="rId19" Type="http://schemas.openxmlformats.org/officeDocument/2006/relationships/slideLayout" Target="../slideLayouts/slideLayout10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slideLayout" Target="../slideLayouts/slideLayout115.xml"/><Relationship Id="rId35" Type="http://schemas.openxmlformats.org/officeDocument/2006/relationships/slideLayout" Target="../slideLayouts/slideLayout120.xml"/><Relationship Id="rId43" Type="http://schemas.openxmlformats.org/officeDocument/2006/relationships/slideLayout" Target="../slideLayouts/slideLayout128.xml"/><Relationship Id="rId48" Type="http://schemas.openxmlformats.org/officeDocument/2006/relationships/slideLayout" Target="../slideLayouts/slideLayout133.xml"/><Relationship Id="rId56" Type="http://schemas.openxmlformats.org/officeDocument/2006/relationships/slideLayout" Target="../slideLayouts/slideLayout141.xml"/><Relationship Id="rId64" Type="http://schemas.openxmlformats.org/officeDocument/2006/relationships/slideLayout" Target="../slideLayouts/slideLayout149.xml"/><Relationship Id="rId69" Type="http://schemas.openxmlformats.org/officeDocument/2006/relationships/slideLayout" Target="../slideLayouts/slideLayout154.xml"/><Relationship Id="rId77" Type="http://schemas.openxmlformats.org/officeDocument/2006/relationships/slideLayout" Target="../slideLayouts/slideLayout162.xml"/><Relationship Id="rId100" Type="http://schemas.openxmlformats.org/officeDocument/2006/relationships/slideLayout" Target="../slideLayouts/slideLayout185.xml"/><Relationship Id="rId105" Type="http://schemas.openxmlformats.org/officeDocument/2006/relationships/slideLayout" Target="../slideLayouts/slideLayout190.xml"/><Relationship Id="rId113" Type="http://schemas.openxmlformats.org/officeDocument/2006/relationships/slideLayout" Target="../slideLayouts/slideLayout198.xml"/><Relationship Id="rId118" Type="http://schemas.openxmlformats.org/officeDocument/2006/relationships/slideLayout" Target="../slideLayouts/slideLayout203.xml"/><Relationship Id="rId8" Type="http://schemas.openxmlformats.org/officeDocument/2006/relationships/slideLayout" Target="../slideLayouts/slideLayout93.xml"/><Relationship Id="rId51" Type="http://schemas.openxmlformats.org/officeDocument/2006/relationships/slideLayout" Target="../slideLayouts/slideLayout136.xml"/><Relationship Id="rId72" Type="http://schemas.openxmlformats.org/officeDocument/2006/relationships/slideLayout" Target="../slideLayouts/slideLayout157.xml"/><Relationship Id="rId80" Type="http://schemas.openxmlformats.org/officeDocument/2006/relationships/slideLayout" Target="../slideLayouts/slideLayout165.xml"/><Relationship Id="rId85" Type="http://schemas.openxmlformats.org/officeDocument/2006/relationships/slideLayout" Target="../slideLayouts/slideLayout170.xml"/><Relationship Id="rId93" Type="http://schemas.openxmlformats.org/officeDocument/2006/relationships/slideLayout" Target="../slideLayouts/slideLayout178.xml"/><Relationship Id="rId98" Type="http://schemas.openxmlformats.org/officeDocument/2006/relationships/slideLayout" Target="../slideLayouts/slideLayout183.xml"/><Relationship Id="rId3" Type="http://schemas.openxmlformats.org/officeDocument/2006/relationships/slideLayout" Target="../slideLayouts/slideLayout88.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33" Type="http://schemas.openxmlformats.org/officeDocument/2006/relationships/slideLayout" Target="../slideLayouts/slideLayout118.xml"/><Relationship Id="rId38" Type="http://schemas.openxmlformats.org/officeDocument/2006/relationships/slideLayout" Target="../slideLayouts/slideLayout123.xml"/><Relationship Id="rId46" Type="http://schemas.openxmlformats.org/officeDocument/2006/relationships/slideLayout" Target="../slideLayouts/slideLayout131.xml"/><Relationship Id="rId59" Type="http://schemas.openxmlformats.org/officeDocument/2006/relationships/slideLayout" Target="../slideLayouts/slideLayout144.xml"/><Relationship Id="rId67" Type="http://schemas.openxmlformats.org/officeDocument/2006/relationships/slideLayout" Target="../slideLayouts/slideLayout152.xml"/><Relationship Id="rId103" Type="http://schemas.openxmlformats.org/officeDocument/2006/relationships/slideLayout" Target="../slideLayouts/slideLayout188.xml"/><Relationship Id="rId108" Type="http://schemas.openxmlformats.org/officeDocument/2006/relationships/slideLayout" Target="../slideLayouts/slideLayout193.xml"/><Relationship Id="rId116" Type="http://schemas.openxmlformats.org/officeDocument/2006/relationships/slideLayout" Target="../slideLayouts/slideLayout201.xml"/><Relationship Id="rId20" Type="http://schemas.openxmlformats.org/officeDocument/2006/relationships/slideLayout" Target="../slideLayouts/slideLayout105.xml"/><Relationship Id="rId41" Type="http://schemas.openxmlformats.org/officeDocument/2006/relationships/slideLayout" Target="../slideLayouts/slideLayout126.xml"/><Relationship Id="rId54" Type="http://schemas.openxmlformats.org/officeDocument/2006/relationships/slideLayout" Target="../slideLayouts/slideLayout139.xml"/><Relationship Id="rId62" Type="http://schemas.openxmlformats.org/officeDocument/2006/relationships/slideLayout" Target="../slideLayouts/slideLayout147.xml"/><Relationship Id="rId70" Type="http://schemas.openxmlformats.org/officeDocument/2006/relationships/slideLayout" Target="../slideLayouts/slideLayout155.xml"/><Relationship Id="rId75" Type="http://schemas.openxmlformats.org/officeDocument/2006/relationships/slideLayout" Target="../slideLayouts/slideLayout160.xml"/><Relationship Id="rId83" Type="http://schemas.openxmlformats.org/officeDocument/2006/relationships/slideLayout" Target="../slideLayouts/slideLayout168.xml"/><Relationship Id="rId88" Type="http://schemas.openxmlformats.org/officeDocument/2006/relationships/slideLayout" Target="../slideLayouts/slideLayout173.xml"/><Relationship Id="rId91" Type="http://schemas.openxmlformats.org/officeDocument/2006/relationships/slideLayout" Target="../slideLayouts/slideLayout176.xml"/><Relationship Id="rId96" Type="http://schemas.openxmlformats.org/officeDocument/2006/relationships/slideLayout" Target="../slideLayouts/slideLayout181.xml"/><Relationship Id="rId111" Type="http://schemas.openxmlformats.org/officeDocument/2006/relationships/slideLayout" Target="../slideLayouts/slideLayout196.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36" Type="http://schemas.openxmlformats.org/officeDocument/2006/relationships/slideLayout" Target="../slideLayouts/slideLayout121.xml"/><Relationship Id="rId49" Type="http://schemas.openxmlformats.org/officeDocument/2006/relationships/slideLayout" Target="../slideLayouts/slideLayout134.xml"/><Relationship Id="rId57" Type="http://schemas.openxmlformats.org/officeDocument/2006/relationships/slideLayout" Target="../slideLayouts/slideLayout142.xml"/><Relationship Id="rId106" Type="http://schemas.openxmlformats.org/officeDocument/2006/relationships/slideLayout" Target="../slideLayouts/slideLayout191.xml"/><Relationship Id="rId114" Type="http://schemas.openxmlformats.org/officeDocument/2006/relationships/slideLayout" Target="../slideLayouts/slideLayout199.xml"/><Relationship Id="rId119" Type="http://schemas.openxmlformats.org/officeDocument/2006/relationships/slideLayout" Target="../slideLayouts/slideLayout204.xml"/><Relationship Id="rId10" Type="http://schemas.openxmlformats.org/officeDocument/2006/relationships/slideLayout" Target="../slideLayouts/slideLayout95.xml"/><Relationship Id="rId31" Type="http://schemas.openxmlformats.org/officeDocument/2006/relationships/slideLayout" Target="../slideLayouts/slideLayout116.xml"/><Relationship Id="rId44" Type="http://schemas.openxmlformats.org/officeDocument/2006/relationships/slideLayout" Target="../slideLayouts/slideLayout129.xml"/><Relationship Id="rId52" Type="http://schemas.openxmlformats.org/officeDocument/2006/relationships/slideLayout" Target="../slideLayouts/slideLayout137.xml"/><Relationship Id="rId60" Type="http://schemas.openxmlformats.org/officeDocument/2006/relationships/slideLayout" Target="../slideLayouts/slideLayout145.xml"/><Relationship Id="rId65" Type="http://schemas.openxmlformats.org/officeDocument/2006/relationships/slideLayout" Target="../slideLayouts/slideLayout150.xml"/><Relationship Id="rId73" Type="http://schemas.openxmlformats.org/officeDocument/2006/relationships/slideLayout" Target="../slideLayouts/slideLayout158.xml"/><Relationship Id="rId78" Type="http://schemas.openxmlformats.org/officeDocument/2006/relationships/slideLayout" Target="../slideLayouts/slideLayout163.xml"/><Relationship Id="rId81" Type="http://schemas.openxmlformats.org/officeDocument/2006/relationships/slideLayout" Target="../slideLayouts/slideLayout166.xml"/><Relationship Id="rId86" Type="http://schemas.openxmlformats.org/officeDocument/2006/relationships/slideLayout" Target="../slideLayouts/slideLayout171.xml"/><Relationship Id="rId94" Type="http://schemas.openxmlformats.org/officeDocument/2006/relationships/slideLayout" Target="../slideLayouts/slideLayout179.xml"/><Relationship Id="rId99" Type="http://schemas.openxmlformats.org/officeDocument/2006/relationships/slideLayout" Target="../slideLayouts/slideLayout184.xml"/><Relationship Id="rId101" Type="http://schemas.openxmlformats.org/officeDocument/2006/relationships/slideLayout" Target="../slideLayouts/slideLayout186.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3" Type="http://schemas.openxmlformats.org/officeDocument/2006/relationships/slideLayout" Target="../slideLayouts/slideLayout98.xml"/><Relationship Id="rId18" Type="http://schemas.openxmlformats.org/officeDocument/2006/relationships/slideLayout" Target="../slideLayouts/slideLayout103.xml"/><Relationship Id="rId39" Type="http://schemas.openxmlformats.org/officeDocument/2006/relationships/slideLayout" Target="../slideLayouts/slideLayout124.xml"/><Relationship Id="rId109" Type="http://schemas.openxmlformats.org/officeDocument/2006/relationships/slideLayout" Target="../slideLayouts/slideLayout194.xml"/><Relationship Id="rId34" Type="http://schemas.openxmlformats.org/officeDocument/2006/relationships/slideLayout" Target="../slideLayouts/slideLayout119.xml"/><Relationship Id="rId50" Type="http://schemas.openxmlformats.org/officeDocument/2006/relationships/slideLayout" Target="../slideLayouts/slideLayout135.xml"/><Relationship Id="rId55" Type="http://schemas.openxmlformats.org/officeDocument/2006/relationships/slideLayout" Target="../slideLayouts/slideLayout140.xml"/><Relationship Id="rId76" Type="http://schemas.openxmlformats.org/officeDocument/2006/relationships/slideLayout" Target="../slideLayouts/slideLayout161.xml"/><Relationship Id="rId97" Type="http://schemas.openxmlformats.org/officeDocument/2006/relationships/slideLayout" Target="../slideLayouts/slideLayout182.xml"/><Relationship Id="rId104" Type="http://schemas.openxmlformats.org/officeDocument/2006/relationships/slideLayout" Target="../slideLayouts/slideLayout189.xml"/><Relationship Id="rId120" Type="http://schemas.openxmlformats.org/officeDocument/2006/relationships/theme" Target="../theme/theme2.xml"/><Relationship Id="rId7" Type="http://schemas.openxmlformats.org/officeDocument/2006/relationships/slideLayout" Target="../slideLayouts/slideLayout92.xml"/><Relationship Id="rId71" Type="http://schemas.openxmlformats.org/officeDocument/2006/relationships/slideLayout" Target="../slideLayouts/slideLayout156.xml"/><Relationship Id="rId92" Type="http://schemas.openxmlformats.org/officeDocument/2006/relationships/slideLayout" Target="../slideLayouts/slideLayout177.xml"/><Relationship Id="rId2" Type="http://schemas.openxmlformats.org/officeDocument/2006/relationships/slideLayout" Target="../slideLayouts/slideLayout87.xml"/><Relationship Id="rId29" Type="http://schemas.openxmlformats.org/officeDocument/2006/relationships/slideLayout" Target="../slideLayouts/slideLayout1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slideLayout" Target="../slideLayouts/slideLayout217.xml"/><Relationship Id="rId18" Type="http://schemas.openxmlformats.org/officeDocument/2006/relationships/slideLayout" Target="../slideLayouts/slideLayout222.xml"/><Relationship Id="rId26" Type="http://schemas.openxmlformats.org/officeDocument/2006/relationships/slideLayout" Target="../slideLayouts/slideLayout230.xml"/><Relationship Id="rId3" Type="http://schemas.openxmlformats.org/officeDocument/2006/relationships/slideLayout" Target="../slideLayouts/slideLayout207.xml"/><Relationship Id="rId21" Type="http://schemas.openxmlformats.org/officeDocument/2006/relationships/slideLayout" Target="../slideLayouts/slideLayout225.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17" Type="http://schemas.openxmlformats.org/officeDocument/2006/relationships/slideLayout" Target="../slideLayouts/slideLayout221.xml"/><Relationship Id="rId25" Type="http://schemas.openxmlformats.org/officeDocument/2006/relationships/slideLayout" Target="../slideLayouts/slideLayout229.xml"/><Relationship Id="rId2" Type="http://schemas.openxmlformats.org/officeDocument/2006/relationships/slideLayout" Target="../slideLayouts/slideLayout206.xml"/><Relationship Id="rId16" Type="http://schemas.openxmlformats.org/officeDocument/2006/relationships/slideLayout" Target="../slideLayouts/slideLayout220.xml"/><Relationship Id="rId20" Type="http://schemas.openxmlformats.org/officeDocument/2006/relationships/slideLayout" Target="../slideLayouts/slideLayout224.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24" Type="http://schemas.openxmlformats.org/officeDocument/2006/relationships/slideLayout" Target="../slideLayouts/slideLayout228.xml"/><Relationship Id="rId5" Type="http://schemas.openxmlformats.org/officeDocument/2006/relationships/slideLayout" Target="../slideLayouts/slideLayout209.xml"/><Relationship Id="rId15" Type="http://schemas.openxmlformats.org/officeDocument/2006/relationships/slideLayout" Target="../slideLayouts/slideLayout219.xml"/><Relationship Id="rId23" Type="http://schemas.openxmlformats.org/officeDocument/2006/relationships/slideLayout" Target="../slideLayouts/slideLayout227.xml"/><Relationship Id="rId28" Type="http://schemas.openxmlformats.org/officeDocument/2006/relationships/theme" Target="../theme/theme3.xml"/><Relationship Id="rId10" Type="http://schemas.openxmlformats.org/officeDocument/2006/relationships/slideLayout" Target="../slideLayouts/slideLayout214.xml"/><Relationship Id="rId19" Type="http://schemas.openxmlformats.org/officeDocument/2006/relationships/slideLayout" Target="../slideLayouts/slideLayout223.xml"/><Relationship Id="rId4" Type="http://schemas.openxmlformats.org/officeDocument/2006/relationships/slideLayout" Target="../slideLayouts/slideLayout208.xml"/><Relationship Id="rId9" Type="http://schemas.openxmlformats.org/officeDocument/2006/relationships/slideLayout" Target="../slideLayouts/slideLayout213.xml"/><Relationship Id="rId14" Type="http://schemas.openxmlformats.org/officeDocument/2006/relationships/slideLayout" Target="../slideLayouts/slideLayout218.xml"/><Relationship Id="rId22" Type="http://schemas.openxmlformats.org/officeDocument/2006/relationships/slideLayout" Target="../slideLayouts/slideLayout226.xml"/><Relationship Id="rId27" Type="http://schemas.openxmlformats.org/officeDocument/2006/relationships/slideLayout" Target="../slideLayouts/slideLayout231.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244.xml"/><Relationship Id="rId18" Type="http://schemas.openxmlformats.org/officeDocument/2006/relationships/slideLayout" Target="../slideLayouts/slideLayout249.xml"/><Relationship Id="rId26" Type="http://schemas.openxmlformats.org/officeDocument/2006/relationships/slideLayout" Target="../slideLayouts/slideLayout257.xml"/><Relationship Id="rId39" Type="http://schemas.openxmlformats.org/officeDocument/2006/relationships/slideLayout" Target="../slideLayouts/slideLayout270.xml"/><Relationship Id="rId3" Type="http://schemas.openxmlformats.org/officeDocument/2006/relationships/slideLayout" Target="../slideLayouts/slideLayout234.xml"/><Relationship Id="rId21" Type="http://schemas.openxmlformats.org/officeDocument/2006/relationships/slideLayout" Target="../slideLayouts/slideLayout252.xml"/><Relationship Id="rId34" Type="http://schemas.openxmlformats.org/officeDocument/2006/relationships/slideLayout" Target="../slideLayouts/slideLayout265.xml"/><Relationship Id="rId42" Type="http://schemas.openxmlformats.org/officeDocument/2006/relationships/slideLayout" Target="../slideLayouts/slideLayout273.xml"/><Relationship Id="rId47" Type="http://schemas.openxmlformats.org/officeDocument/2006/relationships/slideLayout" Target="../slideLayouts/slideLayout278.xml"/><Relationship Id="rId7" Type="http://schemas.openxmlformats.org/officeDocument/2006/relationships/slideLayout" Target="../slideLayouts/slideLayout238.xml"/><Relationship Id="rId12" Type="http://schemas.openxmlformats.org/officeDocument/2006/relationships/slideLayout" Target="../slideLayouts/slideLayout243.xml"/><Relationship Id="rId17" Type="http://schemas.openxmlformats.org/officeDocument/2006/relationships/slideLayout" Target="../slideLayouts/slideLayout248.xml"/><Relationship Id="rId25" Type="http://schemas.openxmlformats.org/officeDocument/2006/relationships/slideLayout" Target="../slideLayouts/slideLayout256.xml"/><Relationship Id="rId33" Type="http://schemas.openxmlformats.org/officeDocument/2006/relationships/slideLayout" Target="../slideLayouts/slideLayout264.xml"/><Relationship Id="rId38" Type="http://schemas.openxmlformats.org/officeDocument/2006/relationships/slideLayout" Target="../slideLayouts/slideLayout269.xml"/><Relationship Id="rId46" Type="http://schemas.openxmlformats.org/officeDocument/2006/relationships/slideLayout" Target="../slideLayouts/slideLayout277.xml"/><Relationship Id="rId2" Type="http://schemas.openxmlformats.org/officeDocument/2006/relationships/slideLayout" Target="../slideLayouts/slideLayout233.xml"/><Relationship Id="rId16" Type="http://schemas.openxmlformats.org/officeDocument/2006/relationships/slideLayout" Target="../slideLayouts/slideLayout247.xml"/><Relationship Id="rId20" Type="http://schemas.openxmlformats.org/officeDocument/2006/relationships/slideLayout" Target="../slideLayouts/slideLayout251.xml"/><Relationship Id="rId29" Type="http://schemas.openxmlformats.org/officeDocument/2006/relationships/slideLayout" Target="../slideLayouts/slideLayout260.xml"/><Relationship Id="rId41" Type="http://schemas.openxmlformats.org/officeDocument/2006/relationships/slideLayout" Target="../slideLayouts/slideLayout272.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24" Type="http://schemas.openxmlformats.org/officeDocument/2006/relationships/slideLayout" Target="../slideLayouts/slideLayout255.xml"/><Relationship Id="rId32" Type="http://schemas.openxmlformats.org/officeDocument/2006/relationships/slideLayout" Target="../slideLayouts/slideLayout263.xml"/><Relationship Id="rId37" Type="http://schemas.openxmlformats.org/officeDocument/2006/relationships/slideLayout" Target="../slideLayouts/slideLayout268.xml"/><Relationship Id="rId40" Type="http://schemas.openxmlformats.org/officeDocument/2006/relationships/slideLayout" Target="../slideLayouts/slideLayout271.xml"/><Relationship Id="rId45" Type="http://schemas.openxmlformats.org/officeDocument/2006/relationships/slideLayout" Target="../slideLayouts/slideLayout276.xml"/><Relationship Id="rId5" Type="http://schemas.openxmlformats.org/officeDocument/2006/relationships/slideLayout" Target="../slideLayouts/slideLayout236.xml"/><Relationship Id="rId15" Type="http://schemas.openxmlformats.org/officeDocument/2006/relationships/slideLayout" Target="../slideLayouts/slideLayout246.xml"/><Relationship Id="rId23" Type="http://schemas.openxmlformats.org/officeDocument/2006/relationships/slideLayout" Target="../slideLayouts/slideLayout254.xml"/><Relationship Id="rId28" Type="http://schemas.openxmlformats.org/officeDocument/2006/relationships/slideLayout" Target="../slideLayouts/slideLayout259.xml"/><Relationship Id="rId36" Type="http://schemas.openxmlformats.org/officeDocument/2006/relationships/slideLayout" Target="../slideLayouts/slideLayout267.xml"/><Relationship Id="rId49" Type="http://schemas.openxmlformats.org/officeDocument/2006/relationships/theme" Target="../theme/theme4.xml"/><Relationship Id="rId10" Type="http://schemas.openxmlformats.org/officeDocument/2006/relationships/slideLayout" Target="../slideLayouts/slideLayout241.xml"/><Relationship Id="rId19" Type="http://schemas.openxmlformats.org/officeDocument/2006/relationships/slideLayout" Target="../slideLayouts/slideLayout250.xml"/><Relationship Id="rId31" Type="http://schemas.openxmlformats.org/officeDocument/2006/relationships/slideLayout" Target="../slideLayouts/slideLayout262.xml"/><Relationship Id="rId44" Type="http://schemas.openxmlformats.org/officeDocument/2006/relationships/slideLayout" Target="../slideLayouts/slideLayout275.xml"/><Relationship Id="rId4" Type="http://schemas.openxmlformats.org/officeDocument/2006/relationships/slideLayout" Target="../slideLayouts/slideLayout235.xml"/><Relationship Id="rId9" Type="http://schemas.openxmlformats.org/officeDocument/2006/relationships/slideLayout" Target="../slideLayouts/slideLayout240.xml"/><Relationship Id="rId14" Type="http://schemas.openxmlformats.org/officeDocument/2006/relationships/slideLayout" Target="../slideLayouts/slideLayout245.xml"/><Relationship Id="rId22" Type="http://schemas.openxmlformats.org/officeDocument/2006/relationships/slideLayout" Target="../slideLayouts/slideLayout253.xml"/><Relationship Id="rId27" Type="http://schemas.openxmlformats.org/officeDocument/2006/relationships/slideLayout" Target="../slideLayouts/slideLayout258.xml"/><Relationship Id="rId30" Type="http://schemas.openxmlformats.org/officeDocument/2006/relationships/slideLayout" Target="../slideLayouts/slideLayout261.xml"/><Relationship Id="rId35" Type="http://schemas.openxmlformats.org/officeDocument/2006/relationships/slideLayout" Target="../slideLayouts/slideLayout266.xml"/><Relationship Id="rId43" Type="http://schemas.openxmlformats.org/officeDocument/2006/relationships/slideLayout" Target="../slideLayouts/slideLayout274.xml"/><Relationship Id="rId48" Type="http://schemas.openxmlformats.org/officeDocument/2006/relationships/slideLayout" Target="../slideLayouts/slideLayout279.xml"/><Relationship Id="rId8" Type="http://schemas.openxmlformats.org/officeDocument/2006/relationships/slideLayout" Target="../slideLayouts/slideLayout23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87.xml"/><Relationship Id="rId13" Type="http://schemas.openxmlformats.org/officeDocument/2006/relationships/slideLayout" Target="../slideLayouts/slideLayout292.xml"/><Relationship Id="rId18" Type="http://schemas.openxmlformats.org/officeDocument/2006/relationships/slideLayout" Target="../slideLayouts/slideLayout297.xml"/><Relationship Id="rId26" Type="http://schemas.openxmlformats.org/officeDocument/2006/relationships/slideLayout" Target="../slideLayouts/slideLayout305.xml"/><Relationship Id="rId3" Type="http://schemas.openxmlformats.org/officeDocument/2006/relationships/slideLayout" Target="../slideLayouts/slideLayout282.xml"/><Relationship Id="rId21" Type="http://schemas.openxmlformats.org/officeDocument/2006/relationships/slideLayout" Target="../slideLayouts/slideLayout300.xml"/><Relationship Id="rId7" Type="http://schemas.openxmlformats.org/officeDocument/2006/relationships/slideLayout" Target="../slideLayouts/slideLayout286.xml"/><Relationship Id="rId12" Type="http://schemas.openxmlformats.org/officeDocument/2006/relationships/slideLayout" Target="../slideLayouts/slideLayout291.xml"/><Relationship Id="rId17" Type="http://schemas.openxmlformats.org/officeDocument/2006/relationships/slideLayout" Target="../slideLayouts/slideLayout296.xml"/><Relationship Id="rId25" Type="http://schemas.openxmlformats.org/officeDocument/2006/relationships/slideLayout" Target="../slideLayouts/slideLayout304.xml"/><Relationship Id="rId2" Type="http://schemas.openxmlformats.org/officeDocument/2006/relationships/slideLayout" Target="../slideLayouts/slideLayout281.xml"/><Relationship Id="rId16" Type="http://schemas.openxmlformats.org/officeDocument/2006/relationships/slideLayout" Target="../slideLayouts/slideLayout295.xml"/><Relationship Id="rId20" Type="http://schemas.openxmlformats.org/officeDocument/2006/relationships/slideLayout" Target="../slideLayouts/slideLayout299.xml"/><Relationship Id="rId29" Type="http://schemas.openxmlformats.org/officeDocument/2006/relationships/slideLayout" Target="../slideLayouts/slideLayout308.xml"/><Relationship Id="rId1" Type="http://schemas.openxmlformats.org/officeDocument/2006/relationships/slideLayout" Target="../slideLayouts/slideLayout280.xml"/><Relationship Id="rId6" Type="http://schemas.openxmlformats.org/officeDocument/2006/relationships/slideLayout" Target="../slideLayouts/slideLayout285.xml"/><Relationship Id="rId11" Type="http://schemas.openxmlformats.org/officeDocument/2006/relationships/slideLayout" Target="../slideLayouts/slideLayout290.xml"/><Relationship Id="rId24" Type="http://schemas.openxmlformats.org/officeDocument/2006/relationships/slideLayout" Target="../slideLayouts/slideLayout303.xml"/><Relationship Id="rId5" Type="http://schemas.openxmlformats.org/officeDocument/2006/relationships/slideLayout" Target="../slideLayouts/slideLayout284.xml"/><Relationship Id="rId15" Type="http://schemas.openxmlformats.org/officeDocument/2006/relationships/slideLayout" Target="../slideLayouts/slideLayout294.xml"/><Relationship Id="rId23" Type="http://schemas.openxmlformats.org/officeDocument/2006/relationships/slideLayout" Target="../slideLayouts/slideLayout302.xml"/><Relationship Id="rId28" Type="http://schemas.openxmlformats.org/officeDocument/2006/relationships/slideLayout" Target="../slideLayouts/slideLayout307.xml"/><Relationship Id="rId10" Type="http://schemas.openxmlformats.org/officeDocument/2006/relationships/slideLayout" Target="../slideLayouts/slideLayout289.xml"/><Relationship Id="rId19" Type="http://schemas.openxmlformats.org/officeDocument/2006/relationships/slideLayout" Target="../slideLayouts/slideLayout298.xml"/><Relationship Id="rId4" Type="http://schemas.openxmlformats.org/officeDocument/2006/relationships/slideLayout" Target="../slideLayouts/slideLayout283.xml"/><Relationship Id="rId9" Type="http://schemas.openxmlformats.org/officeDocument/2006/relationships/slideLayout" Target="../slideLayouts/slideLayout288.xml"/><Relationship Id="rId14" Type="http://schemas.openxmlformats.org/officeDocument/2006/relationships/slideLayout" Target="../slideLayouts/slideLayout293.xml"/><Relationship Id="rId22" Type="http://schemas.openxmlformats.org/officeDocument/2006/relationships/slideLayout" Target="../slideLayouts/slideLayout301.xml"/><Relationship Id="rId27" Type="http://schemas.openxmlformats.org/officeDocument/2006/relationships/slideLayout" Target="../slideLayouts/slideLayout306.xml"/><Relationship Id="rId30"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theme" Target="../theme/theme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slideLayout" Target="../slideLayouts/slideLayout320.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28.xml"/><Relationship Id="rId13" Type="http://schemas.openxmlformats.org/officeDocument/2006/relationships/slideLayout" Target="../slideLayouts/slideLayout333.xml"/><Relationship Id="rId18" Type="http://schemas.openxmlformats.org/officeDocument/2006/relationships/slideLayout" Target="../slideLayouts/slideLayout338.xml"/><Relationship Id="rId26" Type="http://schemas.openxmlformats.org/officeDocument/2006/relationships/slideLayout" Target="../slideLayouts/slideLayout346.xml"/><Relationship Id="rId3" Type="http://schemas.openxmlformats.org/officeDocument/2006/relationships/slideLayout" Target="../slideLayouts/slideLayout323.xml"/><Relationship Id="rId21" Type="http://schemas.openxmlformats.org/officeDocument/2006/relationships/slideLayout" Target="../slideLayouts/slideLayout341.xml"/><Relationship Id="rId7" Type="http://schemas.openxmlformats.org/officeDocument/2006/relationships/slideLayout" Target="../slideLayouts/slideLayout327.xml"/><Relationship Id="rId12" Type="http://schemas.openxmlformats.org/officeDocument/2006/relationships/slideLayout" Target="../slideLayouts/slideLayout332.xml"/><Relationship Id="rId17" Type="http://schemas.openxmlformats.org/officeDocument/2006/relationships/slideLayout" Target="../slideLayouts/slideLayout337.xml"/><Relationship Id="rId25" Type="http://schemas.openxmlformats.org/officeDocument/2006/relationships/slideLayout" Target="../slideLayouts/slideLayout345.xml"/><Relationship Id="rId2" Type="http://schemas.openxmlformats.org/officeDocument/2006/relationships/slideLayout" Target="../slideLayouts/slideLayout322.xml"/><Relationship Id="rId16" Type="http://schemas.openxmlformats.org/officeDocument/2006/relationships/slideLayout" Target="../slideLayouts/slideLayout336.xml"/><Relationship Id="rId20" Type="http://schemas.openxmlformats.org/officeDocument/2006/relationships/slideLayout" Target="../slideLayouts/slideLayout340.xml"/><Relationship Id="rId1" Type="http://schemas.openxmlformats.org/officeDocument/2006/relationships/slideLayout" Target="../slideLayouts/slideLayout321.xml"/><Relationship Id="rId6" Type="http://schemas.openxmlformats.org/officeDocument/2006/relationships/slideLayout" Target="../slideLayouts/slideLayout326.xml"/><Relationship Id="rId11" Type="http://schemas.openxmlformats.org/officeDocument/2006/relationships/slideLayout" Target="../slideLayouts/slideLayout331.xml"/><Relationship Id="rId24" Type="http://schemas.openxmlformats.org/officeDocument/2006/relationships/slideLayout" Target="../slideLayouts/slideLayout344.xml"/><Relationship Id="rId5" Type="http://schemas.openxmlformats.org/officeDocument/2006/relationships/slideLayout" Target="../slideLayouts/slideLayout325.xml"/><Relationship Id="rId15" Type="http://schemas.openxmlformats.org/officeDocument/2006/relationships/slideLayout" Target="../slideLayouts/slideLayout335.xml"/><Relationship Id="rId23" Type="http://schemas.openxmlformats.org/officeDocument/2006/relationships/slideLayout" Target="../slideLayouts/slideLayout343.xml"/><Relationship Id="rId28" Type="http://schemas.openxmlformats.org/officeDocument/2006/relationships/theme" Target="../theme/theme7.xml"/><Relationship Id="rId10" Type="http://schemas.openxmlformats.org/officeDocument/2006/relationships/slideLayout" Target="../slideLayouts/slideLayout330.xml"/><Relationship Id="rId19" Type="http://schemas.openxmlformats.org/officeDocument/2006/relationships/slideLayout" Target="../slideLayouts/slideLayout339.xml"/><Relationship Id="rId4" Type="http://schemas.openxmlformats.org/officeDocument/2006/relationships/slideLayout" Target="../slideLayouts/slideLayout324.xml"/><Relationship Id="rId9" Type="http://schemas.openxmlformats.org/officeDocument/2006/relationships/slideLayout" Target="../slideLayouts/slideLayout329.xml"/><Relationship Id="rId14" Type="http://schemas.openxmlformats.org/officeDocument/2006/relationships/slideLayout" Target="../slideLayouts/slideLayout334.xml"/><Relationship Id="rId22" Type="http://schemas.openxmlformats.org/officeDocument/2006/relationships/slideLayout" Target="../slideLayouts/slideLayout342.xml"/><Relationship Id="rId27" Type="http://schemas.openxmlformats.org/officeDocument/2006/relationships/slideLayout" Target="../slideLayouts/slideLayout34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55.xml"/><Relationship Id="rId13" Type="http://schemas.openxmlformats.org/officeDocument/2006/relationships/slideLayout" Target="../slideLayouts/slideLayout360.xml"/><Relationship Id="rId18" Type="http://schemas.openxmlformats.org/officeDocument/2006/relationships/slideLayout" Target="../slideLayouts/slideLayout365.xml"/><Relationship Id="rId26" Type="http://schemas.openxmlformats.org/officeDocument/2006/relationships/slideLayout" Target="../slideLayouts/slideLayout373.xml"/><Relationship Id="rId3" Type="http://schemas.openxmlformats.org/officeDocument/2006/relationships/slideLayout" Target="../slideLayouts/slideLayout350.xml"/><Relationship Id="rId21" Type="http://schemas.openxmlformats.org/officeDocument/2006/relationships/slideLayout" Target="../slideLayouts/slideLayout368.xml"/><Relationship Id="rId7" Type="http://schemas.openxmlformats.org/officeDocument/2006/relationships/slideLayout" Target="../slideLayouts/slideLayout354.xml"/><Relationship Id="rId12" Type="http://schemas.openxmlformats.org/officeDocument/2006/relationships/slideLayout" Target="../slideLayouts/slideLayout359.xml"/><Relationship Id="rId17" Type="http://schemas.openxmlformats.org/officeDocument/2006/relationships/slideLayout" Target="../slideLayouts/slideLayout364.xml"/><Relationship Id="rId25" Type="http://schemas.openxmlformats.org/officeDocument/2006/relationships/slideLayout" Target="../slideLayouts/slideLayout372.xml"/><Relationship Id="rId2" Type="http://schemas.openxmlformats.org/officeDocument/2006/relationships/slideLayout" Target="../slideLayouts/slideLayout349.xml"/><Relationship Id="rId16" Type="http://schemas.openxmlformats.org/officeDocument/2006/relationships/slideLayout" Target="../slideLayouts/slideLayout363.xml"/><Relationship Id="rId20" Type="http://schemas.openxmlformats.org/officeDocument/2006/relationships/slideLayout" Target="../slideLayouts/slideLayout367.xml"/><Relationship Id="rId29" Type="http://schemas.openxmlformats.org/officeDocument/2006/relationships/slideLayout" Target="../slideLayouts/slideLayout376.xml"/><Relationship Id="rId1" Type="http://schemas.openxmlformats.org/officeDocument/2006/relationships/slideLayout" Target="../slideLayouts/slideLayout348.xml"/><Relationship Id="rId6" Type="http://schemas.openxmlformats.org/officeDocument/2006/relationships/slideLayout" Target="../slideLayouts/slideLayout353.xml"/><Relationship Id="rId11" Type="http://schemas.openxmlformats.org/officeDocument/2006/relationships/slideLayout" Target="../slideLayouts/slideLayout358.xml"/><Relationship Id="rId24" Type="http://schemas.openxmlformats.org/officeDocument/2006/relationships/slideLayout" Target="../slideLayouts/slideLayout371.xml"/><Relationship Id="rId5" Type="http://schemas.openxmlformats.org/officeDocument/2006/relationships/slideLayout" Target="../slideLayouts/slideLayout352.xml"/><Relationship Id="rId15" Type="http://schemas.openxmlformats.org/officeDocument/2006/relationships/slideLayout" Target="../slideLayouts/slideLayout362.xml"/><Relationship Id="rId23" Type="http://schemas.openxmlformats.org/officeDocument/2006/relationships/slideLayout" Target="../slideLayouts/slideLayout370.xml"/><Relationship Id="rId28" Type="http://schemas.openxmlformats.org/officeDocument/2006/relationships/slideLayout" Target="../slideLayouts/slideLayout375.xml"/><Relationship Id="rId10" Type="http://schemas.openxmlformats.org/officeDocument/2006/relationships/slideLayout" Target="../slideLayouts/slideLayout357.xml"/><Relationship Id="rId19" Type="http://schemas.openxmlformats.org/officeDocument/2006/relationships/slideLayout" Target="../slideLayouts/slideLayout366.xml"/><Relationship Id="rId31" Type="http://schemas.openxmlformats.org/officeDocument/2006/relationships/theme" Target="../theme/theme8.xml"/><Relationship Id="rId4" Type="http://schemas.openxmlformats.org/officeDocument/2006/relationships/slideLayout" Target="../slideLayouts/slideLayout351.xml"/><Relationship Id="rId9" Type="http://schemas.openxmlformats.org/officeDocument/2006/relationships/slideLayout" Target="../slideLayouts/slideLayout356.xml"/><Relationship Id="rId14" Type="http://schemas.openxmlformats.org/officeDocument/2006/relationships/slideLayout" Target="../slideLayouts/slideLayout361.xml"/><Relationship Id="rId22" Type="http://schemas.openxmlformats.org/officeDocument/2006/relationships/slideLayout" Target="../slideLayouts/slideLayout369.xml"/><Relationship Id="rId27" Type="http://schemas.openxmlformats.org/officeDocument/2006/relationships/slideLayout" Target="../slideLayouts/slideLayout374.xml"/><Relationship Id="rId30" Type="http://schemas.openxmlformats.org/officeDocument/2006/relationships/slideLayout" Target="../slideLayouts/slideLayout3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171943175"/>
      </p:ext>
    </p:extLst>
  </p:cSld>
  <p:clrMap bg1="lt1" tx1="dk1" bg2="lt2" tx2="dk2" accent1="accent1" accent2="accent2" accent3="accent3" accent4="accent4" accent5="accent5" accent6="accent6" hlink="hlink" folHlink="folHlink"/>
  <p:sldLayoutIdLst>
    <p:sldLayoutId id="2147483661" r:id="rId1"/>
    <p:sldLayoutId id="2147483684" r:id="rId2"/>
    <p:sldLayoutId id="2147483662" r:id="rId3"/>
    <p:sldLayoutId id="2147483663" r:id="rId4"/>
    <p:sldLayoutId id="2147483672" r:id="rId5"/>
    <p:sldLayoutId id="2147483664" r:id="rId6"/>
    <p:sldLayoutId id="2147483674" r:id="rId7"/>
    <p:sldLayoutId id="2147483675" r:id="rId8"/>
    <p:sldLayoutId id="2147483677" r:id="rId9"/>
    <p:sldLayoutId id="2147483673" r:id="rId10"/>
    <p:sldLayoutId id="2147483667" r:id="rId11"/>
    <p:sldLayoutId id="2147483678" r:id="rId12"/>
    <p:sldLayoutId id="2147483679" r:id="rId13"/>
    <p:sldLayoutId id="2147483681" r:id="rId14"/>
    <p:sldLayoutId id="2147483717" r:id="rId15"/>
    <p:sldLayoutId id="2147483683" r:id="rId16"/>
    <p:sldLayoutId id="2147483680" r:id="rId17"/>
    <p:sldLayoutId id="2147483682" r:id="rId18"/>
    <p:sldLayoutId id="2147483691" r:id="rId19"/>
    <p:sldLayoutId id="2147483719" r:id="rId20"/>
    <p:sldLayoutId id="2147483720" r:id="rId21"/>
    <p:sldLayoutId id="2147483705" r:id="rId22"/>
    <p:sldLayoutId id="2147483706" r:id="rId23"/>
    <p:sldLayoutId id="2147483707" r:id="rId24"/>
    <p:sldLayoutId id="2147483708" r:id="rId25"/>
    <p:sldLayoutId id="2147483711" r:id="rId26"/>
    <p:sldLayoutId id="2147483712" r:id="rId27"/>
    <p:sldLayoutId id="2147483718" r:id="rId28"/>
    <p:sldLayoutId id="2147484147" r:id="rId29"/>
    <p:sldLayoutId id="2147484148" r:id="rId30"/>
    <p:sldLayoutId id="2147484149" r:id="rId31"/>
    <p:sldLayoutId id="2147484150" r:id="rId32"/>
    <p:sldLayoutId id="2147484151" r:id="rId33"/>
    <p:sldLayoutId id="2147484152" r:id="rId34"/>
    <p:sldLayoutId id="2147484153" r:id="rId35"/>
    <p:sldLayoutId id="2147484154" r:id="rId36"/>
    <p:sldLayoutId id="2147484155" r:id="rId37"/>
    <p:sldLayoutId id="2147484156" r:id="rId38"/>
    <p:sldLayoutId id="2147484157" r:id="rId39"/>
    <p:sldLayoutId id="2147484158" r:id="rId40"/>
    <p:sldLayoutId id="2147484159" r:id="rId41"/>
    <p:sldLayoutId id="2147484160" r:id="rId42"/>
    <p:sldLayoutId id="2147484161" r:id="rId43"/>
    <p:sldLayoutId id="2147484162" r:id="rId44"/>
    <p:sldLayoutId id="2147484163" r:id="rId45"/>
    <p:sldLayoutId id="2147484164" r:id="rId46"/>
    <p:sldLayoutId id="2147484165" r:id="rId47"/>
    <p:sldLayoutId id="2147484166" r:id="rId48"/>
    <p:sldLayoutId id="2147484167" r:id="rId49"/>
    <p:sldLayoutId id="2147484168" r:id="rId50"/>
    <p:sldLayoutId id="2147484169" r:id="rId51"/>
    <p:sldLayoutId id="2147484170" r:id="rId52"/>
    <p:sldLayoutId id="2147484171" r:id="rId53"/>
    <p:sldLayoutId id="2147484172" r:id="rId54"/>
    <p:sldLayoutId id="2147484173" r:id="rId55"/>
    <p:sldLayoutId id="2147484175" r:id="rId56"/>
    <p:sldLayoutId id="2147484176" r:id="rId57"/>
    <p:sldLayoutId id="2147484177" r:id="rId58"/>
    <p:sldLayoutId id="2147484178" r:id="rId59"/>
    <p:sldLayoutId id="2147484179" r:id="rId60"/>
    <p:sldLayoutId id="2147484180" r:id="rId61"/>
    <p:sldLayoutId id="2147484181" r:id="rId62"/>
    <p:sldLayoutId id="2147484182" r:id="rId63"/>
    <p:sldLayoutId id="2147484183" r:id="rId64"/>
    <p:sldLayoutId id="2147484184" r:id="rId65"/>
    <p:sldLayoutId id="2147484185" r:id="rId66"/>
    <p:sldLayoutId id="2147484186" r:id="rId67"/>
    <p:sldLayoutId id="2147484187" r:id="rId68"/>
    <p:sldLayoutId id="2147484188" r:id="rId69"/>
    <p:sldLayoutId id="2147484189" r:id="rId70"/>
    <p:sldLayoutId id="2147484190" r:id="rId71"/>
    <p:sldLayoutId id="2147484191" r:id="rId72"/>
    <p:sldLayoutId id="2147484192" r:id="rId73"/>
    <p:sldLayoutId id="2147484193" r:id="rId74"/>
    <p:sldLayoutId id="2147484194" r:id="rId75"/>
    <p:sldLayoutId id="2147484195" r:id="rId76"/>
    <p:sldLayoutId id="2147484196" r:id="rId77"/>
    <p:sldLayoutId id="2147484197" r:id="rId78"/>
    <p:sldLayoutId id="2147484198" r:id="rId79"/>
    <p:sldLayoutId id="2147484199" r:id="rId80"/>
    <p:sldLayoutId id="2147484200" r:id="rId81"/>
    <p:sldLayoutId id="2147484201" r:id="rId82"/>
    <p:sldLayoutId id="2147484202" r:id="rId83"/>
    <p:sldLayoutId id="2147484203" r:id="rId84"/>
    <p:sldLayoutId id="2147484204" r:id="rId85"/>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userDrawn="1">
          <p15:clr>
            <a:srgbClr val="F26B43"/>
          </p15:clr>
        </p15:guide>
        <p15:guide id="2" pos="136" userDrawn="1">
          <p15:clr>
            <a:srgbClr val="F26B43"/>
          </p15:clr>
        </p15:guide>
        <p15:guide id="3" pos="5624" userDrawn="1">
          <p15:clr>
            <a:srgbClr val="F26B43"/>
          </p15:clr>
        </p15:guide>
        <p15:guide id="4" pos="249" userDrawn="1">
          <p15:clr>
            <a:srgbClr val="F26B43"/>
          </p15:clr>
        </p15:guide>
        <p15:guide id="5" pos="521" userDrawn="1">
          <p15:clr>
            <a:srgbClr val="F26B43"/>
          </p15:clr>
        </p15:guide>
        <p15:guide id="6" pos="589" userDrawn="1">
          <p15:clr>
            <a:srgbClr val="F26B43"/>
          </p15:clr>
        </p15:guide>
        <p15:guide id="7" pos="1066" userDrawn="1">
          <p15:clr>
            <a:srgbClr val="F26B43"/>
          </p15:clr>
        </p15:guide>
        <p15:guide id="8" pos="998" userDrawn="1">
          <p15:clr>
            <a:srgbClr val="F26B43"/>
          </p15:clr>
        </p15:guide>
        <p15:guide id="9" pos="1519" userDrawn="1">
          <p15:clr>
            <a:srgbClr val="F26B43"/>
          </p15:clr>
        </p15:guide>
        <p15:guide id="10" pos="1451" userDrawn="1">
          <p15:clr>
            <a:srgbClr val="F26B43"/>
          </p15:clr>
        </p15:guide>
        <p15:guide id="11" pos="1927" userDrawn="1">
          <p15:clr>
            <a:srgbClr val="F26B43"/>
          </p15:clr>
        </p15:guide>
        <p15:guide id="12" pos="1995" userDrawn="1">
          <p15:clr>
            <a:srgbClr val="F26B43"/>
          </p15:clr>
        </p15:guide>
        <p15:guide id="13" pos="2449" userDrawn="1">
          <p15:clr>
            <a:srgbClr val="F26B43"/>
          </p15:clr>
        </p15:guide>
        <p15:guide id="14" pos="2835" userDrawn="1">
          <p15:clr>
            <a:srgbClr val="F26B43"/>
          </p15:clr>
        </p15:guide>
        <p15:guide id="15" pos="2381" userDrawn="1">
          <p15:clr>
            <a:srgbClr val="F26B43"/>
          </p15:clr>
        </p15:guide>
        <p15:guide id="16" pos="2903" userDrawn="1">
          <p15:clr>
            <a:srgbClr val="F26B43"/>
          </p15:clr>
        </p15:guide>
        <p15:guide id="17" pos="3311" userDrawn="1">
          <p15:clr>
            <a:srgbClr val="F26B43"/>
          </p15:clr>
        </p15:guide>
        <p15:guide id="18" pos="3379" userDrawn="1">
          <p15:clr>
            <a:srgbClr val="F26B43"/>
          </p15:clr>
        </p15:guide>
        <p15:guide id="19" pos="3765" userDrawn="1">
          <p15:clr>
            <a:srgbClr val="F26B43"/>
          </p15:clr>
        </p15:guide>
        <p15:guide id="20" pos="4309" userDrawn="1">
          <p15:clr>
            <a:srgbClr val="F26B43"/>
          </p15:clr>
        </p15:guide>
        <p15:guide id="21" pos="4241" userDrawn="1">
          <p15:clr>
            <a:srgbClr val="F26B43"/>
          </p15:clr>
        </p15:guide>
        <p15:guide id="22" pos="3833" userDrawn="1">
          <p15:clr>
            <a:srgbClr val="F26B43"/>
          </p15:clr>
        </p15:guide>
        <p15:guide id="23" pos="4694" userDrawn="1">
          <p15:clr>
            <a:srgbClr val="F26B43"/>
          </p15:clr>
        </p15:guide>
        <p15:guide id="24" pos="4762" userDrawn="1">
          <p15:clr>
            <a:srgbClr val="F26B43"/>
          </p15:clr>
        </p15:guide>
        <p15:guide id="26" pos="5216" userDrawn="1">
          <p15:clr>
            <a:srgbClr val="F26B43"/>
          </p15:clr>
        </p15:guide>
        <p15:guide id="27" pos="5148" userDrawn="1">
          <p15:clr>
            <a:srgbClr val="F26B43"/>
          </p15:clr>
        </p15:guide>
        <p15:guide id="28" pos="5511" userDrawn="1">
          <p15:clr>
            <a:srgbClr val="F26B43"/>
          </p15:clr>
        </p15:guide>
        <p15:guide id="29" orient="horz" pos="327" userDrawn="1">
          <p15:clr>
            <a:srgbClr val="F26B43"/>
          </p15:clr>
        </p15:guide>
        <p15:guide id="31" orient="horz" pos="2913" userDrawn="1">
          <p15:clr>
            <a:srgbClr val="F26B43"/>
          </p15:clr>
        </p15:guide>
        <p15:guide id="32" orient="horz" pos="3117" userDrawn="1">
          <p15:clr>
            <a:srgbClr val="F26B43"/>
          </p15:clr>
        </p15:guide>
        <p15:guide id="33" orient="horz" pos="395" userDrawn="1">
          <p15:clr>
            <a:srgbClr val="F26B43"/>
          </p15:clr>
        </p15:guide>
        <p15:guide id="34" orient="horz" pos="577" userDrawn="1">
          <p15:clr>
            <a:srgbClr val="F26B43"/>
          </p15:clr>
        </p15:guide>
        <p15:guide id="35" orient="horz" pos="645" userDrawn="1">
          <p15:clr>
            <a:srgbClr val="F26B43"/>
          </p15:clr>
        </p15:guide>
        <p15:guide id="36" orient="horz" pos="826" userDrawn="1">
          <p15:clr>
            <a:srgbClr val="F26B43"/>
          </p15:clr>
        </p15:guide>
        <p15:guide id="37" orient="horz" pos="894" userDrawn="1">
          <p15:clr>
            <a:srgbClr val="F26B43"/>
          </p15:clr>
        </p15:guide>
        <p15:guide id="38" orient="horz" pos="1076" userDrawn="1">
          <p15:clr>
            <a:srgbClr val="F26B43"/>
          </p15:clr>
        </p15:guide>
        <p15:guide id="39" orient="horz" pos="1144" userDrawn="1">
          <p15:clr>
            <a:srgbClr val="F26B43"/>
          </p15:clr>
        </p15:guide>
        <p15:guide id="41" orient="horz" pos="1325" userDrawn="1">
          <p15:clr>
            <a:srgbClr val="F26B43"/>
          </p15:clr>
        </p15:guide>
        <p15:guide id="42" orient="horz" pos="1393" userDrawn="1">
          <p15:clr>
            <a:srgbClr val="F26B43"/>
          </p15:clr>
        </p15:guide>
        <p15:guide id="43" orient="horz" pos="1597" userDrawn="1">
          <p15:clr>
            <a:srgbClr val="F26B43"/>
          </p15:clr>
        </p15:guide>
        <p15:guide id="44" orient="horz" pos="1665" userDrawn="1">
          <p15:clr>
            <a:srgbClr val="F26B43"/>
          </p15:clr>
        </p15:guide>
        <p15:guide id="45" orient="horz" pos="1847" userDrawn="1">
          <p15:clr>
            <a:srgbClr val="F26B43"/>
          </p15:clr>
        </p15:guide>
        <p15:guide id="46" orient="horz" pos="1915" userDrawn="1">
          <p15:clr>
            <a:srgbClr val="F26B43"/>
          </p15:clr>
        </p15:guide>
        <p15:guide id="47" orient="horz" pos="2096" userDrawn="1">
          <p15:clr>
            <a:srgbClr val="F26B43"/>
          </p15:clr>
        </p15:guide>
        <p15:guide id="48" orient="horz" pos="2164" userDrawn="1">
          <p15:clr>
            <a:srgbClr val="F26B43"/>
          </p15:clr>
        </p15:guide>
        <p15:guide id="50" orient="horz" pos="2346" userDrawn="1">
          <p15:clr>
            <a:srgbClr val="F26B43"/>
          </p15:clr>
        </p15:guide>
        <p15:guide id="51" orient="horz" pos="2414" userDrawn="1">
          <p15:clr>
            <a:srgbClr val="F26B43"/>
          </p15:clr>
        </p15:guide>
        <p15:guide id="52" orient="horz" pos="2595" userDrawn="1">
          <p15:clr>
            <a:srgbClr val="F26B43"/>
          </p15:clr>
        </p15:guide>
        <p15:guide id="53" orient="horz" pos="2663" userDrawn="1">
          <p15:clr>
            <a:srgbClr val="F26B43"/>
          </p15:clr>
        </p15:guide>
        <p15:guide id="54" orient="horz" pos="284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788401228"/>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 id="2147483771" r:id="rId22"/>
    <p:sldLayoutId id="2147483772" r:id="rId23"/>
    <p:sldLayoutId id="2147483773" r:id="rId24"/>
    <p:sldLayoutId id="2147483774" r:id="rId25"/>
    <p:sldLayoutId id="2147483775" r:id="rId26"/>
    <p:sldLayoutId id="2147483776" r:id="rId27"/>
    <p:sldLayoutId id="2147483924" r:id="rId28"/>
    <p:sldLayoutId id="2147483925" r:id="rId29"/>
    <p:sldLayoutId id="2147483926" r:id="rId30"/>
    <p:sldLayoutId id="2147483927" r:id="rId31"/>
    <p:sldLayoutId id="2147483928" r:id="rId32"/>
    <p:sldLayoutId id="2147483929" r:id="rId33"/>
    <p:sldLayoutId id="2147483930" r:id="rId34"/>
    <p:sldLayoutId id="2147483931" r:id="rId35"/>
    <p:sldLayoutId id="2147483932" r:id="rId36"/>
    <p:sldLayoutId id="2147483933" r:id="rId37"/>
    <p:sldLayoutId id="2147483934" r:id="rId38"/>
    <p:sldLayoutId id="2147483935" r:id="rId39"/>
    <p:sldLayoutId id="2147483936" r:id="rId40"/>
    <p:sldLayoutId id="2147483937" r:id="rId41"/>
    <p:sldLayoutId id="2147483938" r:id="rId42"/>
    <p:sldLayoutId id="2147483939" r:id="rId43"/>
    <p:sldLayoutId id="2147483940" r:id="rId44"/>
    <p:sldLayoutId id="2147483941" r:id="rId45"/>
    <p:sldLayoutId id="2147483943" r:id="rId46"/>
    <p:sldLayoutId id="2147483944" r:id="rId47"/>
    <p:sldLayoutId id="2147483946" r:id="rId48"/>
    <p:sldLayoutId id="2147483947" r:id="rId49"/>
    <p:sldLayoutId id="2147483948" r:id="rId50"/>
    <p:sldLayoutId id="2147483950" r:id="rId51"/>
    <p:sldLayoutId id="2147483952" r:id="rId52"/>
    <p:sldLayoutId id="2147483953" r:id="rId53"/>
    <p:sldLayoutId id="2147483954" r:id="rId54"/>
    <p:sldLayoutId id="2147483955" r:id="rId55"/>
    <p:sldLayoutId id="2147483956" r:id="rId56"/>
    <p:sldLayoutId id="2147483957" r:id="rId57"/>
    <p:sldLayoutId id="2147483959" r:id="rId58"/>
    <p:sldLayoutId id="2147483960" r:id="rId59"/>
    <p:sldLayoutId id="2147483961" r:id="rId60"/>
    <p:sldLayoutId id="2147483962" r:id="rId61"/>
    <p:sldLayoutId id="2147483963" r:id="rId62"/>
    <p:sldLayoutId id="2147483964" r:id="rId63"/>
    <p:sldLayoutId id="2147483965" r:id="rId64"/>
    <p:sldLayoutId id="2147483966" r:id="rId65"/>
    <p:sldLayoutId id="2147483967" r:id="rId66"/>
    <p:sldLayoutId id="2147483968" r:id="rId67"/>
    <p:sldLayoutId id="2147483969" r:id="rId68"/>
    <p:sldLayoutId id="2147483974" r:id="rId69"/>
    <p:sldLayoutId id="2147483975" r:id="rId70"/>
    <p:sldLayoutId id="2147483976" r:id="rId71"/>
    <p:sldLayoutId id="2147483977" r:id="rId72"/>
    <p:sldLayoutId id="2147483980" r:id="rId73"/>
    <p:sldLayoutId id="2147483996" r:id="rId74"/>
    <p:sldLayoutId id="2147483997" r:id="rId75"/>
    <p:sldLayoutId id="2147484009" r:id="rId76"/>
    <p:sldLayoutId id="2147484010" r:id="rId77"/>
    <p:sldLayoutId id="2147484011" r:id="rId78"/>
    <p:sldLayoutId id="2147484012" r:id="rId79"/>
    <p:sldLayoutId id="2147484013" r:id="rId80"/>
    <p:sldLayoutId id="2147484014" r:id="rId81"/>
    <p:sldLayoutId id="2147484015" r:id="rId82"/>
    <p:sldLayoutId id="2147484016" r:id="rId83"/>
    <p:sldLayoutId id="2147484017" r:id="rId84"/>
    <p:sldLayoutId id="2147484018" r:id="rId85"/>
    <p:sldLayoutId id="2147484019" r:id="rId86"/>
    <p:sldLayoutId id="2147484020" r:id="rId87"/>
    <p:sldLayoutId id="2147484021" r:id="rId88"/>
    <p:sldLayoutId id="2147484022" r:id="rId89"/>
    <p:sldLayoutId id="2147484023" r:id="rId90"/>
    <p:sldLayoutId id="2147484024" r:id="rId91"/>
    <p:sldLayoutId id="2147484025" r:id="rId92"/>
    <p:sldLayoutId id="2147484026" r:id="rId93"/>
    <p:sldLayoutId id="2147484028" r:id="rId94"/>
    <p:sldLayoutId id="2147484029" r:id="rId95"/>
    <p:sldLayoutId id="2147484030" r:id="rId96"/>
    <p:sldLayoutId id="2147484031" r:id="rId97"/>
    <p:sldLayoutId id="2147484032" r:id="rId98"/>
    <p:sldLayoutId id="2147484033" r:id="rId99"/>
    <p:sldLayoutId id="2147484034" r:id="rId100"/>
    <p:sldLayoutId id="2147484035" r:id="rId101"/>
    <p:sldLayoutId id="2147484036" r:id="rId102"/>
    <p:sldLayoutId id="2147484037" r:id="rId103"/>
    <p:sldLayoutId id="2147484038" r:id="rId104"/>
    <p:sldLayoutId id="2147484039" r:id="rId105"/>
    <p:sldLayoutId id="2147484040" r:id="rId106"/>
    <p:sldLayoutId id="2147484041" r:id="rId107"/>
    <p:sldLayoutId id="2147484042" r:id="rId108"/>
    <p:sldLayoutId id="2147484043" r:id="rId109"/>
    <p:sldLayoutId id="2147484044" r:id="rId110"/>
    <p:sldLayoutId id="2147484045" r:id="rId111"/>
    <p:sldLayoutId id="2147484046" r:id="rId112"/>
    <p:sldLayoutId id="2147484047" r:id="rId113"/>
    <p:sldLayoutId id="2147484048" r:id="rId114"/>
    <p:sldLayoutId id="2147484049" r:id="rId115"/>
    <p:sldLayoutId id="2147484050" r:id="rId116"/>
    <p:sldLayoutId id="2147484051" r:id="rId117"/>
    <p:sldLayoutId id="2147484052" r:id="rId118"/>
    <p:sldLayoutId id="2147484053" r:id="rId119"/>
  </p:sldLayoutIdLst>
  <p:hf hdr="0" ft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2"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2"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8"/>
            <a:ext cx="264621" cy="140525"/>
          </a:xfrm>
          <a:prstGeom prst="rect">
            <a:avLst/>
          </a:prstGeom>
        </p:spPr>
        <p:txBody>
          <a:bodyPr vert="horz" lIns="0" tIns="0" rIns="0" bIns="0" rtlCol="0" anchor="ctr"/>
          <a:lstStyle>
            <a:lvl1pPr algn="l">
              <a:defRPr sz="600" b="1" i="0">
                <a:solidFill>
                  <a:schemeClr val="tx1"/>
                </a:solidFill>
                <a:latin typeface="Sun Life New Text" pitchFamily="2" charset="77"/>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235061806"/>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 id="2147483884" r:id="rId17"/>
    <p:sldLayoutId id="2147483885" r:id="rId18"/>
    <p:sldLayoutId id="2147483886" r:id="rId19"/>
    <p:sldLayoutId id="2147483887" r:id="rId20"/>
    <p:sldLayoutId id="2147483888" r:id="rId21"/>
    <p:sldLayoutId id="2147483889" r:id="rId22"/>
    <p:sldLayoutId id="2147483890" r:id="rId23"/>
    <p:sldLayoutId id="2147483891" r:id="rId24"/>
    <p:sldLayoutId id="2147483892" r:id="rId25"/>
    <p:sldLayoutId id="2147483893" r:id="rId26"/>
    <p:sldLayoutId id="2147483894" r:id="rId27"/>
  </p:sldLayoutIdLst>
  <p:hf hdr="0" ftr="0" dt="0"/>
  <p:txStyles>
    <p:titleStyle>
      <a:lvl1pPr algn="l" defTabSz="685766" rtl="0" eaLnBrk="1" latinLnBrk="0" hangingPunct="1">
        <a:lnSpc>
          <a:spcPct val="90000"/>
        </a:lnSpc>
        <a:spcBef>
          <a:spcPct val="0"/>
        </a:spcBef>
        <a:buNone/>
        <a:defRPr sz="3300" b="0" i="0" u="none" kern="1200">
          <a:solidFill>
            <a:schemeClr val="tx2"/>
          </a:solidFill>
          <a:latin typeface="Sun Life New Display" pitchFamily="2" charset="77"/>
          <a:ea typeface="+mj-ea"/>
          <a:cs typeface="+mj-cs"/>
        </a:defRPr>
      </a:lvl1pPr>
    </p:titleStyle>
    <p:bodyStyle>
      <a:lvl1pPr marL="171442" indent="-171442" algn="l" defTabSz="685766" rtl="0" eaLnBrk="1" latinLnBrk="0" hangingPunct="1">
        <a:lnSpc>
          <a:spcPct val="114000"/>
        </a:lnSpc>
        <a:spcBef>
          <a:spcPts val="750"/>
        </a:spcBef>
        <a:buFont typeface="Arial" panose="020B0604020202020204" pitchFamily="34" charset="0"/>
        <a:buChar char="•"/>
        <a:defRPr sz="2100" b="0" i="0" kern="1200">
          <a:solidFill>
            <a:schemeClr val="tx2"/>
          </a:solidFill>
          <a:latin typeface="Sun Life New Text" pitchFamily="2" charset="77"/>
          <a:ea typeface="+mn-ea"/>
          <a:cs typeface="+mn-cs"/>
        </a:defRPr>
      </a:lvl1pPr>
      <a:lvl2pPr marL="514325" indent="-171442" algn="l" defTabSz="685766"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Sun Life New Text" pitchFamily="2" charset="77"/>
          <a:ea typeface="+mn-ea"/>
          <a:cs typeface="+mn-cs"/>
        </a:defRPr>
      </a:lvl2pPr>
      <a:lvl3pPr marL="857207" indent="-171442" algn="l" defTabSz="685766" rtl="0" eaLnBrk="1" latinLnBrk="0" hangingPunct="1">
        <a:lnSpc>
          <a:spcPct val="114000"/>
        </a:lnSpc>
        <a:spcBef>
          <a:spcPts val="375"/>
        </a:spcBef>
        <a:buFont typeface="Arial" panose="020B0604020202020204" pitchFamily="34" charset="0"/>
        <a:buChar char="•"/>
        <a:defRPr sz="1500" b="0" i="0" kern="1200">
          <a:solidFill>
            <a:schemeClr val="tx2"/>
          </a:solidFill>
          <a:latin typeface="Sun Life New Text" pitchFamily="2" charset="77"/>
          <a:ea typeface="+mn-ea"/>
          <a:cs typeface="+mn-cs"/>
        </a:defRPr>
      </a:lvl3pPr>
      <a:lvl4pPr marL="1200090" indent="-171442" algn="l" defTabSz="685766" rtl="0" eaLnBrk="1" latinLnBrk="0" hangingPunct="1">
        <a:lnSpc>
          <a:spcPct val="114000"/>
        </a:lnSpc>
        <a:spcBef>
          <a:spcPts val="375"/>
        </a:spcBef>
        <a:buFont typeface="Arial" panose="020B0604020202020204" pitchFamily="34" charset="0"/>
        <a:buChar char="•"/>
        <a:defRPr sz="1350" b="0" i="0" kern="1200">
          <a:solidFill>
            <a:schemeClr val="tx2"/>
          </a:solidFill>
          <a:latin typeface="Sun Life New Text" pitchFamily="2" charset="77"/>
          <a:ea typeface="+mn-ea"/>
          <a:cs typeface="+mn-cs"/>
        </a:defRPr>
      </a:lvl4pPr>
      <a:lvl5pPr marL="1542974" indent="-171442" algn="l" defTabSz="685766" rtl="0" eaLnBrk="1" latinLnBrk="0" hangingPunct="1">
        <a:lnSpc>
          <a:spcPct val="114000"/>
        </a:lnSpc>
        <a:spcBef>
          <a:spcPts val="375"/>
        </a:spcBef>
        <a:buFont typeface="Arial" panose="020B0604020202020204" pitchFamily="34" charset="0"/>
        <a:buChar char="•"/>
        <a:defRPr sz="1350" b="0" i="0" kern="1200">
          <a:solidFill>
            <a:schemeClr val="tx2"/>
          </a:solidFill>
          <a:latin typeface="Sun Life New Text" pitchFamily="2" charset="77"/>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3563230977"/>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 id="2147484067" r:id="rId13"/>
    <p:sldLayoutId id="2147484068" r:id="rId14"/>
    <p:sldLayoutId id="2147484069" r:id="rId15"/>
    <p:sldLayoutId id="2147484070" r:id="rId16"/>
    <p:sldLayoutId id="2147484071" r:id="rId17"/>
    <p:sldLayoutId id="2147484072" r:id="rId18"/>
    <p:sldLayoutId id="2147484073" r:id="rId19"/>
    <p:sldLayoutId id="2147484074" r:id="rId20"/>
    <p:sldLayoutId id="2147484075" r:id="rId21"/>
    <p:sldLayoutId id="2147484076" r:id="rId22"/>
    <p:sldLayoutId id="2147484077" r:id="rId23"/>
    <p:sldLayoutId id="2147484078" r:id="rId24"/>
    <p:sldLayoutId id="2147484079" r:id="rId25"/>
    <p:sldLayoutId id="2147484080" r:id="rId26"/>
    <p:sldLayoutId id="2147484081" r:id="rId27"/>
    <p:sldLayoutId id="2147484082" r:id="rId28"/>
    <p:sldLayoutId id="2147484083" r:id="rId29"/>
    <p:sldLayoutId id="2147484084" r:id="rId30"/>
    <p:sldLayoutId id="2147484085" r:id="rId31"/>
    <p:sldLayoutId id="2147484086" r:id="rId32"/>
    <p:sldLayoutId id="2147484087" r:id="rId33"/>
    <p:sldLayoutId id="2147484088" r:id="rId34"/>
    <p:sldLayoutId id="2147484089" r:id="rId35"/>
    <p:sldLayoutId id="2147484090" r:id="rId36"/>
    <p:sldLayoutId id="2147484091" r:id="rId37"/>
    <p:sldLayoutId id="2147484092" r:id="rId38"/>
    <p:sldLayoutId id="2147484093" r:id="rId39"/>
    <p:sldLayoutId id="2147484094" r:id="rId40"/>
    <p:sldLayoutId id="2147484095" r:id="rId41"/>
    <p:sldLayoutId id="2147484096" r:id="rId42"/>
    <p:sldLayoutId id="2147484097" r:id="rId43"/>
    <p:sldLayoutId id="2147484098" r:id="rId44"/>
    <p:sldLayoutId id="2147484099" r:id="rId45"/>
    <p:sldLayoutId id="2147484100" r:id="rId46"/>
    <p:sldLayoutId id="2147484101" r:id="rId47"/>
    <p:sldLayoutId id="2147484102" r:id="rId48"/>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5002975"/>
            <a:ext cx="264621" cy="140525"/>
          </a:xfrm>
          <a:prstGeom prst="rect">
            <a:avLst/>
          </a:prstGeom>
        </p:spPr>
        <p:txBody>
          <a:bodyPr vert="horz" lIns="0" tIns="0" rIns="0" bIns="0" rtlCol="0" anchor="ctr"/>
          <a:lstStyle>
            <a:lvl1pPr algn="l">
              <a:defRPr sz="600" b="1">
                <a:solidFill>
                  <a:schemeClr val="tx1"/>
                </a:solidFill>
                <a:latin typeface="Sun Life New Display"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1637497694"/>
      </p:ext>
    </p:extLst>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107" r:id="rId4"/>
    <p:sldLayoutId id="2147484108" r:id="rId5"/>
    <p:sldLayoutId id="2147484109" r:id="rId6"/>
    <p:sldLayoutId id="2147484110" r:id="rId7"/>
    <p:sldLayoutId id="2147484111" r:id="rId8"/>
    <p:sldLayoutId id="2147484112" r:id="rId9"/>
    <p:sldLayoutId id="2147484113" r:id="rId10"/>
    <p:sldLayoutId id="2147484114" r:id="rId11"/>
    <p:sldLayoutId id="2147484115" r:id="rId12"/>
    <p:sldLayoutId id="2147484116" r:id="rId13"/>
    <p:sldLayoutId id="2147484117" r:id="rId14"/>
    <p:sldLayoutId id="2147484118" r:id="rId15"/>
    <p:sldLayoutId id="2147484119" r:id="rId16"/>
    <p:sldLayoutId id="2147484120" r:id="rId17"/>
    <p:sldLayoutId id="2147484121" r:id="rId18"/>
    <p:sldLayoutId id="2147484122" r:id="rId19"/>
    <p:sldLayoutId id="2147484123" r:id="rId20"/>
    <p:sldLayoutId id="2147484124" r:id="rId21"/>
    <p:sldLayoutId id="2147484125" r:id="rId22"/>
    <p:sldLayoutId id="2147484126" r:id="rId23"/>
    <p:sldLayoutId id="2147484127" r:id="rId24"/>
    <p:sldLayoutId id="2147484128" r:id="rId25"/>
    <p:sldLayoutId id="2147484129" r:id="rId26"/>
    <p:sldLayoutId id="2147484130" r:id="rId27"/>
    <p:sldLayoutId id="2147484131" r:id="rId28"/>
    <p:sldLayoutId id="2147484132" r:id="rId29"/>
  </p:sldLayoutIdLst>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BDD245-9101-68CF-F326-25392DB41A5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FCC5BFF1-C0C5-EA13-29E7-4DEFDB4FE86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35D09E4-0459-1714-4D89-A7AFE44B6000}"/>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A2AAFC76-CF99-49E9-AFDD-57705427CB63}" type="datetimeFigureOut">
              <a:rPr lang="en-CA" smtClean="0"/>
              <a:t>2026-03-09</a:t>
            </a:fld>
            <a:endParaRPr lang="en-CA"/>
          </a:p>
        </p:txBody>
      </p:sp>
      <p:sp>
        <p:nvSpPr>
          <p:cNvPr id="5" name="Footer Placeholder 4">
            <a:extLst>
              <a:ext uri="{FF2B5EF4-FFF2-40B4-BE49-F238E27FC236}">
                <a16:creationId xmlns:a16="http://schemas.microsoft.com/office/drawing/2014/main" id="{6769A49A-57F2-2280-6964-29F1967608A2}"/>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CA"/>
          </a:p>
        </p:txBody>
      </p:sp>
      <p:sp>
        <p:nvSpPr>
          <p:cNvPr id="6" name="Slide Number Placeholder 5">
            <a:extLst>
              <a:ext uri="{FF2B5EF4-FFF2-40B4-BE49-F238E27FC236}">
                <a16:creationId xmlns:a16="http://schemas.microsoft.com/office/drawing/2014/main" id="{19CF8707-C096-B2B0-9916-762CF44261D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53F1E382-7B22-46A8-9CFC-5BC7D206F1E8}" type="slidenum">
              <a:rPr lang="en-CA" smtClean="0"/>
              <a:t>‹#›</a:t>
            </a:fld>
            <a:endParaRPr lang="en-CA"/>
          </a:p>
        </p:txBody>
      </p:sp>
    </p:spTree>
    <p:extLst>
      <p:ext uri="{BB962C8B-B14F-4D97-AF65-F5344CB8AC3E}">
        <p14:creationId xmlns:p14="http://schemas.microsoft.com/office/powerpoint/2010/main" val="2628937769"/>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37" r:id="rId4"/>
    <p:sldLayoutId id="2147484138" r:id="rId5"/>
    <p:sldLayoutId id="2147484139" r:id="rId6"/>
    <p:sldLayoutId id="2147484140" r:id="rId7"/>
    <p:sldLayoutId id="2147484141" r:id="rId8"/>
    <p:sldLayoutId id="2147484142" r:id="rId9"/>
    <p:sldLayoutId id="2147484143" r:id="rId10"/>
    <p:sldLayoutId id="2147484144" r:id="rId11"/>
    <p:sldLayoutId id="2147484145"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2"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2"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8"/>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3815834840"/>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 id="2147484231" r:id="rId26"/>
    <p:sldLayoutId id="2147484232" r:id="rId27"/>
  </p:sldLayoutIdLst>
  <p:hf hdr="0" ftr="0" dt="0"/>
  <p:txStyles>
    <p:titleStyle>
      <a:lvl1pPr algn="l" defTabSz="685766"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2" indent="-171442" algn="l" defTabSz="685766"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25" indent="-171442" algn="l" defTabSz="685766"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07" indent="-171442" algn="l" defTabSz="685766"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090" indent="-171442" algn="l" defTabSz="685766"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2974" indent="-171442" algn="l" defTabSz="685766"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3424581242"/>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 id="2147484245" r:id="rId12"/>
    <p:sldLayoutId id="2147484246" r:id="rId13"/>
    <p:sldLayoutId id="2147484247" r:id="rId14"/>
    <p:sldLayoutId id="2147484248" r:id="rId15"/>
    <p:sldLayoutId id="2147484249" r:id="rId16"/>
    <p:sldLayoutId id="2147484250" r:id="rId17"/>
    <p:sldLayoutId id="2147484251" r:id="rId18"/>
    <p:sldLayoutId id="2147484252" r:id="rId19"/>
    <p:sldLayoutId id="2147484253" r:id="rId20"/>
    <p:sldLayoutId id="2147484254" r:id="rId21"/>
    <p:sldLayoutId id="2147484255" r:id="rId22"/>
    <p:sldLayoutId id="2147484256" r:id="rId23"/>
    <p:sldLayoutId id="2147484257" r:id="rId24"/>
    <p:sldLayoutId id="2147484258" r:id="rId25"/>
    <p:sldLayoutId id="2147484259" r:id="rId26"/>
    <p:sldLayoutId id="2147484260" r:id="rId27"/>
    <p:sldLayoutId id="2147484261" r:id="rId28"/>
    <p:sldLayoutId id="2147484262" r:id="rId29"/>
    <p:sldLayoutId id="2147484263" r:id="rId30"/>
  </p:sldLayoutIdLst>
  <p:hf hdr="0" ft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9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20.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0.jpeg"/><Relationship Id="rId7" Type="http://schemas.openxmlformats.org/officeDocument/2006/relationships/diagramQuickStyle" Target="../diagrams/quickStyle1.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1.png"/><Relationship Id="rId9" Type="http://schemas.microsoft.com/office/2007/relationships/diagramDrawing" Target="../diagrams/drawing1.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2.jpeg"/><Relationship Id="rId7" Type="http://schemas.openxmlformats.org/officeDocument/2006/relationships/diagramQuickStyle" Target="../diagrams/quickStyle2.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1.png"/><Relationship Id="rId9" Type="http://schemas.microsoft.com/office/2007/relationships/diagramDrawing" Target="../diagrams/drawing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4.xml"/><Relationship Id="rId7" Type="http://schemas.openxmlformats.org/officeDocument/2006/relationships/notesSlide" Target="../notesSlides/notesSlide1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358.xml"/><Relationship Id="rId5" Type="http://schemas.openxmlformats.org/officeDocument/2006/relationships/tags" Target="../tags/tag6.xml"/><Relationship Id="rId4" Type="http://schemas.openxmlformats.org/officeDocument/2006/relationships/tags" Target="../tags/tag5.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5.xml"/></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2.xml"/><Relationship Id="rId1" Type="http://schemas.openxmlformats.org/officeDocument/2006/relationships/slideLayout" Target="../slideLayouts/slideLayout96.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9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5.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9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5.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5.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2.xml"/><Relationship Id="rId1" Type="http://schemas.openxmlformats.org/officeDocument/2006/relationships/slideLayout" Target="../slideLayouts/slideLayout240.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17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4.xml"/><Relationship Id="rId1" Type="http://schemas.openxmlformats.org/officeDocument/2006/relationships/slideLayout" Target="../slideLayouts/slideLayout247.xml"/><Relationship Id="rId4" Type="http://schemas.openxmlformats.org/officeDocument/2006/relationships/image" Target="../media/image31.jpg"/></Relationships>
</file>

<file path=ppt/slides/_rels/slide35.xml.rels><?xml version="1.0" encoding="UTF-8" standalone="yes"?>
<Relationships xmlns="http://schemas.openxmlformats.org/package/2006/relationships"><Relationship Id="rId3" Type="http://schemas.openxmlformats.org/officeDocument/2006/relationships/hyperlink" Target="http://www.sunlife.ca/mymoney" TargetMode="External"/><Relationship Id="rId7"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9.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Placeholder 7" descr="A person in a suit holding a computer&#10;&#10;Description automatically generated">
            <a:extLst>
              <a:ext uri="{FF2B5EF4-FFF2-40B4-BE49-F238E27FC236}">
                <a16:creationId xmlns:a16="http://schemas.microsoft.com/office/drawing/2014/main" id="{4F3F4F56-E1DF-FA92-5415-0D6EC6853AAB}"/>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13167" r="13167"/>
          <a:stretch/>
        </p:blipFill>
        <p:spPr/>
      </p:pic>
      <p:sp>
        <p:nvSpPr>
          <p:cNvPr id="2" name="Title 1">
            <a:extLst>
              <a:ext uri="{FF2B5EF4-FFF2-40B4-BE49-F238E27FC236}">
                <a16:creationId xmlns:a16="http://schemas.microsoft.com/office/drawing/2014/main" id="{C774D5DF-F416-9048-8FA4-75CA684385EF}"/>
              </a:ext>
            </a:extLst>
          </p:cNvPr>
          <p:cNvSpPr>
            <a:spLocks noGrp="1"/>
          </p:cNvSpPr>
          <p:nvPr>
            <p:ph type="ctrTitle" idx="4294967295"/>
          </p:nvPr>
        </p:nvSpPr>
        <p:spPr>
          <a:xfrm>
            <a:off x="215900" y="1391314"/>
            <a:ext cx="3600450" cy="817562"/>
          </a:xfrm>
        </p:spPr>
        <p:txBody>
          <a:bodyPr>
            <a:normAutofit/>
          </a:bodyPr>
          <a:lstStyle/>
          <a:p>
            <a:r>
              <a:rPr lang="en-US" sz="2800" dirty="0">
                <a:latin typeface="Sun Life New Display" pitchFamily="2" charset="0"/>
              </a:rPr>
              <a:t>Value of your workplace plan</a:t>
            </a:r>
          </a:p>
        </p:txBody>
      </p:sp>
      <p:sp>
        <p:nvSpPr>
          <p:cNvPr id="19" name="Subtitle 2">
            <a:extLst>
              <a:ext uri="{FF2B5EF4-FFF2-40B4-BE49-F238E27FC236}">
                <a16:creationId xmlns:a16="http://schemas.microsoft.com/office/drawing/2014/main" id="{4DA60AEA-FD72-CB12-0459-DBE5C61B2835}"/>
              </a:ext>
            </a:extLst>
          </p:cNvPr>
          <p:cNvSpPr txBox="1">
            <a:spLocks/>
          </p:cNvSpPr>
          <p:nvPr/>
        </p:nvSpPr>
        <p:spPr>
          <a:xfrm>
            <a:off x="215900" y="2647592"/>
            <a:ext cx="3600450" cy="273844"/>
          </a:xfrm>
          <a:prstGeom prst="rect">
            <a:avLst/>
          </a:prstGeom>
        </p:spPr>
        <p:txBody>
          <a:bodyPr>
            <a:noAutofit/>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1"/>
                </a:solidFill>
                <a:effectLst/>
                <a:uLnTx/>
                <a:uFillTx/>
                <a:latin typeface="Sun Life New Text" pitchFamily="2" charset="0"/>
                <a:ea typeface="+mn-ea"/>
                <a:cs typeface="+mn-cs"/>
              </a:rPr>
              <a:t>Client name</a:t>
            </a:r>
          </a:p>
        </p:txBody>
      </p:sp>
      <p:sp>
        <p:nvSpPr>
          <p:cNvPr id="21" name="TextBox 20">
            <a:extLst>
              <a:ext uri="{FF2B5EF4-FFF2-40B4-BE49-F238E27FC236}">
                <a16:creationId xmlns:a16="http://schemas.microsoft.com/office/drawing/2014/main" id="{204491E2-239B-2831-7C9D-8CCC7A893B88}"/>
              </a:ext>
            </a:extLst>
          </p:cNvPr>
          <p:cNvSpPr txBox="1"/>
          <p:nvPr/>
        </p:nvSpPr>
        <p:spPr>
          <a:xfrm>
            <a:off x="215900" y="249776"/>
            <a:ext cx="1509452"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3846"/>
                </a:solidFill>
                <a:effectLst/>
                <a:uLnTx/>
                <a:uFillTx/>
                <a:latin typeface="Sun Life New Display" pitchFamily="2" charset="0"/>
                <a:ea typeface="+mn-ea"/>
                <a:cs typeface="+mn-cs"/>
              </a:rPr>
              <a:t>Day/Month/Year</a:t>
            </a:r>
            <a:endParaRPr kumimoji="0" lang="en-CA" sz="1400" b="0" i="0" u="none" strike="noStrike" kern="1200" cap="none" spc="0" normalizeH="0" baseline="0" noProof="0" dirty="0">
              <a:ln>
                <a:noFill/>
              </a:ln>
              <a:solidFill>
                <a:srgbClr val="003846"/>
              </a:solidFill>
              <a:effectLst/>
              <a:uLnTx/>
              <a:uFillTx/>
              <a:latin typeface="Sun Life New Display" pitchFamily="2" charset="0"/>
              <a:ea typeface="+mn-ea"/>
              <a:cs typeface="+mn-cs"/>
            </a:endParaRPr>
          </a:p>
        </p:txBody>
      </p:sp>
      <p:sp>
        <p:nvSpPr>
          <p:cNvPr id="22" name="TextBox 21">
            <a:extLst>
              <a:ext uri="{FF2B5EF4-FFF2-40B4-BE49-F238E27FC236}">
                <a16:creationId xmlns:a16="http://schemas.microsoft.com/office/drawing/2014/main" id="{ACFFF167-A713-063C-C800-001C09D3BD17}"/>
              </a:ext>
            </a:extLst>
          </p:cNvPr>
          <p:cNvSpPr txBox="1"/>
          <p:nvPr/>
        </p:nvSpPr>
        <p:spPr>
          <a:xfrm>
            <a:off x="2325950" y="4566206"/>
            <a:ext cx="1765227"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Sun Life New Text" pitchFamily="2" charset="0"/>
                <a:ea typeface="+mn-ea"/>
                <a:cs typeface="+mn-cs"/>
              </a:rPr>
              <a:t>&lt; Sponsor Logo &gt;</a:t>
            </a:r>
            <a:endParaRPr kumimoji="0" lang="en-CA" sz="1600" b="0" i="0" u="none" strike="noStrike" kern="1200" cap="none" spc="0" normalizeH="0" baseline="0" noProof="0" dirty="0">
              <a:ln>
                <a:noFill/>
              </a:ln>
              <a:solidFill>
                <a:srgbClr val="FF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28342823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11F1B6-C3DF-034A-8E8F-9804BC17CB1D}"/>
              </a:ext>
            </a:extLst>
          </p:cNvPr>
          <p:cNvSpPr>
            <a:spLocks noGrp="1"/>
          </p:cNvSpPr>
          <p:nvPr>
            <p:ph type="sldNum" sz="quarter" idx="12"/>
          </p:nvPr>
        </p:nvSpPr>
        <p:spPr/>
        <p:txBody>
          <a:bodyPr/>
          <a:lstStyle/>
          <a:p>
            <a:pPr algn="l" defTabSz="457189">
              <a:defRPr/>
            </a:pPr>
            <a:fld id="{9FA635D2-B142-BE49-AECA-6169441F1F99}" type="slidenum">
              <a:rPr lang="en-US" sz="600" b="1">
                <a:solidFill>
                  <a:srgbClr val="000000"/>
                </a:solidFill>
                <a:latin typeface="Sun Life Sans"/>
              </a:rPr>
              <a:pPr algn="l" defTabSz="457189">
                <a:defRPr/>
              </a:pPr>
              <a:t>10</a:t>
            </a:fld>
            <a:endParaRPr lang="en-US" sz="600" b="1" dirty="0">
              <a:solidFill>
                <a:srgbClr val="000000"/>
              </a:solidFill>
              <a:latin typeface="Sun Life Sans"/>
            </a:endParaRPr>
          </a:p>
        </p:txBody>
      </p:sp>
      <p:pic>
        <p:nvPicPr>
          <p:cNvPr id="10" name="Picture Placeholder 9" descr="A cup on a book&#10;&#10;Description automatically generated with low confidence">
            <a:extLst>
              <a:ext uri="{FF2B5EF4-FFF2-40B4-BE49-F238E27FC236}">
                <a16:creationId xmlns:a16="http://schemas.microsoft.com/office/drawing/2014/main" id="{502F61B6-E1FE-75CA-7C66-4CED8B42B1C7}"/>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25" r="25"/>
          <a:stretch/>
        </p:blipFill>
        <p:spPr/>
      </p:pic>
      <p:sp>
        <p:nvSpPr>
          <p:cNvPr id="5" name="Text Placeholder 4">
            <a:extLst>
              <a:ext uri="{FF2B5EF4-FFF2-40B4-BE49-F238E27FC236}">
                <a16:creationId xmlns:a16="http://schemas.microsoft.com/office/drawing/2014/main" id="{6ED55860-9E73-5645-8EBE-36B3661C514D}"/>
              </a:ext>
            </a:extLst>
          </p:cNvPr>
          <p:cNvSpPr>
            <a:spLocks noGrp="1"/>
          </p:cNvSpPr>
          <p:nvPr>
            <p:ph type="body" sz="quarter" idx="31"/>
          </p:nvPr>
        </p:nvSpPr>
        <p:spPr>
          <a:xfrm>
            <a:off x="215901" y="202138"/>
            <a:ext cx="2843213" cy="811653"/>
          </a:xfrm>
        </p:spPr>
        <p:txBody>
          <a:bodyPr/>
          <a:lstStyle/>
          <a:p>
            <a:r>
              <a:rPr lang="en-CA" dirty="0"/>
              <a:t>Enrolling in a non-registered account</a:t>
            </a:r>
          </a:p>
        </p:txBody>
      </p:sp>
      <p:sp>
        <p:nvSpPr>
          <p:cNvPr id="9" name="TextBox 8">
            <a:extLst>
              <a:ext uri="{FF2B5EF4-FFF2-40B4-BE49-F238E27FC236}">
                <a16:creationId xmlns:a16="http://schemas.microsoft.com/office/drawing/2014/main" id="{C94B71F0-363D-CF60-30A3-A4362D0F8F6A}"/>
              </a:ext>
            </a:extLst>
          </p:cNvPr>
          <p:cNvSpPr txBox="1"/>
          <p:nvPr/>
        </p:nvSpPr>
        <p:spPr>
          <a:xfrm>
            <a:off x="149775" y="1688913"/>
            <a:ext cx="3017290" cy="1785104"/>
          </a:xfrm>
          <a:prstGeom prst="rect">
            <a:avLst/>
          </a:prstGeom>
          <a:noFill/>
        </p:spPr>
        <p:txBody>
          <a:bodyPr wrap="square">
            <a:spAutoFit/>
          </a:bodyPr>
          <a:lstStyle/>
          <a:p>
            <a:pPr marL="0" lvl="1" defTabSz="457189">
              <a:defRPr/>
            </a:pPr>
            <a:r>
              <a:rPr lang="en-CA" sz="1100" dirty="0">
                <a:solidFill>
                  <a:srgbClr val="000000"/>
                </a:solidFill>
                <a:latin typeface="Sun Life New Text" pitchFamily="2" charset="0"/>
              </a:rPr>
              <a:t>We’re required to collect certain info and </a:t>
            </a:r>
            <a:r>
              <a:rPr lang="en-CA" sz="1100" dirty="0">
                <a:solidFill>
                  <a:prstClr val="black"/>
                </a:solidFill>
                <a:latin typeface="Sun Life New Text" pitchFamily="2" charset="0"/>
              </a:rPr>
              <a:t>may </a:t>
            </a:r>
            <a:r>
              <a:rPr lang="en-CA" sz="1100" dirty="0">
                <a:solidFill>
                  <a:srgbClr val="000000"/>
                </a:solidFill>
                <a:latin typeface="Sun Life New Text" pitchFamily="2" charset="0"/>
              </a:rPr>
              <a:t>report it to the Canada Revenue Agency (CRA).</a:t>
            </a:r>
          </a:p>
          <a:p>
            <a:pPr marL="0" lvl="1" defTabSz="457189">
              <a:defRPr/>
            </a:pPr>
            <a:endParaRPr lang="en-CA" sz="1100" dirty="0">
              <a:solidFill>
                <a:srgbClr val="000000"/>
              </a:solidFill>
              <a:latin typeface="Sun Life New Text" pitchFamily="2" charset="0"/>
            </a:endParaRPr>
          </a:p>
          <a:p>
            <a:pPr marL="0" lvl="1" defTabSz="457189">
              <a:defRPr/>
            </a:pPr>
            <a:r>
              <a:rPr lang="en-CA" sz="1100" dirty="0">
                <a:solidFill>
                  <a:srgbClr val="000000"/>
                </a:solidFill>
                <a:latin typeface="Sun Life New Text" pitchFamily="2" charset="0"/>
              </a:rPr>
              <a:t>CRA </a:t>
            </a:r>
            <a:r>
              <a:rPr lang="en-CA" sz="1100" dirty="0">
                <a:solidFill>
                  <a:prstClr val="black"/>
                </a:solidFill>
                <a:latin typeface="Sun Life New Text" pitchFamily="2" charset="0"/>
              </a:rPr>
              <a:t>may s</a:t>
            </a:r>
            <a:r>
              <a:rPr lang="en-CA" sz="1100" dirty="0">
                <a:solidFill>
                  <a:srgbClr val="000000"/>
                </a:solidFill>
                <a:latin typeface="Sun Life New Text" pitchFamily="2" charset="0"/>
              </a:rPr>
              <a:t>hare it with relevant foreign tax authorities.</a:t>
            </a:r>
          </a:p>
          <a:p>
            <a:pPr marL="0" lvl="1" defTabSz="457189">
              <a:defRPr/>
            </a:pPr>
            <a:endParaRPr lang="en-CA" sz="1100" dirty="0">
              <a:solidFill>
                <a:srgbClr val="000000"/>
              </a:solidFill>
              <a:latin typeface="Sun Life New Text" pitchFamily="2" charset="0"/>
            </a:endParaRPr>
          </a:p>
          <a:p>
            <a:pPr marL="0" lvl="1" defTabSz="457189">
              <a:defRPr/>
            </a:pPr>
            <a:r>
              <a:rPr lang="en-US" sz="1100" dirty="0">
                <a:solidFill>
                  <a:srgbClr val="000000"/>
                </a:solidFill>
                <a:latin typeface="Sun Life New Text" pitchFamily="2" charset="0"/>
              </a:rPr>
              <a:t>For more info, search </a:t>
            </a:r>
            <a:r>
              <a:rPr lang="en-US" sz="1100" b="1" dirty="0">
                <a:solidFill>
                  <a:srgbClr val="000000"/>
                </a:solidFill>
                <a:latin typeface="Sun Life New Text" pitchFamily="2" charset="0"/>
              </a:rPr>
              <a:t>“Enhanced financial account information reporting” </a:t>
            </a:r>
            <a:r>
              <a:rPr lang="en-US" sz="1100" dirty="0">
                <a:solidFill>
                  <a:srgbClr val="000000"/>
                </a:solidFill>
                <a:latin typeface="Sun Life New Text" pitchFamily="2" charset="0"/>
              </a:rPr>
              <a:t>on CRA’s website.</a:t>
            </a:r>
            <a:endParaRPr lang="en-CA" sz="1100" dirty="0">
              <a:solidFill>
                <a:srgbClr val="000000"/>
              </a:solidFill>
              <a:latin typeface="Sun Life New Text" pitchFamily="2" charset="0"/>
            </a:endParaRPr>
          </a:p>
        </p:txBody>
      </p:sp>
    </p:spTree>
    <p:extLst>
      <p:ext uri="{BB962C8B-B14F-4D97-AF65-F5344CB8AC3E}">
        <p14:creationId xmlns:p14="http://schemas.microsoft.com/office/powerpoint/2010/main" val="1439180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6B5048C-64AA-3D9C-5D62-859965A37B49}"/>
              </a:ext>
            </a:extLst>
          </p:cNvPr>
          <p:cNvSpPr>
            <a:spLocks noGrp="1"/>
          </p:cNvSpPr>
          <p:nvPr>
            <p:ph type="sldNum" sz="quarter" idx="12"/>
          </p:nvPr>
        </p:nvSpPr>
        <p:spPr/>
        <p:txBody>
          <a:bodyPr/>
          <a:lstStyle/>
          <a:p>
            <a:fld id="{9FA635D2-B142-BE49-AECA-6169441F1F99}" type="slidenum">
              <a:rPr lang="en-US" smtClean="0">
                <a:latin typeface="Sun Life New Text" pitchFamily="2" charset="0"/>
              </a:rPr>
              <a:t>11</a:t>
            </a:fld>
            <a:endParaRPr lang="en-US">
              <a:latin typeface="Sun Life New Text" pitchFamily="2" charset="0"/>
            </a:endParaRPr>
          </a:p>
        </p:txBody>
      </p:sp>
      <p:pic>
        <p:nvPicPr>
          <p:cNvPr id="11" name="Picture Placeholder 10" descr="A group of people sitting at a table in a room with windows&#10;&#10;Description automatically generated with medium confidence">
            <a:extLst>
              <a:ext uri="{FF2B5EF4-FFF2-40B4-BE49-F238E27FC236}">
                <a16:creationId xmlns:a16="http://schemas.microsoft.com/office/drawing/2014/main" id="{54CB1905-90EE-44F3-984E-F1C9C8E868CB}"/>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4605" r="4605"/>
          <a:stretch/>
        </p:blipFill>
        <p:spPr/>
      </p:pic>
      <p:sp>
        <p:nvSpPr>
          <p:cNvPr id="3" name="Text Placeholder 2">
            <a:extLst>
              <a:ext uri="{FF2B5EF4-FFF2-40B4-BE49-F238E27FC236}">
                <a16:creationId xmlns:a16="http://schemas.microsoft.com/office/drawing/2014/main" id="{C8272196-6386-1949-1333-86060EC699E7}"/>
              </a:ext>
            </a:extLst>
          </p:cNvPr>
          <p:cNvSpPr>
            <a:spLocks noGrp="1"/>
          </p:cNvSpPr>
          <p:nvPr>
            <p:ph type="body" sz="quarter" idx="35"/>
          </p:nvPr>
        </p:nvSpPr>
        <p:spPr>
          <a:xfrm>
            <a:off x="5557476" y="4179024"/>
            <a:ext cx="3091510" cy="526054"/>
          </a:xfrm>
        </p:spPr>
        <p:txBody>
          <a:bodyPr/>
          <a:lstStyle/>
          <a:p>
            <a:r>
              <a:rPr lang="en-CA" sz="1000" dirty="0">
                <a:solidFill>
                  <a:schemeClr val="tx1"/>
                </a:solidFill>
                <a:latin typeface="Sun Life New Text" pitchFamily="2" charset="0"/>
                <a:cs typeface="Arial" panose="020B0604020202020204" pitchFamily="34" charset="0"/>
              </a:rPr>
              <a:t>You’re responsible for monitoring your RRSP limit. See your most recent Notice of Assessment.</a:t>
            </a:r>
            <a:r>
              <a:rPr lang="en-CA" sz="1000" b="1" dirty="0">
                <a:solidFill>
                  <a:schemeClr val="tx1"/>
                </a:solidFill>
                <a:latin typeface="Sun Life New Text" pitchFamily="2" charset="0"/>
                <a:cs typeface="Arial" panose="020B0604020202020204" pitchFamily="34" charset="0"/>
              </a:rPr>
              <a:t> </a:t>
            </a:r>
            <a:r>
              <a:rPr lang="en-US" sz="1000" dirty="0">
                <a:solidFill>
                  <a:schemeClr val="tx1"/>
                </a:solidFill>
                <a:latin typeface="Sun Life New Text" pitchFamily="2" charset="0"/>
              </a:rPr>
              <a:t>Visit </a:t>
            </a:r>
            <a:r>
              <a:rPr lang="en-US" sz="1000" b="1" dirty="0">
                <a:solidFill>
                  <a:schemeClr val="tx1"/>
                </a:solidFill>
                <a:latin typeface="Sun Life New Text" pitchFamily="2" charset="0"/>
              </a:rPr>
              <a:t>Canada.ca </a:t>
            </a:r>
            <a:r>
              <a:rPr lang="en-US" sz="1000" dirty="0">
                <a:solidFill>
                  <a:schemeClr val="tx1"/>
                </a:solidFill>
                <a:latin typeface="Sun Life New Text" pitchFamily="2" charset="0"/>
              </a:rPr>
              <a:t>for more info</a:t>
            </a:r>
            <a:endParaRPr lang="en-CA" sz="1000" dirty="0">
              <a:solidFill>
                <a:schemeClr val="tx1"/>
              </a:solidFill>
              <a:latin typeface="Sun Life New Text" pitchFamily="2" charset="0"/>
            </a:endParaRPr>
          </a:p>
          <a:p>
            <a:endParaRPr lang="en-US" sz="1000" dirty="0">
              <a:latin typeface="Sun Life New Text" pitchFamily="2" charset="0"/>
            </a:endParaRPr>
          </a:p>
        </p:txBody>
      </p:sp>
      <p:sp>
        <p:nvSpPr>
          <p:cNvPr id="5" name="Text Placeholder 4">
            <a:extLst>
              <a:ext uri="{FF2B5EF4-FFF2-40B4-BE49-F238E27FC236}">
                <a16:creationId xmlns:a16="http://schemas.microsoft.com/office/drawing/2014/main" id="{B2619D1C-D298-AAD5-DC76-C58D88025E0C}"/>
              </a:ext>
            </a:extLst>
          </p:cNvPr>
          <p:cNvSpPr>
            <a:spLocks noGrp="1"/>
          </p:cNvSpPr>
          <p:nvPr>
            <p:ph type="body" sz="quarter" idx="29"/>
          </p:nvPr>
        </p:nvSpPr>
        <p:spPr>
          <a:xfrm>
            <a:off x="4843786" y="535779"/>
            <a:ext cx="4138618" cy="200024"/>
          </a:xfrm>
        </p:spPr>
        <p:txBody>
          <a:bodyPr/>
          <a:lstStyle/>
          <a:p>
            <a:r>
              <a:rPr lang="en-US" sz="1600" dirty="0">
                <a:latin typeface="Sun Life New Display" pitchFamily="2" charset="0"/>
              </a:rPr>
              <a:t>2026 RRSP limit</a:t>
            </a:r>
            <a:endParaRPr lang="en-CA" sz="1600" dirty="0">
              <a:latin typeface="Sun Life New Display" pitchFamily="2" charset="0"/>
            </a:endParaRPr>
          </a:p>
        </p:txBody>
      </p:sp>
      <p:sp>
        <p:nvSpPr>
          <p:cNvPr id="14" name="Text Placeholder 13">
            <a:extLst>
              <a:ext uri="{FF2B5EF4-FFF2-40B4-BE49-F238E27FC236}">
                <a16:creationId xmlns:a16="http://schemas.microsoft.com/office/drawing/2014/main" id="{0DAB2645-91AA-F092-33D8-4BC1713E19A7}"/>
              </a:ext>
            </a:extLst>
          </p:cNvPr>
          <p:cNvSpPr>
            <a:spLocks noGrp="1"/>
          </p:cNvSpPr>
          <p:nvPr>
            <p:ph type="body" sz="quarter" idx="33"/>
          </p:nvPr>
        </p:nvSpPr>
        <p:spPr>
          <a:xfrm>
            <a:off x="4818998" y="1065366"/>
            <a:ext cx="4163406" cy="720725"/>
          </a:xfrm>
        </p:spPr>
        <p:txBody>
          <a:bodyPr/>
          <a:lstStyle/>
          <a:p>
            <a:r>
              <a:rPr lang="en-CA" sz="1200" dirty="0">
                <a:solidFill>
                  <a:schemeClr val="tx1"/>
                </a:solidFill>
                <a:latin typeface="Sun Life New Text" pitchFamily="2" charset="0"/>
              </a:rPr>
              <a:t>Lesser of 18% of previous year’s earned income or $33,810</a:t>
            </a:r>
            <a:endParaRPr lang="en-US" sz="1200" dirty="0">
              <a:solidFill>
                <a:schemeClr val="tx1"/>
              </a:solidFill>
              <a:latin typeface="Sun Life New Text" pitchFamily="2" charset="0"/>
            </a:endParaRPr>
          </a:p>
        </p:txBody>
      </p:sp>
      <p:pic>
        <p:nvPicPr>
          <p:cNvPr id="19" name="Picture 18" descr="Shape&#10;&#10;Description automatically generated with medium confidence">
            <a:extLst>
              <a:ext uri="{FF2B5EF4-FFF2-40B4-BE49-F238E27FC236}">
                <a16:creationId xmlns:a16="http://schemas.microsoft.com/office/drawing/2014/main" id="{CBAA58BE-2FAC-02A6-8E4F-F6B8C79B79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16609" y="4179024"/>
            <a:ext cx="408433" cy="512065"/>
          </a:xfrm>
          <a:prstGeom prst="rect">
            <a:avLst/>
          </a:prstGeom>
        </p:spPr>
      </p:pic>
      <p:graphicFrame>
        <p:nvGraphicFramePr>
          <p:cNvPr id="12" name="Diagram 11">
            <a:extLst>
              <a:ext uri="{FF2B5EF4-FFF2-40B4-BE49-F238E27FC236}">
                <a16:creationId xmlns:a16="http://schemas.microsoft.com/office/drawing/2014/main" id="{D770FAE0-AF40-EF40-2E76-38621D90914B}"/>
              </a:ext>
            </a:extLst>
          </p:cNvPr>
          <p:cNvGraphicFramePr/>
          <p:nvPr>
            <p:extLst>
              <p:ext uri="{D42A27DB-BD31-4B8C-83A1-F6EECF244321}">
                <p14:modId xmlns:p14="http://schemas.microsoft.com/office/powerpoint/2010/main" val="3250711377"/>
              </p:ext>
            </p:extLst>
          </p:nvPr>
        </p:nvGraphicFramePr>
        <p:xfrm>
          <a:off x="4759378" y="1724493"/>
          <a:ext cx="4066903" cy="20413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80203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6B5048C-64AA-3D9C-5D62-859965A37B49}"/>
              </a:ext>
            </a:extLst>
          </p:cNvPr>
          <p:cNvSpPr>
            <a:spLocks noGrp="1"/>
          </p:cNvSpPr>
          <p:nvPr>
            <p:ph type="sldNum" sz="quarter" idx="12"/>
          </p:nvPr>
        </p:nvSpPr>
        <p:spPr/>
        <p:txBody>
          <a:bodyPr/>
          <a:lstStyle/>
          <a:p>
            <a:fld id="{9FA635D2-B142-BE49-AECA-6169441F1F99}" type="slidenum">
              <a:rPr lang="en-US" smtClean="0"/>
              <a:t>12</a:t>
            </a:fld>
            <a:endParaRPr lang="en-US"/>
          </a:p>
        </p:txBody>
      </p:sp>
      <p:pic>
        <p:nvPicPr>
          <p:cNvPr id="9" name="Picture Placeholder 8" descr="A person sitting at a table with a computer&#10;&#10;Description automatically generated with medium confidence">
            <a:extLst>
              <a:ext uri="{FF2B5EF4-FFF2-40B4-BE49-F238E27FC236}">
                <a16:creationId xmlns:a16="http://schemas.microsoft.com/office/drawing/2014/main" id="{C7098F06-92DF-90F8-A069-6523317FEDF7}"/>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19698" r="19698"/>
          <a:stretch/>
        </p:blipFill>
        <p:spPr/>
      </p:pic>
      <p:sp>
        <p:nvSpPr>
          <p:cNvPr id="3" name="Text Placeholder 2">
            <a:extLst>
              <a:ext uri="{FF2B5EF4-FFF2-40B4-BE49-F238E27FC236}">
                <a16:creationId xmlns:a16="http://schemas.microsoft.com/office/drawing/2014/main" id="{C8272196-6386-1949-1333-86060EC699E7}"/>
              </a:ext>
            </a:extLst>
          </p:cNvPr>
          <p:cNvSpPr>
            <a:spLocks noGrp="1"/>
          </p:cNvSpPr>
          <p:nvPr>
            <p:ph type="body" sz="quarter" idx="35"/>
          </p:nvPr>
        </p:nvSpPr>
        <p:spPr>
          <a:xfrm>
            <a:off x="5557476" y="4179024"/>
            <a:ext cx="3043384" cy="526054"/>
          </a:xfrm>
        </p:spPr>
        <p:txBody>
          <a:bodyPr/>
          <a:lstStyle/>
          <a:p>
            <a:pPr lvl="0" defTabSz="182880">
              <a:defRPr/>
            </a:pPr>
            <a:r>
              <a:rPr lang="en-CA" sz="1000" dirty="0">
                <a:solidFill>
                  <a:schemeClr val="tx1"/>
                </a:solidFill>
                <a:latin typeface="Sun Life New Text" pitchFamily="2" charset="0"/>
                <a:cs typeface="Arial" panose="020B0604020202020204" pitchFamily="34" charset="0"/>
              </a:rPr>
              <a:t>You’re responsible for monitoring your TFSA limit.  Use the </a:t>
            </a:r>
            <a:r>
              <a:rPr lang="en-CA" sz="1000" i="1" dirty="0">
                <a:solidFill>
                  <a:schemeClr val="tx1"/>
                </a:solidFill>
                <a:latin typeface="Sun Life New Text" pitchFamily="2" charset="0"/>
                <a:cs typeface="Arial" panose="020B0604020202020204" pitchFamily="34" charset="0"/>
              </a:rPr>
              <a:t>My account for individuals </a:t>
            </a:r>
            <a:r>
              <a:rPr lang="en-CA" sz="1000" dirty="0">
                <a:solidFill>
                  <a:schemeClr val="tx1"/>
                </a:solidFill>
                <a:latin typeface="Sun Life New Text" pitchFamily="2" charset="0"/>
                <a:cs typeface="Arial" panose="020B0604020202020204" pitchFamily="34" charset="0"/>
              </a:rPr>
              <a:t>service on </a:t>
            </a:r>
            <a:r>
              <a:rPr lang="en-CA" sz="1000" b="1" dirty="0">
                <a:solidFill>
                  <a:schemeClr val="tx1"/>
                </a:solidFill>
                <a:latin typeface="Sun Life New Text" pitchFamily="2" charset="0"/>
                <a:cs typeface="Arial" panose="020B0604020202020204" pitchFamily="34" charset="0"/>
              </a:rPr>
              <a:t>Canada.ca</a:t>
            </a:r>
            <a:r>
              <a:rPr lang="en-CA" sz="1000" dirty="0">
                <a:solidFill>
                  <a:schemeClr val="tx1"/>
                </a:solidFill>
                <a:latin typeface="Sun Life New Text" pitchFamily="2" charset="0"/>
                <a:cs typeface="Arial" panose="020B0604020202020204" pitchFamily="34" charset="0"/>
              </a:rPr>
              <a:t>.</a:t>
            </a:r>
          </a:p>
        </p:txBody>
      </p:sp>
      <p:sp>
        <p:nvSpPr>
          <p:cNvPr id="5" name="Text Placeholder 4">
            <a:extLst>
              <a:ext uri="{FF2B5EF4-FFF2-40B4-BE49-F238E27FC236}">
                <a16:creationId xmlns:a16="http://schemas.microsoft.com/office/drawing/2014/main" id="{B2619D1C-D298-AAD5-DC76-C58D88025E0C}"/>
              </a:ext>
            </a:extLst>
          </p:cNvPr>
          <p:cNvSpPr>
            <a:spLocks noGrp="1"/>
          </p:cNvSpPr>
          <p:nvPr>
            <p:ph type="body" sz="quarter" idx="29"/>
          </p:nvPr>
        </p:nvSpPr>
        <p:spPr/>
        <p:txBody>
          <a:bodyPr/>
          <a:lstStyle/>
          <a:p>
            <a:endParaRPr lang="en-US" sz="1200" dirty="0"/>
          </a:p>
          <a:p>
            <a:endParaRPr lang="en-US" sz="1200" dirty="0"/>
          </a:p>
        </p:txBody>
      </p:sp>
      <p:sp>
        <p:nvSpPr>
          <p:cNvPr id="14" name="Text Placeholder 13">
            <a:extLst>
              <a:ext uri="{FF2B5EF4-FFF2-40B4-BE49-F238E27FC236}">
                <a16:creationId xmlns:a16="http://schemas.microsoft.com/office/drawing/2014/main" id="{0DAB2645-91AA-F092-33D8-4BC1713E19A7}"/>
              </a:ext>
            </a:extLst>
          </p:cNvPr>
          <p:cNvSpPr>
            <a:spLocks noGrp="1"/>
          </p:cNvSpPr>
          <p:nvPr>
            <p:ph type="body" sz="quarter" idx="33"/>
          </p:nvPr>
        </p:nvSpPr>
        <p:spPr>
          <a:xfrm>
            <a:off x="4711126" y="590551"/>
            <a:ext cx="4163406" cy="720725"/>
          </a:xfrm>
        </p:spPr>
        <p:txBody>
          <a:bodyPr/>
          <a:lstStyle/>
          <a:p>
            <a:r>
              <a:rPr lang="en-US" sz="1600" dirty="0">
                <a:latin typeface="Sun Life New Display" pitchFamily="2" charset="0"/>
              </a:rPr>
              <a:t>2026 TFSA Limit: $7,000</a:t>
            </a:r>
          </a:p>
        </p:txBody>
      </p:sp>
      <p:pic>
        <p:nvPicPr>
          <p:cNvPr id="19" name="Picture 18" descr="Shape&#10;&#10;Description automatically generated with medium confidence">
            <a:extLst>
              <a:ext uri="{FF2B5EF4-FFF2-40B4-BE49-F238E27FC236}">
                <a16:creationId xmlns:a16="http://schemas.microsoft.com/office/drawing/2014/main" id="{CBAA58BE-2FAC-02A6-8E4F-F6B8C79B79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16609" y="4179024"/>
            <a:ext cx="408433" cy="512065"/>
          </a:xfrm>
          <a:prstGeom prst="rect">
            <a:avLst/>
          </a:prstGeom>
        </p:spPr>
      </p:pic>
      <p:graphicFrame>
        <p:nvGraphicFramePr>
          <p:cNvPr id="12" name="Diagram 11">
            <a:extLst>
              <a:ext uri="{FF2B5EF4-FFF2-40B4-BE49-F238E27FC236}">
                <a16:creationId xmlns:a16="http://schemas.microsoft.com/office/drawing/2014/main" id="{D770FAE0-AF40-EF40-2E76-38621D90914B}"/>
              </a:ext>
            </a:extLst>
          </p:cNvPr>
          <p:cNvGraphicFramePr/>
          <p:nvPr>
            <p:extLst>
              <p:ext uri="{D42A27DB-BD31-4B8C-83A1-F6EECF244321}">
                <p14:modId xmlns:p14="http://schemas.microsoft.com/office/powerpoint/2010/main" val="3850989125"/>
              </p:ext>
            </p:extLst>
          </p:nvPr>
        </p:nvGraphicFramePr>
        <p:xfrm>
          <a:off x="4759378" y="1724493"/>
          <a:ext cx="4066903" cy="20413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88336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02EFA21-4898-B8A8-CC37-888277F9836A}"/>
              </a:ext>
            </a:extLst>
          </p:cNvPr>
          <p:cNvGraphicFramePr>
            <a:graphicFrameLocks noGrp="1"/>
          </p:cNvGraphicFramePr>
          <p:nvPr/>
        </p:nvGraphicFramePr>
        <p:xfrm>
          <a:off x="1106538" y="1808359"/>
          <a:ext cx="7073138" cy="1526784"/>
        </p:xfrm>
        <a:graphic>
          <a:graphicData uri="http://schemas.openxmlformats.org/drawingml/2006/table">
            <a:tbl>
              <a:tblPr firstRow="1" bandRow="1">
                <a:tableStyleId>{2D5ABB26-0587-4C30-8999-92F81FD0307C}</a:tableStyleId>
              </a:tblPr>
              <a:tblGrid>
                <a:gridCol w="1833127">
                  <a:extLst>
                    <a:ext uri="{9D8B030D-6E8A-4147-A177-3AD203B41FA5}">
                      <a16:colId xmlns:a16="http://schemas.microsoft.com/office/drawing/2014/main" val="1305864649"/>
                    </a:ext>
                  </a:extLst>
                </a:gridCol>
                <a:gridCol w="2185086">
                  <a:extLst>
                    <a:ext uri="{9D8B030D-6E8A-4147-A177-3AD203B41FA5}">
                      <a16:colId xmlns:a16="http://schemas.microsoft.com/office/drawing/2014/main" val="2388089567"/>
                    </a:ext>
                  </a:extLst>
                </a:gridCol>
                <a:gridCol w="1315442">
                  <a:extLst>
                    <a:ext uri="{9D8B030D-6E8A-4147-A177-3AD203B41FA5}">
                      <a16:colId xmlns:a16="http://schemas.microsoft.com/office/drawing/2014/main" val="3216124048"/>
                    </a:ext>
                  </a:extLst>
                </a:gridCol>
                <a:gridCol w="1739483">
                  <a:extLst>
                    <a:ext uri="{9D8B030D-6E8A-4147-A177-3AD203B41FA5}">
                      <a16:colId xmlns:a16="http://schemas.microsoft.com/office/drawing/2014/main" val="1877496627"/>
                    </a:ext>
                  </a:extLst>
                </a:gridCol>
              </a:tblGrid>
              <a:tr h="286297">
                <a:tc>
                  <a:txBody>
                    <a:bodyPr/>
                    <a:lstStyle/>
                    <a:p>
                      <a:pPr algn="r"/>
                      <a:endParaRPr lang="en-CA" sz="1200" b="1" dirty="0">
                        <a:solidFill>
                          <a:schemeClr val="tx1"/>
                        </a:solidFill>
                        <a:latin typeface="Sun Life New Text" pitchFamily="2" charset="0"/>
                        <a:cs typeface="Arial" panose="020B0604020202020204" pitchFamily="34" charset="0"/>
                      </a:endParaRP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EF8DD"/>
                    </a:solidFill>
                  </a:tcPr>
                </a:tc>
                <a:tc>
                  <a:txBody>
                    <a:bodyPr/>
                    <a:lstStyle/>
                    <a:p>
                      <a:pPr algn="r"/>
                      <a:r>
                        <a:rPr lang="en-US" sz="1200" b="0" dirty="0">
                          <a:solidFill>
                            <a:schemeClr val="tx2"/>
                          </a:solidFill>
                          <a:latin typeface="Sun Life New Text" pitchFamily="2" charset="0"/>
                          <a:cs typeface="Arial" panose="020B0604020202020204" pitchFamily="34" charset="0"/>
                        </a:rPr>
                        <a:t>Nothing each pay</a:t>
                      </a:r>
                      <a:endParaRPr lang="en-CA" sz="1200" b="0" dirty="0">
                        <a:solidFill>
                          <a:schemeClr val="tx2"/>
                        </a:solidFill>
                        <a:latin typeface="Sun Life New Text" pitchFamily="2" charset="0"/>
                        <a:cs typeface="Arial" panose="020B0604020202020204" pitchFamily="34" charset="0"/>
                      </a:endParaRPr>
                    </a:p>
                  </a:txBody>
                  <a:tcPr anchor="ctr">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EF8DD"/>
                    </a:solidFill>
                  </a:tcPr>
                </a:tc>
                <a:tc gridSpan="2">
                  <a:txBody>
                    <a:bodyPr/>
                    <a:lstStyle/>
                    <a:p>
                      <a:pPr algn="r"/>
                      <a:r>
                        <a:rPr lang="en-US" sz="1200" b="0" dirty="0">
                          <a:solidFill>
                            <a:schemeClr val="tx2"/>
                          </a:solidFill>
                          <a:latin typeface="Sun Life New Text" pitchFamily="2" charset="0"/>
                          <a:cs typeface="Arial" panose="020B0604020202020204" pitchFamily="34" charset="0"/>
                        </a:rPr>
                        <a:t>$100 each pay</a:t>
                      </a:r>
                      <a:endParaRPr lang="en-CA" sz="1200" b="0" dirty="0">
                        <a:solidFill>
                          <a:schemeClr val="tx2"/>
                        </a:solidFill>
                        <a:latin typeface="Sun Life New Text" pitchFamily="2" charset="0"/>
                        <a:cs typeface="Arial" panose="020B0604020202020204" pitchFamily="34" charset="0"/>
                      </a:endParaRPr>
                    </a:p>
                  </a:txBody>
                  <a:tcPr anchor="ctr">
                    <a:lnL>
                      <a:noFill/>
                    </a:lnL>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EF8DD"/>
                    </a:solidFill>
                  </a:tcPr>
                </a:tc>
                <a:tc hMerge="1">
                  <a:txBody>
                    <a:bodyPr/>
                    <a:lstStyle/>
                    <a:p>
                      <a:pPr algn="r"/>
                      <a:r>
                        <a:rPr lang="en-US" sz="1000" b="0" dirty="0">
                          <a:solidFill>
                            <a:srgbClr val="FEF8DD"/>
                          </a:solidFill>
                          <a:latin typeface="+mn-lt"/>
                          <a:cs typeface="Arial" panose="020B0604020202020204" pitchFamily="34" charset="0"/>
                        </a:rPr>
                        <a:t>3% each pay</a:t>
                      </a:r>
                      <a:endParaRPr lang="en-CA" sz="1000" b="0" dirty="0">
                        <a:solidFill>
                          <a:srgbClr val="FEF8DD"/>
                        </a:solidFill>
                        <a:latin typeface="+mn-lt"/>
                        <a:cs typeface="Arial" panose="020B0604020202020204" pitchFamily="34" charset="0"/>
                      </a:endParaRPr>
                    </a:p>
                  </a:txBody>
                  <a:tcPr anchor="ctr">
                    <a:lnL>
                      <a:noFill/>
                    </a:lnL>
                    <a:lnT w="12700" cap="flat" cmpd="sng" algn="ctr">
                      <a:solidFill>
                        <a:srgbClr val="FFCB05"/>
                      </a:solidFill>
                      <a:prstDash val="solid"/>
                      <a:round/>
                      <a:headEnd type="none" w="med" len="med"/>
                      <a:tailEnd type="none" w="med" len="med"/>
                    </a:lnT>
                    <a:lnB w="12700" cap="flat" cmpd="sng" algn="ctr">
                      <a:solidFill>
                        <a:srgbClr val="FFCB05"/>
                      </a:solidFill>
                      <a:prstDash val="solid"/>
                      <a:round/>
                      <a:headEnd type="none" w="med" len="med"/>
                      <a:tailEnd type="none" w="med" len="med"/>
                    </a:lnB>
                    <a:solidFill>
                      <a:srgbClr val="38758E"/>
                    </a:solidFill>
                  </a:tcPr>
                </a:tc>
                <a:extLst>
                  <a:ext uri="{0D108BD9-81ED-4DB2-BD59-A6C34878D82A}">
                    <a16:rowId xmlns:a16="http://schemas.microsoft.com/office/drawing/2014/main" val="465848754"/>
                  </a:ext>
                </a:extLst>
              </a:tr>
              <a:tr h="28629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Gross pay</a:t>
                      </a:r>
                      <a:endParaRPr kumimoji="0" lang="en-CA" sz="1200" b="0" i="0" u="none" strike="noStrike" cap="none" normalizeH="0" baseline="30000" dirty="0">
                        <a:ln>
                          <a:noFill/>
                        </a:ln>
                        <a:solidFill>
                          <a:schemeClr val="tx1"/>
                        </a:solidFill>
                        <a:effectLst/>
                        <a:latin typeface="Sun Life New Text" pitchFamily="2" charset="0"/>
                        <a:cs typeface="Arial" panose="020B0604020202020204" pitchFamily="34" charset="0"/>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1200" dirty="0">
                          <a:solidFill>
                            <a:schemeClr val="tx1"/>
                          </a:solidFill>
                          <a:latin typeface="Sun Life New Text" pitchFamily="2" charset="0"/>
                          <a:cs typeface="Arial" panose="020B0604020202020204" pitchFamily="34" charset="0"/>
                        </a:rPr>
                        <a:t>$2,000</a:t>
                      </a:r>
                    </a:p>
                  </a:txBody>
                  <a:tcPr marL="82296" marR="82296"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endParaRPr lang="en-US" sz="1200" dirty="0">
                        <a:solidFill>
                          <a:schemeClr val="tx1"/>
                        </a:solidFill>
                        <a:latin typeface="Sun Life New Text" pitchFamily="2" charset="0"/>
                        <a:cs typeface="Arial" panose="020B0604020202020204" pitchFamily="34" charset="0"/>
                      </a:endParaRPr>
                    </a:p>
                  </a:txBody>
                  <a:tcPr marL="82296" marR="82296"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1200" dirty="0">
                          <a:solidFill>
                            <a:schemeClr val="tx1"/>
                          </a:solidFill>
                          <a:latin typeface="Sun Life New Text" pitchFamily="2" charset="0"/>
                          <a:cs typeface="Arial" panose="020B0604020202020204" pitchFamily="34" charset="0"/>
                        </a:rPr>
                        <a:t>$2,000</a:t>
                      </a:r>
                    </a:p>
                  </a:txBody>
                  <a:tcPr marL="82296" marR="82296"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52922257"/>
                  </a:ext>
                </a:extLst>
              </a:tr>
              <a:tr h="312796">
                <a:tc>
                  <a:txBody>
                    <a:bodyPr/>
                    <a:lstStyle/>
                    <a:p>
                      <a:pPr lvl="0" algn="l" eaLnBrk="1" hangingPunct="1">
                        <a:spcBef>
                          <a:spcPct val="20000"/>
                        </a:spcBef>
                      </a:pPr>
                      <a:r>
                        <a:rPr lang="en-US" sz="1200" b="0" dirty="0">
                          <a:solidFill>
                            <a:schemeClr val="tx1"/>
                          </a:solidFill>
                          <a:latin typeface="Sun Life New Text" pitchFamily="2" charset="0"/>
                          <a:cs typeface="Arial" panose="020B0604020202020204" pitchFamily="34" charset="0"/>
                        </a:rPr>
                        <a:t>Contribution</a:t>
                      </a:r>
                      <a:endParaRPr lang="en-CA" sz="1200" b="0" dirty="0">
                        <a:solidFill>
                          <a:schemeClr val="tx1"/>
                        </a:solidFill>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un Life New Text" pitchFamily="2" charset="0"/>
                          <a:cs typeface="Arial" panose="020B0604020202020204" pitchFamily="34" charset="0"/>
                        </a:rPr>
                        <a:t>$0</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endParaRPr lang="en-US" sz="1200" dirty="0">
                        <a:solidFill>
                          <a:schemeClr val="tx1"/>
                        </a:solidFill>
                        <a:latin typeface="Sun Life New Text" pitchFamily="2" charset="0"/>
                        <a:cs typeface="Arial" panose="020B0604020202020204" pitchFamily="34" charset="0"/>
                      </a:endParaRP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1200" dirty="0">
                          <a:solidFill>
                            <a:schemeClr val="tx1"/>
                          </a:solidFill>
                          <a:latin typeface="Sun Life New Text" pitchFamily="2" charset="0"/>
                          <a:cs typeface="Arial" panose="020B0604020202020204" pitchFamily="34" charset="0"/>
                        </a:rPr>
                        <a:t>$100</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427313661"/>
                  </a:ext>
                </a:extLst>
              </a:tr>
              <a:tr h="355097">
                <a:tc>
                  <a:txBody>
                    <a:bodyPr/>
                    <a:lstStyle/>
                    <a:p>
                      <a:pPr lvl="0" algn="l" eaLnBrk="1" hangingPunct="1">
                        <a:spcBef>
                          <a:spcPct val="20000"/>
                        </a:spcBef>
                      </a:pPr>
                      <a:r>
                        <a:rPr lang="en-US" sz="1200" b="0" dirty="0">
                          <a:solidFill>
                            <a:schemeClr val="tx1"/>
                          </a:solidFill>
                          <a:latin typeface="Sun Life New Text" pitchFamily="2" charset="0"/>
                          <a:cs typeface="Arial" panose="020B0604020202020204" pitchFamily="34" charset="0"/>
                        </a:rPr>
                        <a:t>Less tax </a:t>
                      </a:r>
                      <a:endParaRPr lang="en-CA" sz="1200" b="0" dirty="0">
                        <a:solidFill>
                          <a:schemeClr val="tx1"/>
                        </a:solidFill>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un Life New Text" pitchFamily="2" charset="0"/>
                          <a:cs typeface="Arial" panose="020B0604020202020204" pitchFamily="34" charset="0"/>
                        </a:rPr>
                        <a:t>$400</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endParaRPr lang="en-US" sz="1200" dirty="0">
                        <a:solidFill>
                          <a:schemeClr val="tx1"/>
                        </a:solidFill>
                        <a:latin typeface="Sun Life New Text" pitchFamily="2" charset="0"/>
                        <a:cs typeface="Arial" panose="020B0604020202020204" pitchFamily="34" charset="0"/>
                      </a:endParaRP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un Life New Text" pitchFamily="2" charset="0"/>
                          <a:cs typeface="Arial" panose="020B0604020202020204" pitchFamily="34" charset="0"/>
                        </a:rPr>
                        <a:t>$375</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389103165"/>
                  </a:ext>
                </a:extLst>
              </a:tr>
              <a:tr h="286297">
                <a:tc>
                  <a:txBody>
                    <a:bodyPr/>
                    <a:lstStyle/>
                    <a:p>
                      <a:pPr lvl="0" algn="l" eaLnBrk="1" hangingPunct="1">
                        <a:spcBef>
                          <a:spcPct val="20000"/>
                        </a:spcBef>
                      </a:pPr>
                      <a:r>
                        <a:rPr lang="en-US" sz="1200" b="0" dirty="0">
                          <a:solidFill>
                            <a:schemeClr val="tx1"/>
                          </a:solidFill>
                          <a:latin typeface="Sun Life New Text" pitchFamily="2" charset="0"/>
                          <a:cs typeface="Arial" panose="020B0604020202020204" pitchFamily="34" charset="0"/>
                        </a:rPr>
                        <a:t>Take home pay*</a:t>
                      </a:r>
                      <a:endParaRPr lang="en-CA" sz="1200" b="0" dirty="0">
                        <a:solidFill>
                          <a:schemeClr val="tx1"/>
                        </a:solidFill>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un Life New Text" pitchFamily="2" charset="0"/>
                          <a:cs typeface="Arial" panose="020B0604020202020204" pitchFamily="34" charset="0"/>
                        </a:rPr>
                        <a:t>$1,600</a:t>
                      </a:r>
                    </a:p>
                  </a:txBody>
                  <a:tcPr marL="82296" marR="82296"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tc>
                  <a:txBody>
                    <a:bodyPr/>
                    <a:lstStyle/>
                    <a:p>
                      <a:pPr algn="r"/>
                      <a:endParaRPr lang="en-US" sz="1200" dirty="0">
                        <a:solidFill>
                          <a:schemeClr val="tx1"/>
                        </a:solidFill>
                        <a:latin typeface="Sun Life New Text" pitchFamily="2" charset="0"/>
                        <a:cs typeface="Arial" panose="020B0604020202020204" pitchFamily="34" charset="0"/>
                      </a:endParaRPr>
                    </a:p>
                  </a:txBody>
                  <a:tcPr marL="82296" marR="82296"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Sun Life New Text" pitchFamily="2" charset="0"/>
                          <a:cs typeface="Arial" panose="020B0604020202020204" pitchFamily="34" charset="0"/>
                        </a:rPr>
                        <a:t>$1,525</a:t>
                      </a:r>
                    </a:p>
                  </a:txBody>
                  <a:tcPr marL="82296" marR="82296"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extLst>
                  <a:ext uri="{0D108BD9-81ED-4DB2-BD59-A6C34878D82A}">
                    <a16:rowId xmlns:a16="http://schemas.microsoft.com/office/drawing/2014/main" val="4260233673"/>
                  </a:ext>
                </a:extLst>
              </a:tr>
            </a:tbl>
          </a:graphicData>
        </a:graphic>
      </p:graphicFrame>
      <p:sp>
        <p:nvSpPr>
          <p:cNvPr id="3" name="Slide Number Placeholder 2">
            <a:extLst>
              <a:ext uri="{FF2B5EF4-FFF2-40B4-BE49-F238E27FC236}">
                <a16:creationId xmlns:a16="http://schemas.microsoft.com/office/drawing/2014/main" id="{F44044BC-A543-A59D-E153-9C50EE1E82E6}"/>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13</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4" name="Text Placeholder 3">
            <a:extLst>
              <a:ext uri="{FF2B5EF4-FFF2-40B4-BE49-F238E27FC236}">
                <a16:creationId xmlns:a16="http://schemas.microsoft.com/office/drawing/2014/main" id="{180558EC-B478-B01C-A99E-95A9610DB3B0}"/>
              </a:ext>
            </a:extLst>
          </p:cNvPr>
          <p:cNvSpPr>
            <a:spLocks noGrp="1"/>
          </p:cNvSpPr>
          <p:nvPr>
            <p:ph type="body" sz="quarter" idx="13"/>
          </p:nvPr>
        </p:nvSpPr>
        <p:spPr/>
        <p:txBody>
          <a:bodyPr/>
          <a:lstStyle/>
          <a:p>
            <a:r>
              <a:rPr lang="en-CA" sz="1600" dirty="0"/>
              <a:t>Tax Savings</a:t>
            </a:r>
            <a:endParaRPr lang="en-US" sz="1600" dirty="0"/>
          </a:p>
        </p:txBody>
      </p:sp>
      <p:sp>
        <p:nvSpPr>
          <p:cNvPr id="26" name="Oval 25">
            <a:extLst>
              <a:ext uri="{FF2B5EF4-FFF2-40B4-BE49-F238E27FC236}">
                <a16:creationId xmlns:a16="http://schemas.microsoft.com/office/drawing/2014/main" id="{14CFDBBC-AEFD-16AF-7A8C-6F5D0ACD6747}"/>
              </a:ext>
            </a:extLst>
          </p:cNvPr>
          <p:cNvSpPr/>
          <p:nvPr/>
        </p:nvSpPr>
        <p:spPr>
          <a:xfrm>
            <a:off x="5795061" y="1908971"/>
            <a:ext cx="1059996" cy="785229"/>
          </a:xfrm>
          <a:prstGeom prst="ellipse">
            <a:avLst/>
          </a:prstGeom>
          <a:solidFill>
            <a:srgbClr val="004F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EF8DD"/>
                </a:solidFill>
                <a:effectLst/>
                <a:uLnTx/>
                <a:uFillTx/>
                <a:latin typeface="Sun Life New Text" pitchFamily="2" charset="0"/>
                <a:ea typeface="+mn-ea"/>
                <a:cs typeface="+mn-cs"/>
              </a:rPr>
              <a:t>You’ll pay less in tax each pay</a:t>
            </a:r>
            <a:endParaRPr kumimoji="0" lang="en-CA" sz="900" b="0" i="0" u="none" strike="noStrike" kern="1200" cap="none" spc="0" normalizeH="0" baseline="0" noProof="0" dirty="0">
              <a:ln>
                <a:noFill/>
              </a:ln>
              <a:solidFill>
                <a:srgbClr val="FEF8DD"/>
              </a:solidFill>
              <a:effectLst/>
              <a:uLnTx/>
              <a:uFillTx/>
              <a:latin typeface="Sun Life New Text" pitchFamily="2" charset="0"/>
              <a:ea typeface="+mn-ea"/>
              <a:cs typeface="+mn-cs"/>
            </a:endParaRPr>
          </a:p>
        </p:txBody>
      </p:sp>
      <p:sp>
        <p:nvSpPr>
          <p:cNvPr id="7" name="Rectangle 6">
            <a:extLst>
              <a:ext uri="{FF2B5EF4-FFF2-40B4-BE49-F238E27FC236}">
                <a16:creationId xmlns:a16="http://schemas.microsoft.com/office/drawing/2014/main" id="{DDE6F82F-7334-C1C5-C6E2-8D0EAA20FC94}"/>
              </a:ext>
            </a:extLst>
          </p:cNvPr>
          <p:cNvSpPr/>
          <p:nvPr/>
        </p:nvSpPr>
        <p:spPr>
          <a:xfrm>
            <a:off x="1068303" y="4471933"/>
            <a:ext cx="7821562" cy="654025"/>
          </a:xfrm>
          <a:prstGeom prst="rect">
            <a:avLst/>
          </a:prstGeom>
        </p:spPr>
        <p:txBody>
          <a:bodyPr wrap="square">
            <a:spAutoFit/>
          </a:bodyPr>
          <a:lstStyle/>
          <a:p>
            <a:pPr marL="0" marR="0" lvl="0" indent="0" algn="l" defTabSz="987527" rtl="0" eaLnBrk="1" fontAlgn="auto" latinLnBrk="0" hangingPunct="1">
              <a:lnSpc>
                <a:spcPct val="100000"/>
              </a:lnSpc>
              <a:spcBef>
                <a:spcPts val="0"/>
              </a:spcBef>
              <a:spcAft>
                <a:spcPts val="0"/>
              </a:spcAft>
              <a:buClrTx/>
              <a:buSzTx/>
              <a:buFontTx/>
              <a:buNone/>
              <a:tabLst/>
              <a:defRPr/>
            </a:pPr>
            <a:r>
              <a:rPr kumimoji="0" lang="en-CA" sz="975"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For illustrative purposes only to understand the concept.  These are not actual tax rates.</a:t>
            </a:r>
          </a:p>
          <a:p>
            <a:pPr marL="0" marR="0" lvl="0" indent="0" algn="l" defTabSz="987527" rtl="0" eaLnBrk="1" fontAlgn="auto" latinLnBrk="0" hangingPunct="1">
              <a:lnSpc>
                <a:spcPct val="100000"/>
              </a:lnSpc>
              <a:spcBef>
                <a:spcPts val="0"/>
              </a:spcBef>
              <a:spcAft>
                <a:spcPts val="0"/>
              </a:spcAft>
              <a:buClrTx/>
              <a:buSzTx/>
              <a:buFontTx/>
              <a:buNone/>
              <a:tabLst/>
              <a:defRPr/>
            </a:pPr>
            <a:r>
              <a:rPr kumimoji="0" lang="en-CA" sz="975"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For your specifics, check out the Payroll contribution calculator on </a:t>
            </a:r>
            <a:r>
              <a:rPr kumimoji="0" lang="en-CA" sz="975" b="1" i="0" u="none" strike="noStrike" kern="1200" cap="none" spc="0" normalizeH="0" baseline="0" noProof="0" dirty="0">
                <a:ln>
                  <a:noFill/>
                </a:ln>
                <a:solidFill>
                  <a:srgbClr val="0070C0"/>
                </a:solidFill>
                <a:effectLst/>
                <a:uLnTx/>
                <a:uFillTx/>
                <a:latin typeface="Sun Life New Text" pitchFamily="2" charset="0"/>
                <a:ea typeface="+mn-ea"/>
                <a:cs typeface="Arial" panose="020B0604020202020204" pitchFamily="34" charset="0"/>
              </a:rPr>
              <a:t>mysunlife.ca</a:t>
            </a:r>
          </a:p>
          <a:p>
            <a:pPr marL="0" marR="0" lvl="0" indent="0" algn="l" defTabSz="987527" rtl="0" eaLnBrk="1" fontAlgn="auto" latinLnBrk="0" hangingPunct="1">
              <a:lnSpc>
                <a:spcPct val="100000"/>
              </a:lnSpc>
              <a:spcBef>
                <a:spcPts val="0"/>
              </a:spcBef>
              <a:spcAft>
                <a:spcPts val="0"/>
              </a:spcAft>
              <a:buClrTx/>
              <a:buSzTx/>
              <a:buFontTx/>
              <a:buNone/>
              <a:tabLst/>
              <a:defRPr/>
            </a:pPr>
            <a:r>
              <a:rPr kumimoji="0" lang="en-CA" sz="9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*Other deductions may apply (</a:t>
            </a:r>
            <a:r>
              <a:rPr kumimoji="0" lang="en-CA" sz="900" b="0" i="0" u="none" strike="noStrike" kern="1200" cap="none" spc="0" normalizeH="0" baseline="0" noProof="0" dirty="0" err="1">
                <a:ln>
                  <a:noFill/>
                </a:ln>
                <a:solidFill>
                  <a:srgbClr val="000000"/>
                </a:solidFill>
                <a:effectLst/>
                <a:uLnTx/>
                <a:uFillTx/>
                <a:latin typeface="Sun Life New Text" pitchFamily="2" charset="0"/>
                <a:ea typeface="+mn-ea"/>
                <a:cs typeface="Arial" panose="020B0604020202020204" pitchFamily="34" charset="0"/>
              </a:rPr>
              <a:t>ie</a:t>
            </a:r>
            <a:r>
              <a:rPr kumimoji="0" lang="en-CA" sz="9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 group benefits.)</a:t>
            </a:r>
          </a:p>
          <a:p>
            <a:pPr marL="0" marR="0" lvl="0" indent="0" algn="l" defTabSz="987527" rtl="0" eaLnBrk="1" fontAlgn="auto" latinLnBrk="0" hangingPunct="1">
              <a:lnSpc>
                <a:spcPct val="100000"/>
              </a:lnSpc>
              <a:spcBef>
                <a:spcPts val="0"/>
              </a:spcBef>
              <a:spcAft>
                <a:spcPts val="0"/>
              </a:spcAft>
              <a:buClrTx/>
              <a:buSzTx/>
              <a:buFontTx/>
              <a:buNone/>
              <a:tabLst/>
              <a:defRPr/>
            </a:pPr>
            <a:endParaRPr kumimoji="0" lang="en-CA" sz="800" b="0" i="0" u="none" strike="noStrike" kern="1200" cap="none" spc="0" normalizeH="0" baseline="0" noProof="0" dirty="0">
              <a:ln>
                <a:noFill/>
              </a:ln>
              <a:solidFill>
                <a:srgbClr val="003846"/>
              </a:solidFill>
              <a:effectLst/>
              <a:uLnTx/>
              <a:uFillTx/>
              <a:latin typeface="Sun Life Serif"/>
              <a:ea typeface="+mn-ea"/>
              <a:cs typeface="Arial" panose="020B0604020202020204" pitchFamily="34" charset="0"/>
            </a:endParaRPr>
          </a:p>
        </p:txBody>
      </p:sp>
      <p:sp>
        <p:nvSpPr>
          <p:cNvPr id="6" name="TextBox 5">
            <a:extLst>
              <a:ext uri="{FF2B5EF4-FFF2-40B4-BE49-F238E27FC236}">
                <a16:creationId xmlns:a16="http://schemas.microsoft.com/office/drawing/2014/main" id="{C82416D0-B199-D1FD-37DA-D168186F38BD}"/>
              </a:ext>
            </a:extLst>
          </p:cNvPr>
          <p:cNvSpPr txBox="1"/>
          <p:nvPr/>
        </p:nvSpPr>
        <p:spPr>
          <a:xfrm>
            <a:off x="1106538" y="885029"/>
            <a:ext cx="7327010"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When you save in a workplace </a:t>
            </a:r>
            <a:r>
              <a:rPr kumimoji="0" lang="en-US" sz="1200" b="0" i="0" u="none" strike="noStrike" kern="1200" cap="none" spc="0" normalizeH="0" baseline="0" noProof="0" dirty="0">
                <a:ln>
                  <a:noFill/>
                </a:ln>
                <a:solidFill>
                  <a:srgbClr val="FF0000"/>
                </a:solidFill>
                <a:effectLst/>
                <a:uLnTx/>
                <a:uFillTx/>
                <a:latin typeface="Sun Life New Text" pitchFamily="2" charset="0"/>
                <a:ea typeface="+mn-ea"/>
                <a:cs typeface="+mn-cs"/>
              </a:rPr>
              <a:t>Defined Contribution Pension Plan (DCPP) and/or Registered Retirement Savings Plan (RRSP) </a:t>
            </a: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you get your tax savings right away.  </a:t>
            </a:r>
            <a:endParaRPr kumimoji="0" lang="en-CA"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5" name="TextBox 4">
            <a:extLst>
              <a:ext uri="{FF2B5EF4-FFF2-40B4-BE49-F238E27FC236}">
                <a16:creationId xmlns:a16="http://schemas.microsoft.com/office/drawing/2014/main" id="{325FAD39-03A0-C7BD-D300-D96A6938C0EE}"/>
              </a:ext>
            </a:extLst>
          </p:cNvPr>
          <p:cNvSpPr txBox="1"/>
          <p:nvPr/>
        </p:nvSpPr>
        <p:spPr>
          <a:xfrm>
            <a:off x="3555789" y="3539600"/>
            <a:ext cx="5336388" cy="276999"/>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D9541A"/>
                </a:solidFill>
                <a:effectLst/>
                <a:uLnTx/>
                <a:uFillTx/>
                <a:latin typeface="Sun Life New Text" pitchFamily="2" charset="0"/>
                <a:ea typeface="+mn-ea"/>
                <a:cs typeface="+mn-cs"/>
              </a:rPr>
              <a:t>The tax savings means your pay is higher than you might think!</a:t>
            </a:r>
            <a:endParaRPr kumimoji="0" lang="en-CA" sz="1200" b="0" i="0" u="none" strike="noStrike" kern="1200" cap="none" spc="0" normalizeH="0" baseline="0" noProof="0" dirty="0">
              <a:ln>
                <a:noFill/>
              </a:ln>
              <a:solidFill>
                <a:srgbClr val="000000"/>
              </a:solidFill>
              <a:effectLst/>
              <a:uLnTx/>
              <a:uFillTx/>
              <a:latin typeface="Sun Life Sans"/>
              <a:ea typeface="+mn-ea"/>
              <a:cs typeface="+mn-cs"/>
            </a:endParaRPr>
          </a:p>
        </p:txBody>
      </p:sp>
      <p:cxnSp>
        <p:nvCxnSpPr>
          <p:cNvPr id="16" name="Straight Arrow Connector 15">
            <a:extLst>
              <a:ext uri="{FF2B5EF4-FFF2-40B4-BE49-F238E27FC236}">
                <a16:creationId xmlns:a16="http://schemas.microsoft.com/office/drawing/2014/main" id="{8974F117-559D-D088-93CA-206F4E05736D}"/>
              </a:ext>
            </a:extLst>
          </p:cNvPr>
          <p:cNvCxnSpPr>
            <a:cxnSpLocks/>
          </p:cNvCxnSpPr>
          <p:nvPr/>
        </p:nvCxnSpPr>
        <p:spPr>
          <a:xfrm flipH="1">
            <a:off x="5119918" y="2571750"/>
            <a:ext cx="675143" cy="342959"/>
          </a:xfrm>
          <a:prstGeom prst="straightConnector1">
            <a:avLst/>
          </a:prstGeom>
          <a:ln w="34925">
            <a:solidFill>
              <a:srgbClr val="004F73"/>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0DE5A6E-F92E-5C2F-43D0-CAEF74CD0CD7}"/>
              </a:ext>
            </a:extLst>
          </p:cNvPr>
          <p:cNvCxnSpPr>
            <a:cxnSpLocks/>
          </p:cNvCxnSpPr>
          <p:nvPr/>
        </p:nvCxnSpPr>
        <p:spPr>
          <a:xfrm>
            <a:off x="6855057" y="2532914"/>
            <a:ext cx="675143" cy="381795"/>
          </a:xfrm>
          <a:prstGeom prst="straightConnector1">
            <a:avLst/>
          </a:prstGeom>
          <a:ln w="34925">
            <a:solidFill>
              <a:srgbClr val="004F7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742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048934D-1EB3-EA8D-EFA2-D183A7A02DBE}"/>
              </a:ext>
            </a:extLst>
          </p:cNvPr>
          <p:cNvSpPr>
            <a:spLocks noGrp="1"/>
          </p:cNvSpPr>
          <p:nvPr>
            <p:ph type="sldNum" sz="quarter" idx="12"/>
          </p:nvPr>
        </p:nvSpPr>
        <p:spPr/>
        <p:txBody>
          <a:bodyPr/>
          <a:lstStyle/>
          <a:p>
            <a:fld id="{9FA635D2-B142-BE49-AECA-6169441F1F99}" type="slidenum">
              <a:rPr lang="en-US" smtClean="0"/>
              <a:t>14</a:t>
            </a:fld>
            <a:endParaRPr lang="en-US"/>
          </a:p>
        </p:txBody>
      </p:sp>
      <p:sp>
        <p:nvSpPr>
          <p:cNvPr id="4" name="Text Placeholder 3">
            <a:extLst>
              <a:ext uri="{FF2B5EF4-FFF2-40B4-BE49-F238E27FC236}">
                <a16:creationId xmlns:a16="http://schemas.microsoft.com/office/drawing/2014/main" id="{D475BF4B-482C-5DA8-E775-180D261F8C4F}"/>
              </a:ext>
            </a:extLst>
          </p:cNvPr>
          <p:cNvSpPr>
            <a:spLocks noGrp="1"/>
          </p:cNvSpPr>
          <p:nvPr>
            <p:ph type="body" sz="quarter" idx="13"/>
          </p:nvPr>
        </p:nvSpPr>
        <p:spPr/>
        <p:txBody>
          <a:bodyPr/>
          <a:lstStyle/>
          <a:p>
            <a:r>
              <a:rPr lang="en-US" sz="1600" dirty="0">
                <a:latin typeface="Sun Life New Display" pitchFamily="2" charset="0"/>
              </a:rPr>
              <a:t>Payroll contribution calculator</a:t>
            </a:r>
          </a:p>
        </p:txBody>
      </p:sp>
      <p:pic>
        <p:nvPicPr>
          <p:cNvPr id="7" name="Picture 6">
            <a:extLst>
              <a:ext uri="{FF2B5EF4-FFF2-40B4-BE49-F238E27FC236}">
                <a16:creationId xmlns:a16="http://schemas.microsoft.com/office/drawing/2014/main" id="{016BBA33-B9F6-649D-37DE-32228FA216AD}"/>
              </a:ext>
            </a:extLst>
          </p:cNvPr>
          <p:cNvPicPr>
            <a:picLocks noChangeAspect="1"/>
          </p:cNvPicPr>
          <p:nvPr/>
        </p:nvPicPr>
        <p:blipFill>
          <a:blip r:embed="rId3"/>
          <a:stretch>
            <a:fillRect/>
          </a:stretch>
        </p:blipFill>
        <p:spPr>
          <a:xfrm>
            <a:off x="272438" y="987331"/>
            <a:ext cx="6762339" cy="3437711"/>
          </a:xfrm>
          <a:prstGeom prst="rect">
            <a:avLst/>
          </a:prstGeom>
        </p:spPr>
      </p:pic>
      <p:pic>
        <p:nvPicPr>
          <p:cNvPr id="9" name="Picture 8">
            <a:extLst>
              <a:ext uri="{FF2B5EF4-FFF2-40B4-BE49-F238E27FC236}">
                <a16:creationId xmlns:a16="http://schemas.microsoft.com/office/drawing/2014/main" id="{74131298-8B16-C967-42DE-E8FF59CBDB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5506" y="718458"/>
            <a:ext cx="4218637" cy="3984007"/>
          </a:xfrm>
          <a:prstGeom prst="rect">
            <a:avLst/>
          </a:prstGeom>
        </p:spPr>
      </p:pic>
    </p:spTree>
    <p:extLst>
      <p:ext uri="{BB962C8B-B14F-4D97-AF65-F5344CB8AC3E}">
        <p14:creationId xmlns:p14="http://schemas.microsoft.com/office/powerpoint/2010/main" val="89600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nvPr>
        </p:nvSpPr>
        <p:spPr/>
        <p:txBody>
          <a:bodyPr/>
          <a:lstStyle/>
          <a:p>
            <a:r>
              <a:rPr lang="en-US" dirty="0"/>
              <a:t>03.</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nvPr>
        </p:nvSpPr>
        <p:spPr/>
        <p:txBody>
          <a:bodyPr/>
          <a:lstStyle/>
          <a:p>
            <a:r>
              <a:rPr lang="en-US" dirty="0"/>
              <a:t>Choosing your investments</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nvPr>
        </p:nvSpPr>
        <p:spPr/>
        <p:txBody>
          <a:bodyPr/>
          <a:lstStyle/>
          <a:p>
            <a:fld id="{9FA635D2-B142-BE49-AECA-6169441F1F99}" type="slidenum">
              <a:rPr lang="en-US" smtClean="0"/>
              <a:t>15</a:t>
            </a:fld>
            <a:endParaRPr lang="en-US"/>
          </a:p>
        </p:txBody>
      </p:sp>
      <p:sp>
        <p:nvSpPr>
          <p:cNvPr id="7" name="Text Placeholder 6">
            <a:extLst>
              <a:ext uri="{FF2B5EF4-FFF2-40B4-BE49-F238E27FC236}">
                <a16:creationId xmlns:a16="http://schemas.microsoft.com/office/drawing/2014/main" id="{C5AD75C8-8E11-1FEE-8027-FF661EA61935}"/>
              </a:ext>
            </a:extLst>
          </p:cNvPr>
          <p:cNvSpPr>
            <a:spLocks noGrp="1"/>
          </p:cNvSpPr>
          <p:nvPr>
            <p:ph type="body" sz="quarter" idx="25"/>
          </p:nvPr>
        </p:nvSpPr>
        <p:spPr/>
        <p:txBody>
          <a:bodyPr/>
          <a:lstStyle/>
          <a:p>
            <a:endParaRPr lang="en-US"/>
          </a:p>
        </p:txBody>
      </p:sp>
    </p:spTree>
    <p:extLst>
      <p:ext uri="{BB962C8B-B14F-4D97-AF65-F5344CB8AC3E}">
        <p14:creationId xmlns:p14="http://schemas.microsoft.com/office/powerpoint/2010/main" val="3628358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Lst>
          </p:cNvPr>
          <p:cNvSpPr>
            <a:spLocks noGrp="1"/>
          </p:cNvSpPr>
          <p:nvPr>
            <p:ph type="sldNum" sz="quarter" idx="12"/>
          </p:nvPr>
        </p:nvSpPr>
        <p:spPr/>
        <p:txBody>
          <a:bodyPr/>
          <a:lstStyle/>
          <a:p>
            <a:fld id="{9FA635D2-B142-BE49-AECA-6169441F1F99}" type="slidenum">
              <a:rPr lang="en-US" smtClean="0"/>
              <a:pPr/>
              <a:t>16</a:t>
            </a:fld>
            <a:endParaRPr lang="en-US"/>
          </a:p>
        </p:txBody>
      </p:sp>
      <p:sp>
        <p:nvSpPr>
          <p:cNvPr id="12" name="Text Placeholder 11">
            <a:extLst>
              <a:ext uri="{FF2B5EF4-FFF2-40B4-BE49-F238E27FC236}">
                <a16:creationId xmlns:a16="http://schemas.microsoft.com/office/drawing/2014/main" id="{2D32F8F9-56AA-08B6-B09A-A420943FE7EF}"/>
              </a:ext>
            </a:extLst>
          </p:cNvPr>
          <p:cNvSpPr>
            <a:spLocks noGrp="1"/>
          </p:cNvSpPr>
          <p:nvPr>
            <p:ph type="body" sz="quarter" idx="33"/>
          </p:nvPr>
        </p:nvSpPr>
        <p:spPr>
          <a:xfrm>
            <a:off x="4980594" y="861060"/>
            <a:ext cx="4163406" cy="720725"/>
          </a:xfrm>
        </p:spPr>
        <p:txBody>
          <a:bodyPr/>
          <a:lstStyle/>
          <a:p>
            <a:r>
              <a:rPr lang="en-US" sz="1600" dirty="0">
                <a:latin typeface="Sun Life New Display" pitchFamily="2" charset="0"/>
              </a:rPr>
              <a:t>Investments vary by risk &amp; return</a:t>
            </a:r>
          </a:p>
          <a:p>
            <a:endParaRPr lang="en-US" sz="1600" dirty="0">
              <a:latin typeface="Sun Life New Display" pitchFamily="2" charset="0"/>
            </a:endParaRPr>
          </a:p>
        </p:txBody>
      </p:sp>
      <p:cxnSp>
        <p:nvCxnSpPr>
          <p:cNvPr id="24" name="Straight Arrow Connector 23">
            <a:extLst>
              <a:ext uri="{FF2B5EF4-FFF2-40B4-BE49-F238E27FC236}">
                <a16:creationId xmlns:a16="http://schemas.microsoft.com/office/drawing/2014/main" id="{2B2B7FBE-0E36-DCB2-0D71-397CFB9CBEC2}"/>
              </a:ext>
            </a:extLst>
          </p:cNvPr>
          <p:cNvCxnSpPr>
            <a:cxnSpLocks/>
          </p:cNvCxnSpPr>
          <p:nvPr/>
        </p:nvCxnSpPr>
        <p:spPr>
          <a:xfrm flipH="1" flipV="1">
            <a:off x="5277906" y="1747911"/>
            <a:ext cx="5137" cy="2376244"/>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E65E4DA-BDF5-FD31-2780-ECF3ADA6AA46}"/>
              </a:ext>
            </a:extLst>
          </p:cNvPr>
          <p:cNvCxnSpPr>
            <a:cxnSpLocks/>
          </p:cNvCxnSpPr>
          <p:nvPr/>
        </p:nvCxnSpPr>
        <p:spPr>
          <a:xfrm flipV="1">
            <a:off x="5277906" y="4107340"/>
            <a:ext cx="2624727" cy="605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A239C6B-8950-653F-052C-CBA7DDBB6A2B}"/>
              </a:ext>
            </a:extLst>
          </p:cNvPr>
          <p:cNvSpPr txBox="1"/>
          <p:nvPr/>
        </p:nvSpPr>
        <p:spPr>
          <a:xfrm>
            <a:off x="6658316" y="4205191"/>
            <a:ext cx="429926" cy="246221"/>
          </a:xfrm>
          <a:prstGeom prst="rect">
            <a:avLst/>
          </a:prstGeom>
          <a:noFill/>
        </p:spPr>
        <p:txBody>
          <a:bodyPr wrap="none" rtlCol="0">
            <a:spAutoFit/>
          </a:bodyPr>
          <a:lstStyle/>
          <a:p>
            <a:r>
              <a:rPr lang="en-US" sz="1000" dirty="0">
                <a:latin typeface="Sun Life New Text" pitchFamily="2" charset="0"/>
              </a:rPr>
              <a:t>Risk</a:t>
            </a:r>
          </a:p>
        </p:txBody>
      </p:sp>
      <p:sp>
        <p:nvSpPr>
          <p:cNvPr id="32" name="TextBox 31">
            <a:extLst>
              <a:ext uri="{FF2B5EF4-FFF2-40B4-BE49-F238E27FC236}">
                <a16:creationId xmlns:a16="http://schemas.microsoft.com/office/drawing/2014/main" id="{E72EED62-07EA-4296-CF34-9FFDFD2F5F4C}"/>
              </a:ext>
            </a:extLst>
          </p:cNvPr>
          <p:cNvSpPr txBox="1"/>
          <p:nvPr/>
        </p:nvSpPr>
        <p:spPr>
          <a:xfrm rot="16200000">
            <a:off x="4792424" y="2742746"/>
            <a:ext cx="585417" cy="246221"/>
          </a:xfrm>
          <a:prstGeom prst="rect">
            <a:avLst/>
          </a:prstGeom>
          <a:noFill/>
        </p:spPr>
        <p:txBody>
          <a:bodyPr wrap="none" rtlCol="0">
            <a:spAutoFit/>
          </a:bodyPr>
          <a:lstStyle/>
          <a:p>
            <a:r>
              <a:rPr lang="en-US" sz="1000" dirty="0">
                <a:latin typeface="Sun Life New Text" pitchFamily="2" charset="0"/>
              </a:rPr>
              <a:t>Return</a:t>
            </a:r>
          </a:p>
        </p:txBody>
      </p:sp>
      <p:sp>
        <p:nvSpPr>
          <p:cNvPr id="33" name="TextBox 32">
            <a:extLst>
              <a:ext uri="{FF2B5EF4-FFF2-40B4-BE49-F238E27FC236}">
                <a16:creationId xmlns:a16="http://schemas.microsoft.com/office/drawing/2014/main" id="{DB0FE35F-7CE5-69BA-8C5E-EFA778B74063}"/>
              </a:ext>
            </a:extLst>
          </p:cNvPr>
          <p:cNvSpPr txBox="1"/>
          <p:nvPr/>
        </p:nvSpPr>
        <p:spPr>
          <a:xfrm>
            <a:off x="5921226" y="3899029"/>
            <a:ext cx="420308" cy="215444"/>
          </a:xfrm>
          <a:prstGeom prst="rect">
            <a:avLst/>
          </a:prstGeom>
          <a:noFill/>
        </p:spPr>
        <p:txBody>
          <a:bodyPr wrap="none" rtlCol="0">
            <a:spAutoFit/>
          </a:bodyPr>
          <a:lstStyle/>
          <a:p>
            <a:r>
              <a:rPr lang="en-US" sz="800" dirty="0">
                <a:solidFill>
                  <a:srgbClr val="004F73"/>
                </a:solidFill>
                <a:latin typeface="Sun Life New Text" pitchFamily="2" charset="0"/>
              </a:rPr>
              <a:t>Cash</a:t>
            </a:r>
          </a:p>
        </p:txBody>
      </p:sp>
      <p:sp>
        <p:nvSpPr>
          <p:cNvPr id="34" name="TextBox 33">
            <a:extLst>
              <a:ext uri="{FF2B5EF4-FFF2-40B4-BE49-F238E27FC236}">
                <a16:creationId xmlns:a16="http://schemas.microsoft.com/office/drawing/2014/main" id="{222FDBA4-0362-1D6D-CF46-5BF53F60DE51}"/>
              </a:ext>
            </a:extLst>
          </p:cNvPr>
          <p:cNvSpPr txBox="1"/>
          <p:nvPr/>
        </p:nvSpPr>
        <p:spPr>
          <a:xfrm>
            <a:off x="6426485" y="3899029"/>
            <a:ext cx="811441" cy="215444"/>
          </a:xfrm>
          <a:prstGeom prst="rect">
            <a:avLst/>
          </a:prstGeom>
          <a:noFill/>
        </p:spPr>
        <p:txBody>
          <a:bodyPr wrap="none" rtlCol="0">
            <a:spAutoFit/>
          </a:bodyPr>
          <a:lstStyle/>
          <a:p>
            <a:r>
              <a:rPr lang="en-US" sz="800" dirty="0">
                <a:solidFill>
                  <a:srgbClr val="004F73"/>
                </a:solidFill>
                <a:latin typeface="Sun Life New Text" pitchFamily="2" charset="0"/>
              </a:rPr>
              <a:t>Fixed income</a:t>
            </a:r>
          </a:p>
        </p:txBody>
      </p:sp>
      <p:sp>
        <p:nvSpPr>
          <p:cNvPr id="35" name="TextBox 34">
            <a:extLst>
              <a:ext uri="{FF2B5EF4-FFF2-40B4-BE49-F238E27FC236}">
                <a16:creationId xmlns:a16="http://schemas.microsoft.com/office/drawing/2014/main" id="{52EA83C4-B5D7-324C-AD8E-EC2F0E0AF3DC}"/>
              </a:ext>
            </a:extLst>
          </p:cNvPr>
          <p:cNvSpPr txBox="1"/>
          <p:nvPr/>
        </p:nvSpPr>
        <p:spPr>
          <a:xfrm>
            <a:off x="7237926" y="3899029"/>
            <a:ext cx="562975" cy="215444"/>
          </a:xfrm>
          <a:prstGeom prst="rect">
            <a:avLst/>
          </a:prstGeom>
          <a:noFill/>
        </p:spPr>
        <p:txBody>
          <a:bodyPr wrap="none" rtlCol="0">
            <a:spAutoFit/>
          </a:bodyPr>
          <a:lstStyle/>
          <a:p>
            <a:r>
              <a:rPr lang="en-US" sz="800" dirty="0">
                <a:solidFill>
                  <a:srgbClr val="004F73"/>
                </a:solidFill>
                <a:latin typeface="Sun Life New Text" pitchFamily="2" charset="0"/>
              </a:rPr>
              <a:t>Equities</a:t>
            </a:r>
          </a:p>
        </p:txBody>
      </p:sp>
      <p:cxnSp>
        <p:nvCxnSpPr>
          <p:cNvPr id="4" name="Straight Arrow Connector 3">
            <a:extLst>
              <a:ext uri="{FF2B5EF4-FFF2-40B4-BE49-F238E27FC236}">
                <a16:creationId xmlns:a16="http://schemas.microsoft.com/office/drawing/2014/main" id="{407E161E-1E0F-3D09-8CC8-57797EFFC375}"/>
              </a:ext>
            </a:extLst>
          </p:cNvPr>
          <p:cNvCxnSpPr/>
          <p:nvPr/>
        </p:nvCxnSpPr>
        <p:spPr>
          <a:xfrm flipV="1">
            <a:off x="5277906" y="1796143"/>
            <a:ext cx="2383460" cy="231119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E5C688C-A133-A0DE-3CED-1D4709B0E8A1}"/>
              </a:ext>
            </a:extLst>
          </p:cNvPr>
          <p:cNvSpPr/>
          <p:nvPr/>
        </p:nvSpPr>
        <p:spPr>
          <a:xfrm>
            <a:off x="5922942" y="3511857"/>
            <a:ext cx="372023" cy="4161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un Life New Text" pitchFamily="2" charset="0"/>
            </a:endParaRPr>
          </a:p>
        </p:txBody>
      </p:sp>
      <p:sp>
        <p:nvSpPr>
          <p:cNvPr id="6" name="Rectangle 5">
            <a:extLst>
              <a:ext uri="{FF2B5EF4-FFF2-40B4-BE49-F238E27FC236}">
                <a16:creationId xmlns:a16="http://schemas.microsoft.com/office/drawing/2014/main" id="{EE26BF2F-66F4-1533-FB56-CE0EDCD91101}"/>
              </a:ext>
            </a:extLst>
          </p:cNvPr>
          <p:cNvSpPr/>
          <p:nvPr/>
        </p:nvSpPr>
        <p:spPr>
          <a:xfrm>
            <a:off x="6590269" y="2854234"/>
            <a:ext cx="372023" cy="10491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417EF92-2203-5C66-9A7E-C1A17795C723}"/>
              </a:ext>
            </a:extLst>
          </p:cNvPr>
          <p:cNvSpPr/>
          <p:nvPr/>
        </p:nvSpPr>
        <p:spPr>
          <a:xfrm>
            <a:off x="7307016" y="2174967"/>
            <a:ext cx="372023" cy="1713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descr="A picture containing building, outdoor, sidewalk, cement&#10;&#10;Description automatically generated">
            <a:extLst>
              <a:ext uri="{FF2B5EF4-FFF2-40B4-BE49-F238E27FC236}">
                <a16:creationId xmlns:a16="http://schemas.microsoft.com/office/drawing/2014/main" id="{BFB23596-FD84-9337-0310-79644B2CB24E}"/>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99358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395D0A-AA48-BA21-54CE-DB1C089DD502}"/>
              </a:ext>
            </a:extLst>
          </p:cNvPr>
          <p:cNvSpPr>
            <a:spLocks noGrp="1"/>
          </p:cNvSpPr>
          <p:nvPr>
            <p:ph type="sldNum" sz="quarter" idx="12"/>
          </p:nvPr>
        </p:nvSpPr>
        <p:spPr/>
        <p:txBody>
          <a:bodyPr/>
          <a:lstStyle/>
          <a:p>
            <a:pPr defTabSz="457189"/>
            <a:fld id="{9FA635D2-B142-BE49-AECA-6169441F1F99}" type="slidenum">
              <a:rPr lang="en-US">
                <a:solidFill>
                  <a:srgbClr val="000000"/>
                </a:solidFill>
              </a:rPr>
              <a:pPr defTabSz="457189"/>
              <a:t>17</a:t>
            </a:fld>
            <a:endParaRPr lang="en-US">
              <a:solidFill>
                <a:srgbClr val="000000"/>
              </a:solidFill>
            </a:endParaRPr>
          </a:p>
        </p:txBody>
      </p:sp>
      <p:sp>
        <p:nvSpPr>
          <p:cNvPr id="4" name="Text Placeholder 3">
            <a:extLst>
              <a:ext uri="{FF2B5EF4-FFF2-40B4-BE49-F238E27FC236}">
                <a16:creationId xmlns:a16="http://schemas.microsoft.com/office/drawing/2014/main" id="{73B17290-8157-F2BF-EC4E-709B37B5237F}"/>
              </a:ext>
            </a:extLst>
          </p:cNvPr>
          <p:cNvSpPr>
            <a:spLocks noGrp="1"/>
          </p:cNvSpPr>
          <p:nvPr>
            <p:ph type="body" sz="quarter" idx="13"/>
          </p:nvPr>
        </p:nvSpPr>
        <p:spPr/>
        <p:txBody>
          <a:bodyPr/>
          <a:lstStyle/>
          <a:p>
            <a:r>
              <a:rPr lang="en-US" dirty="0">
                <a:latin typeface="Sun Life New Display" pitchFamily="2" charset="0"/>
              </a:rPr>
              <a:t>Diversify - </a:t>
            </a:r>
            <a:r>
              <a:rPr lang="en-CA" dirty="0">
                <a:latin typeface="Sun Life New Display" pitchFamily="2" charset="0"/>
              </a:rPr>
              <a:t>Growth of $10,000 </a:t>
            </a:r>
            <a:r>
              <a:rPr lang="fr-CA" dirty="0">
                <a:latin typeface="Sun Life New Display" pitchFamily="2" charset="0"/>
              </a:rPr>
              <a:t>(</a:t>
            </a:r>
            <a:r>
              <a:rPr lang="fr-CA" dirty="0" err="1">
                <a:latin typeface="Sun Life New Display" pitchFamily="2" charset="0"/>
              </a:rPr>
              <a:t>December</a:t>
            </a:r>
            <a:r>
              <a:rPr lang="fr-CA" dirty="0">
                <a:latin typeface="Sun Life New Display" pitchFamily="2" charset="0"/>
              </a:rPr>
              <a:t> </a:t>
            </a:r>
            <a:r>
              <a:rPr lang="en-CA" dirty="0">
                <a:latin typeface="Sun Life New Display" pitchFamily="2" charset="0"/>
              </a:rPr>
              <a:t>2010 – December 2025)</a:t>
            </a:r>
            <a:endParaRPr lang="fr-CA" dirty="0">
              <a:latin typeface="Sun Life New Display" pitchFamily="2" charset="0"/>
            </a:endParaRPr>
          </a:p>
        </p:txBody>
      </p:sp>
      <p:sp>
        <p:nvSpPr>
          <p:cNvPr id="17" name="AutoShape 67">
            <a:extLst>
              <a:ext uri="{FF2B5EF4-FFF2-40B4-BE49-F238E27FC236}">
                <a16:creationId xmlns:a16="http://schemas.microsoft.com/office/drawing/2014/main" id="{39B738D2-BC5E-0879-659D-AD29E8867BAD}"/>
              </a:ext>
            </a:extLst>
          </p:cNvPr>
          <p:cNvSpPr>
            <a:spLocks noChangeArrowheads="1"/>
          </p:cNvSpPr>
          <p:nvPr>
            <p:custDataLst>
              <p:tags r:id="rId1"/>
            </p:custDataLst>
          </p:nvPr>
        </p:nvSpPr>
        <p:spPr bwMode="auto">
          <a:xfrm>
            <a:off x="7522440" y="3186877"/>
            <a:ext cx="802386" cy="342900"/>
          </a:xfrm>
          <a:prstGeom prst="roundRect">
            <a:avLst>
              <a:gd name="adj" fmla="val 16667"/>
            </a:avLst>
          </a:prstGeom>
          <a:solidFill>
            <a:srgbClr val="C00000"/>
          </a:solidFill>
          <a:ln w="9525">
            <a:solidFill>
              <a:srgbClr val="C00000"/>
            </a:solidFill>
            <a:round/>
            <a:headEnd/>
            <a:tailEnd/>
          </a:ln>
        </p:spPr>
        <p:txBody>
          <a:bodyPr wrap="none" anchor="ctr"/>
          <a:lstStyle/>
          <a:p>
            <a:pPr algn="ctr" defTabSz="740645">
              <a:defRPr/>
            </a:pPr>
            <a:r>
              <a:rPr lang="en-US" sz="972" b="1" dirty="0">
                <a:solidFill>
                  <a:srgbClr val="FFFFFF"/>
                </a:solidFill>
                <a:latin typeface="Sun Life New Text" pitchFamily="2" charset="0"/>
                <a:cs typeface="Arial" panose="020B0604020202020204" pitchFamily="34" charset="0"/>
              </a:rPr>
              <a:t> $14,066</a:t>
            </a:r>
            <a:endParaRPr lang="en-CA" sz="972" b="1" dirty="0">
              <a:solidFill>
                <a:srgbClr val="FFFFFF"/>
              </a:solidFill>
              <a:latin typeface="Sun Life New Text" pitchFamily="2" charset="0"/>
              <a:cs typeface="Arial" panose="020B0604020202020204" pitchFamily="34" charset="0"/>
            </a:endParaRPr>
          </a:p>
        </p:txBody>
      </p:sp>
      <p:sp>
        <p:nvSpPr>
          <p:cNvPr id="18" name="AutoShape 66">
            <a:extLst>
              <a:ext uri="{FF2B5EF4-FFF2-40B4-BE49-F238E27FC236}">
                <a16:creationId xmlns:a16="http://schemas.microsoft.com/office/drawing/2014/main" id="{756EA07C-825F-7A6B-89A3-E86AAFC82146}"/>
              </a:ext>
            </a:extLst>
          </p:cNvPr>
          <p:cNvSpPr>
            <a:spLocks noChangeArrowheads="1"/>
          </p:cNvSpPr>
          <p:nvPr>
            <p:custDataLst>
              <p:tags r:id="rId2"/>
            </p:custDataLst>
          </p:nvPr>
        </p:nvSpPr>
        <p:spPr bwMode="auto">
          <a:xfrm>
            <a:off x="7522441" y="3587423"/>
            <a:ext cx="799815" cy="342900"/>
          </a:xfrm>
          <a:prstGeom prst="roundRect">
            <a:avLst>
              <a:gd name="adj" fmla="val 16667"/>
            </a:avLst>
          </a:prstGeom>
          <a:solidFill>
            <a:srgbClr val="004C6C"/>
          </a:solidFill>
          <a:ln w="9525">
            <a:noFill/>
            <a:round/>
            <a:headEnd/>
            <a:tailEnd/>
          </a:ln>
        </p:spPr>
        <p:txBody>
          <a:bodyPr wrap="none" anchor="ctr"/>
          <a:lstStyle/>
          <a:p>
            <a:pPr algn="ctr" defTabSz="740645">
              <a:defRPr/>
            </a:pPr>
            <a:r>
              <a:rPr lang="en-CA" sz="972" b="1" dirty="0">
                <a:solidFill>
                  <a:prstClr val="white"/>
                </a:solidFill>
                <a:latin typeface="Sun Life New Text" pitchFamily="2" charset="0"/>
                <a:cs typeface="Arial" panose="020B0604020202020204" pitchFamily="34" charset="0"/>
              </a:rPr>
              <a:t>$12,665</a:t>
            </a:r>
          </a:p>
        </p:txBody>
      </p:sp>
      <p:sp>
        <p:nvSpPr>
          <p:cNvPr id="19" name="AutoShape 66">
            <a:extLst>
              <a:ext uri="{FF2B5EF4-FFF2-40B4-BE49-F238E27FC236}">
                <a16:creationId xmlns:a16="http://schemas.microsoft.com/office/drawing/2014/main" id="{339BADEB-D568-273E-5F4F-AF7669FE8382}"/>
              </a:ext>
            </a:extLst>
          </p:cNvPr>
          <p:cNvSpPr>
            <a:spLocks noChangeArrowheads="1"/>
          </p:cNvSpPr>
          <p:nvPr>
            <p:custDataLst>
              <p:tags r:id="rId3"/>
            </p:custDataLst>
          </p:nvPr>
        </p:nvSpPr>
        <p:spPr bwMode="auto">
          <a:xfrm>
            <a:off x="7522440" y="2351300"/>
            <a:ext cx="799812" cy="342900"/>
          </a:xfrm>
          <a:prstGeom prst="roundRect">
            <a:avLst>
              <a:gd name="adj" fmla="val 16667"/>
            </a:avLst>
          </a:prstGeom>
          <a:solidFill>
            <a:srgbClr val="00A8E5"/>
          </a:solidFill>
          <a:ln w="9525">
            <a:noFill/>
            <a:round/>
            <a:headEnd/>
            <a:tailEnd/>
          </a:ln>
        </p:spPr>
        <p:txBody>
          <a:bodyPr wrap="none" anchor="ctr"/>
          <a:lstStyle/>
          <a:p>
            <a:pPr algn="ctr" defTabSz="740645">
              <a:defRPr/>
            </a:pPr>
            <a:r>
              <a:rPr lang="en-CA" sz="972" b="1" dirty="0">
                <a:solidFill>
                  <a:srgbClr val="FFFFFF"/>
                </a:solidFill>
                <a:latin typeface="Sun Life New Text" pitchFamily="2" charset="0"/>
                <a:cs typeface="Arial" panose="020B0604020202020204" pitchFamily="34" charset="0"/>
              </a:rPr>
              <a:t>$36,898</a:t>
            </a:r>
          </a:p>
        </p:txBody>
      </p:sp>
      <p:sp>
        <p:nvSpPr>
          <p:cNvPr id="20" name="AutoShape 66">
            <a:extLst>
              <a:ext uri="{FF2B5EF4-FFF2-40B4-BE49-F238E27FC236}">
                <a16:creationId xmlns:a16="http://schemas.microsoft.com/office/drawing/2014/main" id="{077A38AB-8E0F-345B-0F87-F8B57A0F5680}"/>
              </a:ext>
            </a:extLst>
          </p:cNvPr>
          <p:cNvSpPr>
            <a:spLocks noChangeArrowheads="1"/>
          </p:cNvSpPr>
          <p:nvPr>
            <p:custDataLst>
              <p:tags r:id="rId4"/>
            </p:custDataLst>
          </p:nvPr>
        </p:nvSpPr>
        <p:spPr bwMode="auto">
          <a:xfrm>
            <a:off x="7525012" y="2791112"/>
            <a:ext cx="799815" cy="342900"/>
          </a:xfrm>
          <a:prstGeom prst="roundRect">
            <a:avLst>
              <a:gd name="adj" fmla="val 16667"/>
            </a:avLst>
          </a:prstGeom>
          <a:solidFill>
            <a:srgbClr val="FFC000"/>
          </a:solidFill>
          <a:ln w="9525">
            <a:noFill/>
            <a:round/>
            <a:headEnd/>
            <a:tailEnd/>
          </a:ln>
        </p:spPr>
        <p:txBody>
          <a:bodyPr wrap="none" anchor="ctr"/>
          <a:lstStyle/>
          <a:p>
            <a:pPr algn="ctr" defTabSz="740645">
              <a:defRPr/>
            </a:pPr>
            <a:r>
              <a:rPr lang="en-CA" sz="972" b="1" dirty="0">
                <a:solidFill>
                  <a:srgbClr val="002060"/>
                </a:solidFill>
                <a:latin typeface="Sun Life New Text" pitchFamily="2" charset="0"/>
                <a:cs typeface="Arial" panose="020B0604020202020204" pitchFamily="34" charset="0"/>
              </a:rPr>
              <a:t>$15,248</a:t>
            </a:r>
          </a:p>
        </p:txBody>
      </p:sp>
      <p:sp>
        <p:nvSpPr>
          <p:cNvPr id="21" name="AutoShape 66">
            <a:extLst>
              <a:ext uri="{FF2B5EF4-FFF2-40B4-BE49-F238E27FC236}">
                <a16:creationId xmlns:a16="http://schemas.microsoft.com/office/drawing/2014/main" id="{23B414F5-1BCD-324A-94BD-CEE77156573C}"/>
              </a:ext>
            </a:extLst>
          </p:cNvPr>
          <p:cNvSpPr>
            <a:spLocks noChangeArrowheads="1"/>
          </p:cNvSpPr>
          <p:nvPr>
            <p:custDataLst>
              <p:tags r:id="rId5"/>
            </p:custDataLst>
          </p:nvPr>
        </p:nvSpPr>
        <p:spPr bwMode="auto">
          <a:xfrm>
            <a:off x="7522437" y="1035722"/>
            <a:ext cx="799815" cy="342900"/>
          </a:xfrm>
          <a:prstGeom prst="roundRect">
            <a:avLst>
              <a:gd name="adj" fmla="val 16667"/>
            </a:avLst>
          </a:prstGeom>
          <a:solidFill>
            <a:srgbClr val="4D4E4B"/>
          </a:solidFill>
          <a:ln w="9525">
            <a:noFill/>
            <a:round/>
            <a:headEnd/>
            <a:tailEnd/>
          </a:ln>
        </p:spPr>
        <p:txBody>
          <a:bodyPr wrap="none" anchor="ctr"/>
          <a:lstStyle/>
          <a:p>
            <a:pPr algn="ctr" defTabSz="740645">
              <a:defRPr/>
            </a:pPr>
            <a:r>
              <a:rPr lang="en-CA" sz="972" b="1" dirty="0">
                <a:solidFill>
                  <a:srgbClr val="FFFFFF"/>
                </a:solidFill>
                <a:latin typeface="Sun Life New Text" pitchFamily="2" charset="0"/>
                <a:cs typeface="Arial" panose="020B0604020202020204" pitchFamily="34" charset="0"/>
              </a:rPr>
              <a:t>$67,850</a:t>
            </a:r>
          </a:p>
        </p:txBody>
      </p:sp>
      <p:graphicFrame>
        <p:nvGraphicFramePr>
          <p:cNvPr id="6" name="Chart 5">
            <a:extLst>
              <a:ext uri="{FF2B5EF4-FFF2-40B4-BE49-F238E27FC236}">
                <a16:creationId xmlns:a16="http://schemas.microsoft.com/office/drawing/2014/main" id="{00000000-0008-0000-0100-000027880700}"/>
              </a:ext>
            </a:extLst>
          </p:cNvPr>
          <p:cNvGraphicFramePr>
            <a:graphicFrameLocks/>
          </p:cNvGraphicFramePr>
          <p:nvPr>
            <p:extLst>
              <p:ext uri="{D42A27DB-BD31-4B8C-83A1-F6EECF244321}">
                <p14:modId xmlns:p14="http://schemas.microsoft.com/office/powerpoint/2010/main" val="878430105"/>
              </p:ext>
            </p:extLst>
          </p:nvPr>
        </p:nvGraphicFramePr>
        <p:xfrm>
          <a:off x="294692" y="692321"/>
          <a:ext cx="7222331" cy="4279106"/>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38358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500"/>
                                        <p:tgtEl>
                                          <p:spTgt spid="1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dissolve">
                                      <p:cBhvr>
                                        <p:cTn id="15" dur="500"/>
                                        <p:tgtEl>
                                          <p:spTgt spid="20"/>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dissolv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4044BC-A543-A59D-E153-9C50EE1E82E6}"/>
              </a:ext>
              <a:ext uri="{C183D7F6-B498-43B3-948B-1728B52AA6E4}">
                <adec:decorative xmlns:adec="http://schemas.microsoft.com/office/drawing/2017/decorative" val="1"/>
              </a:ext>
            </a:extLst>
          </p:cNvPr>
          <p:cNvSpPr>
            <a:spLocks noGrp="1"/>
          </p:cNvSpPr>
          <p:nvPr>
            <p:ph type="sldNum" sz="quarter" idx="12"/>
          </p:nvPr>
        </p:nvSpPr>
        <p:spPr/>
        <p:txBody>
          <a:bodyPr/>
          <a:lstStyle/>
          <a:p>
            <a:pPr defTabSz="457189">
              <a:defRPr/>
            </a:pPr>
            <a:fld id="{9FA635D2-B142-BE49-AECA-6169441F1F99}" type="slidenum">
              <a:rPr lang="en-US">
                <a:solidFill>
                  <a:srgbClr val="000000"/>
                </a:solidFill>
              </a:rPr>
              <a:pPr defTabSz="457189">
                <a:defRPr/>
              </a:pPr>
              <a:t>18</a:t>
            </a:fld>
            <a:endParaRPr lang="en-US">
              <a:solidFill>
                <a:srgbClr val="000000"/>
              </a:solidFill>
            </a:endParaRPr>
          </a:p>
        </p:txBody>
      </p:sp>
      <p:sp>
        <p:nvSpPr>
          <p:cNvPr id="4" name="Text Placeholder 3">
            <a:extLst>
              <a:ext uri="{FF2B5EF4-FFF2-40B4-BE49-F238E27FC236}">
                <a16:creationId xmlns:a16="http://schemas.microsoft.com/office/drawing/2014/main" id="{180558EC-B478-B01C-A99E-95A9610DB3B0}"/>
              </a:ext>
            </a:extLst>
          </p:cNvPr>
          <p:cNvSpPr>
            <a:spLocks noGrp="1"/>
          </p:cNvSpPr>
          <p:nvPr>
            <p:ph type="title" idx="4294967295"/>
          </p:nvPr>
        </p:nvSpPr>
        <p:spPr>
          <a:xfrm>
            <a:off x="215900" y="212725"/>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ct val="114000"/>
              </a:lnSpc>
              <a:spcBef>
                <a:spcPts val="750"/>
              </a:spcBef>
              <a:defRPr/>
            </a:pPr>
            <a:r>
              <a:rPr lang="en-CA" sz="1600" dirty="0">
                <a:latin typeface="Sun Life New Display" pitchFamily="2" charset="0"/>
                <a:ea typeface="+mn-ea"/>
                <a:cs typeface="+mn-cs"/>
              </a:rPr>
              <a:t>Stay the course during market ups and downs</a:t>
            </a:r>
            <a:endParaRPr lang="en-US" sz="1600" dirty="0">
              <a:latin typeface="Sun Life New Display" pitchFamily="2" charset="0"/>
              <a:ea typeface="+mn-ea"/>
              <a:cs typeface="+mn-cs"/>
            </a:endParaRPr>
          </a:p>
        </p:txBody>
      </p:sp>
      <p:sp>
        <p:nvSpPr>
          <p:cNvPr id="9" name="TextBox 8">
            <a:extLst>
              <a:ext uri="{FF2B5EF4-FFF2-40B4-BE49-F238E27FC236}">
                <a16:creationId xmlns:a16="http://schemas.microsoft.com/office/drawing/2014/main" id="{051B87CE-5FDD-46A3-B310-E83C61E9489B}"/>
              </a:ext>
            </a:extLst>
          </p:cNvPr>
          <p:cNvSpPr txBox="1"/>
          <p:nvPr/>
        </p:nvSpPr>
        <p:spPr>
          <a:xfrm flipH="1">
            <a:off x="1815147" y="1000198"/>
            <a:ext cx="5154931" cy="246221"/>
          </a:xfrm>
          <a:prstGeom prst="rect">
            <a:avLst/>
          </a:prstGeom>
          <a:noFill/>
        </p:spPr>
        <p:txBody>
          <a:bodyPr wrap="square" rtlCol="0">
            <a:spAutoFit/>
          </a:bodyPr>
          <a:lstStyle/>
          <a:p>
            <a:pPr defTabSz="457189">
              <a:defRPr/>
            </a:pPr>
            <a:r>
              <a:rPr lang="en-US" sz="1000" i="1" dirty="0">
                <a:solidFill>
                  <a:srgbClr val="003846"/>
                </a:solidFill>
                <a:latin typeface="Sun Life New Text" pitchFamily="2" charset="0"/>
              </a:rPr>
              <a:t>Growth of $10,000 in the S&amp;P 500 Index</a:t>
            </a:r>
          </a:p>
        </p:txBody>
      </p:sp>
      <p:graphicFrame>
        <p:nvGraphicFramePr>
          <p:cNvPr id="7" name="Chart 6" descr="A bar chart that shows how missing the best days during a recovery can mean losing out on big gains.">
            <a:extLst>
              <a:ext uri="{FF2B5EF4-FFF2-40B4-BE49-F238E27FC236}">
                <a16:creationId xmlns:a16="http://schemas.microsoft.com/office/drawing/2014/main" id="{8CE1C7C6-7EF3-AABE-D4F6-FA95226C34BD}"/>
              </a:ext>
            </a:extLst>
          </p:cNvPr>
          <p:cNvGraphicFramePr/>
          <p:nvPr/>
        </p:nvGraphicFramePr>
        <p:xfrm>
          <a:off x="652009" y="1330622"/>
          <a:ext cx="7481207" cy="28892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F162F902-62B7-C08F-AB25-FBA01D9653A1}"/>
              </a:ext>
              <a:ext uri="{C183D7F6-B498-43B3-948B-1728B52AA6E4}">
                <adec:decorative xmlns:adec="http://schemas.microsoft.com/office/drawing/2017/decorative" val="1"/>
              </a:ext>
            </a:extLst>
          </p:cNvPr>
          <p:cNvSpPr txBox="1"/>
          <p:nvPr/>
        </p:nvSpPr>
        <p:spPr>
          <a:xfrm>
            <a:off x="7493697" y="1669389"/>
            <a:ext cx="1279038" cy="246221"/>
          </a:xfrm>
          <a:prstGeom prst="rect">
            <a:avLst/>
          </a:prstGeom>
          <a:noFill/>
        </p:spPr>
        <p:txBody>
          <a:bodyPr wrap="square" rtlCol="0">
            <a:spAutoFit/>
          </a:bodyPr>
          <a:lstStyle/>
          <a:p>
            <a:pPr defTabSz="457189">
              <a:defRPr/>
            </a:pPr>
            <a:r>
              <a:rPr lang="en-US" sz="1000" b="1" dirty="0">
                <a:solidFill>
                  <a:srgbClr val="003846"/>
                </a:solidFill>
                <a:latin typeface="Sun Life New Text" pitchFamily="2" charset="0"/>
              </a:rPr>
              <a:t>$224,277</a:t>
            </a:r>
          </a:p>
        </p:txBody>
      </p:sp>
      <p:sp>
        <p:nvSpPr>
          <p:cNvPr id="13" name="TextBox 12">
            <a:extLst>
              <a:ext uri="{FF2B5EF4-FFF2-40B4-BE49-F238E27FC236}">
                <a16:creationId xmlns:a16="http://schemas.microsoft.com/office/drawing/2014/main" id="{2A76240F-A7D3-C08B-3E1A-CFD631A05F1B}"/>
              </a:ext>
              <a:ext uri="{C183D7F6-B498-43B3-948B-1728B52AA6E4}">
                <adec:decorative xmlns:adec="http://schemas.microsoft.com/office/drawing/2017/decorative" val="1"/>
              </a:ext>
            </a:extLst>
          </p:cNvPr>
          <p:cNvSpPr txBox="1"/>
          <p:nvPr/>
        </p:nvSpPr>
        <p:spPr>
          <a:xfrm>
            <a:off x="4566172" y="2326431"/>
            <a:ext cx="2049235" cy="246221"/>
          </a:xfrm>
          <a:prstGeom prst="rect">
            <a:avLst/>
          </a:prstGeom>
          <a:noFill/>
        </p:spPr>
        <p:txBody>
          <a:bodyPr wrap="square" rtlCol="0">
            <a:spAutoFit/>
          </a:bodyPr>
          <a:lstStyle/>
          <a:p>
            <a:pPr defTabSz="457189">
              <a:defRPr/>
            </a:pPr>
            <a:r>
              <a:rPr lang="en-US" sz="1000" dirty="0">
                <a:solidFill>
                  <a:srgbClr val="003846"/>
                </a:solidFill>
                <a:latin typeface="Sun Life New Text" pitchFamily="2" charset="0"/>
              </a:rPr>
              <a:t>$102,749</a:t>
            </a:r>
          </a:p>
        </p:txBody>
      </p:sp>
      <p:sp>
        <p:nvSpPr>
          <p:cNvPr id="14" name="TextBox 13">
            <a:extLst>
              <a:ext uri="{FF2B5EF4-FFF2-40B4-BE49-F238E27FC236}">
                <a16:creationId xmlns:a16="http://schemas.microsoft.com/office/drawing/2014/main" id="{DA72B064-3C23-2E2C-8D5B-0669489E5C7A}"/>
              </a:ext>
              <a:ext uri="{C183D7F6-B498-43B3-948B-1728B52AA6E4}">
                <adec:decorative xmlns:adec="http://schemas.microsoft.com/office/drawing/2017/decorative" val="1"/>
              </a:ext>
            </a:extLst>
          </p:cNvPr>
          <p:cNvSpPr txBox="1"/>
          <p:nvPr/>
        </p:nvSpPr>
        <p:spPr>
          <a:xfrm>
            <a:off x="3448293" y="3007655"/>
            <a:ext cx="2049235" cy="246221"/>
          </a:xfrm>
          <a:prstGeom prst="rect">
            <a:avLst/>
          </a:prstGeom>
          <a:noFill/>
        </p:spPr>
        <p:txBody>
          <a:bodyPr wrap="square" rtlCol="0">
            <a:spAutoFit/>
          </a:bodyPr>
          <a:lstStyle/>
          <a:p>
            <a:pPr defTabSz="457189">
              <a:defRPr/>
            </a:pPr>
            <a:r>
              <a:rPr lang="en-US" sz="1000" dirty="0">
                <a:solidFill>
                  <a:srgbClr val="003846"/>
                </a:solidFill>
                <a:latin typeface="Sun Life New Text" pitchFamily="2" charset="0"/>
              </a:rPr>
              <a:t>$60,305</a:t>
            </a:r>
          </a:p>
        </p:txBody>
      </p:sp>
      <p:sp>
        <p:nvSpPr>
          <p:cNvPr id="15" name="TextBox 14">
            <a:extLst>
              <a:ext uri="{FF2B5EF4-FFF2-40B4-BE49-F238E27FC236}">
                <a16:creationId xmlns:a16="http://schemas.microsoft.com/office/drawing/2014/main" id="{50F00DBD-C1E3-CDA8-7B9E-9CF04C466A10}"/>
              </a:ext>
              <a:ext uri="{C183D7F6-B498-43B3-948B-1728B52AA6E4}">
                <adec:decorative xmlns:adec="http://schemas.microsoft.com/office/drawing/2017/decorative" val="1"/>
              </a:ext>
            </a:extLst>
          </p:cNvPr>
          <p:cNvSpPr txBox="1"/>
          <p:nvPr/>
        </p:nvSpPr>
        <p:spPr>
          <a:xfrm>
            <a:off x="2866999" y="3722495"/>
            <a:ext cx="2049235" cy="246221"/>
          </a:xfrm>
          <a:prstGeom prst="rect">
            <a:avLst/>
          </a:prstGeom>
          <a:noFill/>
        </p:spPr>
        <p:txBody>
          <a:bodyPr wrap="square" rtlCol="0">
            <a:spAutoFit/>
          </a:bodyPr>
          <a:lstStyle/>
          <a:p>
            <a:pPr defTabSz="457189">
              <a:defRPr/>
            </a:pPr>
            <a:r>
              <a:rPr lang="en-US" sz="1000" dirty="0">
                <a:solidFill>
                  <a:srgbClr val="003846"/>
                </a:solidFill>
                <a:latin typeface="Sun Life New Text" pitchFamily="2" charset="0"/>
              </a:rPr>
              <a:t>$38,113</a:t>
            </a:r>
          </a:p>
        </p:txBody>
      </p:sp>
      <p:sp>
        <p:nvSpPr>
          <p:cNvPr id="16" name="TextBox 15">
            <a:extLst>
              <a:ext uri="{FF2B5EF4-FFF2-40B4-BE49-F238E27FC236}">
                <a16:creationId xmlns:a16="http://schemas.microsoft.com/office/drawing/2014/main" id="{2905A90C-6DA9-367F-A1D8-C00048DC5A36}"/>
              </a:ext>
            </a:extLst>
          </p:cNvPr>
          <p:cNvSpPr txBox="1"/>
          <p:nvPr/>
        </p:nvSpPr>
        <p:spPr>
          <a:xfrm>
            <a:off x="652008" y="4434538"/>
            <a:ext cx="7917317" cy="553998"/>
          </a:xfrm>
          <a:prstGeom prst="rect">
            <a:avLst/>
          </a:prstGeom>
          <a:noFill/>
        </p:spPr>
        <p:txBody>
          <a:bodyPr wrap="square">
            <a:spAutoFit/>
          </a:bodyPr>
          <a:lstStyle/>
          <a:p>
            <a:pPr defTabSz="411470">
              <a:spcBef>
                <a:spcPct val="20000"/>
              </a:spcBef>
              <a:defRPr/>
            </a:pPr>
            <a:r>
              <a:rPr lang="en-CA" sz="1000" dirty="0">
                <a:solidFill>
                  <a:srgbClr val="000000"/>
                </a:solidFill>
                <a:latin typeface="Sun Life New Text" pitchFamily="2" charset="0"/>
                <a:cs typeface="Arial" panose="020B0604020202020204" pitchFamily="34" charset="0"/>
              </a:rPr>
              <a:t>This graph shows how missing the best days during a recovery can mean losing out on big gains. Consider $10,000 invested for 20 years from December 31, 2004 – December 31, 2024.  For illustrative purposes only.   Past performance is no guarantee of future results.</a:t>
            </a:r>
            <a:endParaRPr lang="fr-CA" sz="1000" dirty="0">
              <a:solidFill>
                <a:srgbClr val="000000"/>
              </a:solidFill>
              <a:latin typeface="Sun Life New Text" pitchFamily="2" charset="0"/>
              <a:cs typeface="Arial" panose="020B0604020202020204" pitchFamily="34" charset="0"/>
            </a:endParaRPr>
          </a:p>
        </p:txBody>
      </p:sp>
    </p:spTree>
    <p:extLst>
      <p:ext uri="{BB962C8B-B14F-4D97-AF65-F5344CB8AC3E}">
        <p14:creationId xmlns:p14="http://schemas.microsoft.com/office/powerpoint/2010/main" val="3097655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17FD35-2A7E-CAF0-8C92-F3BDD2B7D223}"/>
              </a:ext>
            </a:extLst>
          </p:cNvPr>
          <p:cNvSpPr>
            <a:spLocks noGrp="1"/>
          </p:cNvSpPr>
          <p:nvPr>
            <p:ph type="sldNum" sz="quarter" idx="12"/>
          </p:nvPr>
        </p:nvSpPr>
        <p:spPr/>
        <p:txBody>
          <a:bodyPr/>
          <a:lstStyle/>
          <a:p>
            <a:fld id="{9FA635D2-B142-BE49-AECA-6169441F1F99}" type="slidenum">
              <a:rPr lang="en-US" smtClean="0"/>
              <a:t>19</a:t>
            </a:fld>
            <a:endParaRPr lang="en-US"/>
          </a:p>
        </p:txBody>
      </p:sp>
      <p:pic>
        <p:nvPicPr>
          <p:cNvPr id="31" name="Picture Placeholder 30" descr="A picture containing person&#10;&#10;Description automatically generated">
            <a:extLst>
              <a:ext uri="{FF2B5EF4-FFF2-40B4-BE49-F238E27FC236}">
                <a16:creationId xmlns:a16="http://schemas.microsoft.com/office/drawing/2014/main" id="{125E6925-AD17-E982-DA97-E37599D447BF}"/>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t="951" b="951"/>
          <a:stretch>
            <a:fillRect/>
          </a:stretch>
        </p:blipFill>
        <p:spPr/>
      </p:pic>
      <p:sp>
        <p:nvSpPr>
          <p:cNvPr id="11" name="Text Placeholder 5">
            <a:extLst>
              <a:ext uri="{FF2B5EF4-FFF2-40B4-BE49-F238E27FC236}">
                <a16:creationId xmlns:a16="http://schemas.microsoft.com/office/drawing/2014/main" id="{BEB7DFD2-103C-D268-0203-5D2B04873A07}"/>
              </a:ext>
            </a:extLst>
          </p:cNvPr>
          <p:cNvSpPr>
            <a:spLocks noGrp="1"/>
          </p:cNvSpPr>
          <p:nvPr>
            <p:ph type="body" sz="quarter" idx="35"/>
          </p:nvPr>
        </p:nvSpPr>
        <p:spPr>
          <a:xfrm>
            <a:off x="5290944" y="479654"/>
            <a:ext cx="3982308" cy="140525"/>
          </a:xfrm>
        </p:spPr>
        <p:txBody>
          <a:bodyPr/>
          <a:lstStyle/>
          <a:p>
            <a:r>
              <a:rPr lang="en-US" sz="1600" dirty="0">
                <a:solidFill>
                  <a:schemeClr val="tx2"/>
                </a:solidFill>
                <a:latin typeface="Sun Life New Display" pitchFamily="2" charset="0"/>
              </a:rPr>
              <a:t>Help me do it</a:t>
            </a:r>
          </a:p>
        </p:txBody>
      </p:sp>
      <p:sp>
        <p:nvSpPr>
          <p:cNvPr id="12" name="Text Placeholder 8">
            <a:extLst>
              <a:ext uri="{FF2B5EF4-FFF2-40B4-BE49-F238E27FC236}">
                <a16:creationId xmlns:a16="http://schemas.microsoft.com/office/drawing/2014/main" id="{E77CEF4F-C97D-589C-0468-448C1DFE0E65}"/>
              </a:ext>
            </a:extLst>
          </p:cNvPr>
          <p:cNvSpPr txBox="1">
            <a:spLocks/>
          </p:cNvSpPr>
          <p:nvPr/>
        </p:nvSpPr>
        <p:spPr>
          <a:xfrm>
            <a:off x="877715" y="2910303"/>
            <a:ext cx="3982308" cy="140525"/>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600" dirty="0">
                <a:solidFill>
                  <a:schemeClr val="tx2"/>
                </a:solidFill>
                <a:latin typeface="Sun Life New Display" pitchFamily="2" charset="0"/>
              </a:rPr>
              <a:t>Let me do it</a:t>
            </a:r>
          </a:p>
          <a:p>
            <a:endParaRPr lang="en-US" sz="1600" dirty="0">
              <a:latin typeface="Sun Life New Display" pitchFamily="2" charset="0"/>
            </a:endParaRPr>
          </a:p>
        </p:txBody>
      </p:sp>
      <p:grpSp>
        <p:nvGrpSpPr>
          <p:cNvPr id="13" name="Graphic 5">
            <a:extLst>
              <a:ext uri="{FF2B5EF4-FFF2-40B4-BE49-F238E27FC236}">
                <a16:creationId xmlns:a16="http://schemas.microsoft.com/office/drawing/2014/main" id="{8DA71716-23E9-9B3C-EBAD-27EFB29E89DA}"/>
              </a:ext>
            </a:extLst>
          </p:cNvPr>
          <p:cNvGrpSpPr/>
          <p:nvPr/>
        </p:nvGrpSpPr>
        <p:grpSpPr>
          <a:xfrm>
            <a:off x="4868751" y="505860"/>
            <a:ext cx="366841" cy="366314"/>
            <a:chOff x="5038303" y="1353587"/>
            <a:chExt cx="366841" cy="366314"/>
          </a:xfrm>
          <a:solidFill>
            <a:srgbClr val="252122"/>
          </a:solidFill>
        </p:grpSpPr>
        <p:grpSp>
          <p:nvGrpSpPr>
            <p:cNvPr id="14" name="Graphic 5">
              <a:extLst>
                <a:ext uri="{FF2B5EF4-FFF2-40B4-BE49-F238E27FC236}">
                  <a16:creationId xmlns:a16="http://schemas.microsoft.com/office/drawing/2014/main" id="{0A68BC77-6881-E057-2E1F-7C29BAF4CC93}"/>
                </a:ext>
              </a:extLst>
            </p:cNvPr>
            <p:cNvGrpSpPr/>
            <p:nvPr/>
          </p:nvGrpSpPr>
          <p:grpSpPr>
            <a:xfrm>
              <a:off x="5227051" y="1543218"/>
              <a:ext cx="178093" cy="176684"/>
              <a:chOff x="5227051" y="1543218"/>
              <a:chExt cx="178093" cy="176684"/>
            </a:xfrm>
            <a:solidFill>
              <a:srgbClr val="252122"/>
            </a:solidFill>
          </p:grpSpPr>
          <p:sp>
            <p:nvSpPr>
              <p:cNvPr id="18" name="Freeform 40">
                <a:extLst>
                  <a:ext uri="{FF2B5EF4-FFF2-40B4-BE49-F238E27FC236}">
                    <a16:creationId xmlns:a16="http://schemas.microsoft.com/office/drawing/2014/main" id="{EF788C44-DAA1-F196-0C24-2D1B2F069059}"/>
                  </a:ext>
                </a:extLst>
              </p:cNvPr>
              <p:cNvSpPr/>
              <p:nvPr/>
            </p:nvSpPr>
            <p:spPr>
              <a:xfrm rot="-2700000">
                <a:off x="5240137" y="1540477"/>
                <a:ext cx="9148" cy="40804"/>
              </a:xfrm>
              <a:custGeom>
                <a:avLst/>
                <a:gdLst>
                  <a:gd name="connsiteX0" fmla="*/ 0 w 9148"/>
                  <a:gd name="connsiteY0" fmla="*/ 0 h 40804"/>
                  <a:gd name="connsiteX1" fmla="*/ 9149 w 9148"/>
                  <a:gd name="connsiteY1" fmla="*/ 0 h 40804"/>
                  <a:gd name="connsiteX2" fmla="*/ 9149 w 9148"/>
                  <a:gd name="connsiteY2" fmla="*/ 40805 h 40804"/>
                  <a:gd name="connsiteX3" fmla="*/ 0 w 9148"/>
                  <a:gd name="connsiteY3" fmla="*/ 40805 h 40804"/>
                </a:gdLst>
                <a:ahLst/>
                <a:cxnLst>
                  <a:cxn ang="0">
                    <a:pos x="connsiteX0" y="connsiteY0"/>
                  </a:cxn>
                  <a:cxn ang="0">
                    <a:pos x="connsiteX1" y="connsiteY1"/>
                  </a:cxn>
                  <a:cxn ang="0">
                    <a:pos x="connsiteX2" y="connsiteY2"/>
                  </a:cxn>
                  <a:cxn ang="0">
                    <a:pos x="connsiteX3" y="connsiteY3"/>
                  </a:cxn>
                </a:cxnLst>
                <a:rect l="l" t="t" r="r" b="b"/>
                <a:pathLst>
                  <a:path w="9148" h="40804">
                    <a:moveTo>
                      <a:pt x="0" y="0"/>
                    </a:moveTo>
                    <a:lnTo>
                      <a:pt x="9149" y="0"/>
                    </a:lnTo>
                    <a:lnTo>
                      <a:pt x="9149" y="40805"/>
                    </a:lnTo>
                    <a:lnTo>
                      <a:pt x="0" y="40805"/>
                    </a:lnTo>
                    <a:close/>
                  </a:path>
                </a:pathLst>
              </a:custGeom>
              <a:solidFill>
                <a:srgbClr val="252122"/>
              </a:solidFill>
              <a:ln w="4048" cap="flat">
                <a:noFill/>
                <a:prstDash val="solid"/>
                <a:miter/>
              </a:ln>
            </p:spPr>
            <p:txBody>
              <a:bodyPr rtlCol="0" anchor="ctr"/>
              <a:lstStyle/>
              <a:p>
                <a:endParaRPr lang="en-US"/>
              </a:p>
            </p:txBody>
          </p:sp>
          <p:sp>
            <p:nvSpPr>
              <p:cNvPr id="19" name="Freeform 41">
                <a:extLst>
                  <a:ext uri="{FF2B5EF4-FFF2-40B4-BE49-F238E27FC236}">
                    <a16:creationId xmlns:a16="http://schemas.microsoft.com/office/drawing/2014/main" id="{37D75BAC-9A21-06A9-20C7-1279596EBE4C}"/>
                  </a:ext>
                </a:extLst>
              </p:cNvPr>
              <p:cNvSpPr/>
              <p:nvPr/>
            </p:nvSpPr>
            <p:spPr>
              <a:xfrm>
                <a:off x="5237633" y="1552391"/>
                <a:ext cx="167511" cy="167511"/>
              </a:xfrm>
              <a:custGeom>
                <a:avLst/>
                <a:gdLst>
                  <a:gd name="connsiteX0" fmla="*/ 130147 w 167511"/>
                  <a:gd name="connsiteY0" fmla="*/ 167511 h 167511"/>
                  <a:gd name="connsiteX1" fmla="*/ 0 w 167511"/>
                  <a:gd name="connsiteY1" fmla="*/ 37324 h 167511"/>
                  <a:gd name="connsiteX2" fmla="*/ 37324 w 167511"/>
                  <a:gd name="connsiteY2" fmla="*/ 0 h 167511"/>
                  <a:gd name="connsiteX3" fmla="*/ 167511 w 167511"/>
                  <a:gd name="connsiteY3" fmla="*/ 130188 h 167511"/>
                  <a:gd name="connsiteX4" fmla="*/ 130147 w 167511"/>
                  <a:gd name="connsiteY4" fmla="*/ 167511 h 167511"/>
                  <a:gd name="connsiteX5" fmla="*/ 12913 w 167511"/>
                  <a:gd name="connsiteY5" fmla="*/ 37364 h 167511"/>
                  <a:gd name="connsiteX6" fmla="*/ 130147 w 167511"/>
                  <a:gd name="connsiteY6" fmla="*/ 154598 h 167511"/>
                  <a:gd name="connsiteX7" fmla="*/ 154517 w 167511"/>
                  <a:gd name="connsiteY7" fmla="*/ 130228 h 167511"/>
                  <a:gd name="connsiteX8" fmla="*/ 37283 w 167511"/>
                  <a:gd name="connsiteY8" fmla="*/ 12994 h 167511"/>
                  <a:gd name="connsiteX9" fmla="*/ 12913 w 167511"/>
                  <a:gd name="connsiteY9" fmla="*/ 37364 h 16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511" h="167511">
                    <a:moveTo>
                      <a:pt x="130147" y="167511"/>
                    </a:moveTo>
                    <a:lnTo>
                      <a:pt x="0" y="37324"/>
                    </a:lnTo>
                    <a:lnTo>
                      <a:pt x="37324" y="0"/>
                    </a:lnTo>
                    <a:lnTo>
                      <a:pt x="167511" y="130188"/>
                    </a:lnTo>
                    <a:lnTo>
                      <a:pt x="130147" y="167511"/>
                    </a:lnTo>
                    <a:close/>
                    <a:moveTo>
                      <a:pt x="12913" y="37364"/>
                    </a:moveTo>
                    <a:lnTo>
                      <a:pt x="130147" y="154598"/>
                    </a:lnTo>
                    <a:lnTo>
                      <a:pt x="154517" y="130228"/>
                    </a:lnTo>
                    <a:lnTo>
                      <a:pt x="37283" y="12994"/>
                    </a:lnTo>
                    <a:lnTo>
                      <a:pt x="12913" y="37364"/>
                    </a:lnTo>
                    <a:close/>
                  </a:path>
                </a:pathLst>
              </a:custGeom>
              <a:solidFill>
                <a:srgbClr val="252122"/>
              </a:solidFill>
              <a:ln w="4048" cap="flat">
                <a:noFill/>
                <a:prstDash val="solid"/>
                <a:miter/>
              </a:ln>
            </p:spPr>
            <p:txBody>
              <a:bodyPr rtlCol="0" anchor="ctr"/>
              <a:lstStyle/>
              <a:p>
                <a:endParaRPr lang="en-US"/>
              </a:p>
            </p:txBody>
          </p:sp>
        </p:grpSp>
        <p:grpSp>
          <p:nvGrpSpPr>
            <p:cNvPr id="15" name="Graphic 5">
              <a:extLst>
                <a:ext uri="{FF2B5EF4-FFF2-40B4-BE49-F238E27FC236}">
                  <a16:creationId xmlns:a16="http://schemas.microsoft.com/office/drawing/2014/main" id="{CD784A16-0A4C-09E8-4B0E-845F187B50EE}"/>
                </a:ext>
              </a:extLst>
            </p:cNvPr>
            <p:cNvGrpSpPr/>
            <p:nvPr/>
          </p:nvGrpSpPr>
          <p:grpSpPr>
            <a:xfrm>
              <a:off x="5038303" y="1353587"/>
              <a:ext cx="228638" cy="228638"/>
              <a:chOff x="5038303" y="1353587"/>
              <a:chExt cx="228638" cy="228638"/>
            </a:xfrm>
            <a:solidFill>
              <a:srgbClr val="252122"/>
            </a:solidFill>
          </p:grpSpPr>
          <p:sp>
            <p:nvSpPr>
              <p:cNvPr id="16" name="Freeform 38">
                <a:extLst>
                  <a:ext uri="{FF2B5EF4-FFF2-40B4-BE49-F238E27FC236}">
                    <a16:creationId xmlns:a16="http://schemas.microsoft.com/office/drawing/2014/main" id="{352193C0-3C12-2BE9-7CD6-E0EF936605EC}"/>
                  </a:ext>
                </a:extLst>
              </p:cNvPr>
              <p:cNvSpPr/>
              <p:nvPr/>
            </p:nvSpPr>
            <p:spPr>
              <a:xfrm>
                <a:off x="5038303" y="1353587"/>
                <a:ext cx="228638" cy="228638"/>
              </a:xfrm>
              <a:custGeom>
                <a:avLst/>
                <a:gdLst>
                  <a:gd name="connsiteX0" fmla="*/ 114320 w 228638"/>
                  <a:gd name="connsiteY0" fmla="*/ 228638 h 228638"/>
                  <a:gd name="connsiteX1" fmla="*/ 0 w 228638"/>
                  <a:gd name="connsiteY1" fmla="*/ 114319 h 228638"/>
                  <a:gd name="connsiteX2" fmla="*/ 114320 w 228638"/>
                  <a:gd name="connsiteY2" fmla="*/ 0 h 228638"/>
                  <a:gd name="connsiteX3" fmla="*/ 228639 w 228638"/>
                  <a:gd name="connsiteY3" fmla="*/ 114319 h 228638"/>
                  <a:gd name="connsiteX4" fmla="*/ 114320 w 228638"/>
                  <a:gd name="connsiteY4" fmla="*/ 228638 h 228638"/>
                  <a:gd name="connsiteX5" fmla="*/ 114320 w 228638"/>
                  <a:gd name="connsiteY5" fmla="*/ 9149 h 228638"/>
                  <a:gd name="connsiteX6" fmla="*/ 9149 w 228638"/>
                  <a:gd name="connsiteY6" fmla="*/ 114319 h 228638"/>
                  <a:gd name="connsiteX7" fmla="*/ 114320 w 228638"/>
                  <a:gd name="connsiteY7" fmla="*/ 219489 h 228638"/>
                  <a:gd name="connsiteX8" fmla="*/ 219490 w 228638"/>
                  <a:gd name="connsiteY8" fmla="*/ 114319 h 228638"/>
                  <a:gd name="connsiteX9" fmla="*/ 114320 w 228638"/>
                  <a:gd name="connsiteY9" fmla="*/ 9149 h 22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38" h="228638">
                    <a:moveTo>
                      <a:pt x="114320" y="228638"/>
                    </a:moveTo>
                    <a:cubicBezTo>
                      <a:pt x="51290" y="228638"/>
                      <a:pt x="0" y="177348"/>
                      <a:pt x="0" y="114319"/>
                    </a:cubicBezTo>
                    <a:cubicBezTo>
                      <a:pt x="0" y="51290"/>
                      <a:pt x="51290" y="0"/>
                      <a:pt x="114320" y="0"/>
                    </a:cubicBezTo>
                    <a:cubicBezTo>
                      <a:pt x="177349" y="0"/>
                      <a:pt x="228639" y="51290"/>
                      <a:pt x="228639" y="114319"/>
                    </a:cubicBezTo>
                    <a:cubicBezTo>
                      <a:pt x="228639" y="177348"/>
                      <a:pt x="177349" y="228638"/>
                      <a:pt x="114320" y="228638"/>
                    </a:cubicBezTo>
                    <a:close/>
                    <a:moveTo>
                      <a:pt x="114320" y="9149"/>
                    </a:moveTo>
                    <a:cubicBezTo>
                      <a:pt x="56310" y="9149"/>
                      <a:pt x="9149" y="56350"/>
                      <a:pt x="9149" y="114319"/>
                    </a:cubicBezTo>
                    <a:cubicBezTo>
                      <a:pt x="9149" y="172329"/>
                      <a:pt x="56350" y="219489"/>
                      <a:pt x="114320" y="219489"/>
                    </a:cubicBezTo>
                    <a:cubicBezTo>
                      <a:pt x="172329" y="219489"/>
                      <a:pt x="219490" y="172288"/>
                      <a:pt x="219490" y="114319"/>
                    </a:cubicBezTo>
                    <a:cubicBezTo>
                      <a:pt x="219490" y="56350"/>
                      <a:pt x="172288" y="9149"/>
                      <a:pt x="114320" y="9149"/>
                    </a:cubicBezTo>
                    <a:close/>
                  </a:path>
                </a:pathLst>
              </a:custGeom>
              <a:solidFill>
                <a:srgbClr val="252122"/>
              </a:solidFill>
              <a:ln w="4048" cap="flat">
                <a:noFill/>
                <a:prstDash val="solid"/>
                <a:miter/>
              </a:ln>
            </p:spPr>
            <p:txBody>
              <a:bodyPr rtlCol="0" anchor="ctr"/>
              <a:lstStyle/>
              <a:p>
                <a:endParaRPr lang="en-US"/>
              </a:p>
            </p:txBody>
          </p:sp>
          <p:sp>
            <p:nvSpPr>
              <p:cNvPr id="17" name="Freeform 39">
                <a:extLst>
                  <a:ext uri="{FF2B5EF4-FFF2-40B4-BE49-F238E27FC236}">
                    <a16:creationId xmlns:a16="http://schemas.microsoft.com/office/drawing/2014/main" id="{0D8C7F2A-50BA-B8F2-E651-72FDBBCD785C}"/>
                  </a:ext>
                </a:extLst>
              </p:cNvPr>
              <p:cNvSpPr/>
              <p:nvPr/>
            </p:nvSpPr>
            <p:spPr>
              <a:xfrm>
                <a:off x="5074898" y="1390223"/>
                <a:ext cx="155448" cy="155447"/>
              </a:xfrm>
              <a:custGeom>
                <a:avLst/>
                <a:gdLst>
                  <a:gd name="connsiteX0" fmla="*/ 77724 w 155448"/>
                  <a:gd name="connsiteY0" fmla="*/ 155448 h 155447"/>
                  <a:gd name="connsiteX1" fmla="*/ 0 w 155448"/>
                  <a:gd name="connsiteY1" fmla="*/ 77724 h 155447"/>
                  <a:gd name="connsiteX2" fmla="*/ 77724 w 155448"/>
                  <a:gd name="connsiteY2" fmla="*/ 0 h 155447"/>
                  <a:gd name="connsiteX3" fmla="*/ 155448 w 155448"/>
                  <a:gd name="connsiteY3" fmla="*/ 77724 h 155447"/>
                  <a:gd name="connsiteX4" fmla="*/ 77724 w 155448"/>
                  <a:gd name="connsiteY4" fmla="*/ 155448 h 155447"/>
                  <a:gd name="connsiteX5" fmla="*/ 77724 w 155448"/>
                  <a:gd name="connsiteY5" fmla="*/ 9108 h 155447"/>
                  <a:gd name="connsiteX6" fmla="*/ 9108 w 155448"/>
                  <a:gd name="connsiteY6" fmla="*/ 77684 h 155447"/>
                  <a:gd name="connsiteX7" fmla="*/ 77724 w 155448"/>
                  <a:gd name="connsiteY7" fmla="*/ 146259 h 155447"/>
                  <a:gd name="connsiteX8" fmla="*/ 146299 w 155448"/>
                  <a:gd name="connsiteY8" fmla="*/ 77684 h 155447"/>
                  <a:gd name="connsiteX9" fmla="*/ 77724 w 155448"/>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8" h="155447">
                    <a:moveTo>
                      <a:pt x="77724" y="155448"/>
                    </a:moveTo>
                    <a:cubicBezTo>
                      <a:pt x="34854" y="155448"/>
                      <a:pt x="0" y="120594"/>
                      <a:pt x="0" y="77724"/>
                    </a:cubicBezTo>
                    <a:cubicBezTo>
                      <a:pt x="0" y="34854"/>
                      <a:pt x="34895" y="0"/>
                      <a:pt x="77724" y="0"/>
                    </a:cubicBezTo>
                    <a:cubicBezTo>
                      <a:pt x="120553" y="0"/>
                      <a:pt x="155448" y="34854"/>
                      <a:pt x="155448" y="77724"/>
                    </a:cubicBezTo>
                    <a:cubicBezTo>
                      <a:pt x="155448" y="120553"/>
                      <a:pt x="120553" y="155448"/>
                      <a:pt x="77724" y="155448"/>
                    </a:cubicBezTo>
                    <a:close/>
                    <a:moveTo>
                      <a:pt x="77724" y="9108"/>
                    </a:moveTo>
                    <a:cubicBezTo>
                      <a:pt x="39914" y="9108"/>
                      <a:pt x="9108" y="39874"/>
                      <a:pt x="9108" y="77684"/>
                    </a:cubicBezTo>
                    <a:cubicBezTo>
                      <a:pt x="9108" y="115493"/>
                      <a:pt x="39874" y="146259"/>
                      <a:pt x="77724" y="146259"/>
                    </a:cubicBezTo>
                    <a:cubicBezTo>
                      <a:pt x="11557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a:p>
            </p:txBody>
          </p:sp>
        </p:grpSp>
      </p:grpSp>
      <p:grpSp>
        <p:nvGrpSpPr>
          <p:cNvPr id="20" name="Graphic 5">
            <a:extLst>
              <a:ext uri="{FF2B5EF4-FFF2-40B4-BE49-F238E27FC236}">
                <a16:creationId xmlns:a16="http://schemas.microsoft.com/office/drawing/2014/main" id="{2BC6703E-051B-1E32-6C57-DC4EDB564E74}"/>
              </a:ext>
            </a:extLst>
          </p:cNvPr>
          <p:cNvGrpSpPr/>
          <p:nvPr/>
        </p:nvGrpSpPr>
        <p:grpSpPr>
          <a:xfrm>
            <a:off x="490017" y="2869134"/>
            <a:ext cx="292679" cy="384167"/>
            <a:chOff x="2563563" y="1377147"/>
            <a:chExt cx="292679" cy="384167"/>
          </a:xfrm>
          <a:solidFill>
            <a:srgbClr val="252122"/>
          </a:solidFill>
        </p:grpSpPr>
        <p:grpSp>
          <p:nvGrpSpPr>
            <p:cNvPr id="21" name="Graphic 5">
              <a:extLst>
                <a:ext uri="{FF2B5EF4-FFF2-40B4-BE49-F238E27FC236}">
                  <a16:creationId xmlns:a16="http://schemas.microsoft.com/office/drawing/2014/main" id="{477CC838-4373-789E-8C95-E8B225E161BA}"/>
                </a:ext>
              </a:extLst>
            </p:cNvPr>
            <p:cNvGrpSpPr/>
            <p:nvPr/>
          </p:nvGrpSpPr>
          <p:grpSpPr>
            <a:xfrm>
              <a:off x="2563563" y="1422932"/>
              <a:ext cx="292679" cy="338382"/>
              <a:chOff x="2563563" y="1422932"/>
              <a:chExt cx="292679" cy="338382"/>
            </a:xfrm>
            <a:solidFill>
              <a:srgbClr val="252122"/>
            </a:solidFill>
          </p:grpSpPr>
          <p:sp>
            <p:nvSpPr>
              <p:cNvPr id="25" name="Freeform 31">
                <a:extLst>
                  <a:ext uri="{FF2B5EF4-FFF2-40B4-BE49-F238E27FC236}">
                    <a16:creationId xmlns:a16="http://schemas.microsoft.com/office/drawing/2014/main" id="{FCE00A63-03E6-EB2F-39DD-89C9E097D50B}"/>
                  </a:ext>
                </a:extLst>
              </p:cNvPr>
              <p:cNvSpPr/>
              <p:nvPr/>
            </p:nvSpPr>
            <p:spPr>
              <a:xfrm>
                <a:off x="2600158" y="1422932"/>
                <a:ext cx="256084" cy="338382"/>
              </a:xfrm>
              <a:custGeom>
                <a:avLst/>
                <a:gdLst>
                  <a:gd name="connsiteX0" fmla="*/ 256084 w 256084"/>
                  <a:gd name="connsiteY0" fmla="*/ 338383 h 338382"/>
                  <a:gd name="connsiteX1" fmla="*/ 0 w 256084"/>
                  <a:gd name="connsiteY1" fmla="*/ 338383 h 338382"/>
                  <a:gd name="connsiteX2" fmla="*/ 0 w 256084"/>
                  <a:gd name="connsiteY2" fmla="*/ 0 h 338382"/>
                  <a:gd name="connsiteX3" fmla="*/ 68575 w 256084"/>
                  <a:gd name="connsiteY3" fmla="*/ 0 h 338382"/>
                  <a:gd name="connsiteX4" fmla="*/ 68575 w 256084"/>
                  <a:gd name="connsiteY4" fmla="*/ 9108 h 338382"/>
                  <a:gd name="connsiteX5" fmla="*/ 9149 w 256084"/>
                  <a:gd name="connsiteY5" fmla="*/ 9108 h 338382"/>
                  <a:gd name="connsiteX6" fmla="*/ 9149 w 256084"/>
                  <a:gd name="connsiteY6" fmla="*/ 329234 h 338382"/>
                  <a:gd name="connsiteX7" fmla="*/ 246936 w 256084"/>
                  <a:gd name="connsiteY7" fmla="*/ 329234 h 338382"/>
                  <a:gd name="connsiteX8" fmla="*/ 246936 w 256084"/>
                  <a:gd name="connsiteY8" fmla="*/ 9108 h 338382"/>
                  <a:gd name="connsiteX9" fmla="*/ 187469 w 256084"/>
                  <a:gd name="connsiteY9" fmla="*/ 9108 h 338382"/>
                  <a:gd name="connsiteX10" fmla="*/ 187469 w 256084"/>
                  <a:gd name="connsiteY10" fmla="*/ 0 h 338382"/>
                  <a:gd name="connsiteX11" fmla="*/ 256084 w 256084"/>
                  <a:gd name="connsiteY11" fmla="*/ 0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084" h="338382">
                    <a:moveTo>
                      <a:pt x="256084" y="338383"/>
                    </a:moveTo>
                    <a:lnTo>
                      <a:pt x="0" y="338383"/>
                    </a:lnTo>
                    <a:lnTo>
                      <a:pt x="0" y="0"/>
                    </a:lnTo>
                    <a:lnTo>
                      <a:pt x="68575" y="0"/>
                    </a:lnTo>
                    <a:lnTo>
                      <a:pt x="68575" y="9108"/>
                    </a:lnTo>
                    <a:lnTo>
                      <a:pt x="9149" y="9108"/>
                    </a:lnTo>
                    <a:lnTo>
                      <a:pt x="9149" y="329234"/>
                    </a:lnTo>
                    <a:lnTo>
                      <a:pt x="246936" y="329234"/>
                    </a:lnTo>
                    <a:lnTo>
                      <a:pt x="246936" y="9108"/>
                    </a:lnTo>
                    <a:lnTo>
                      <a:pt x="187469" y="9108"/>
                    </a:lnTo>
                    <a:lnTo>
                      <a:pt x="187469" y="0"/>
                    </a:lnTo>
                    <a:lnTo>
                      <a:pt x="256084" y="0"/>
                    </a:lnTo>
                    <a:close/>
                  </a:path>
                </a:pathLst>
              </a:custGeom>
              <a:solidFill>
                <a:srgbClr val="252122"/>
              </a:solidFill>
              <a:ln w="4048" cap="flat">
                <a:noFill/>
                <a:prstDash val="solid"/>
                <a:miter/>
              </a:ln>
            </p:spPr>
            <p:txBody>
              <a:bodyPr rtlCol="0" anchor="ctr"/>
              <a:lstStyle/>
              <a:p>
                <a:endParaRPr lang="en-US" sz="1200" dirty="0"/>
              </a:p>
            </p:txBody>
          </p:sp>
          <p:sp>
            <p:nvSpPr>
              <p:cNvPr id="26" name="Freeform 32">
                <a:extLst>
                  <a:ext uri="{FF2B5EF4-FFF2-40B4-BE49-F238E27FC236}">
                    <a16:creationId xmlns:a16="http://schemas.microsoft.com/office/drawing/2014/main" id="{7FA4D237-9C97-6E76-4541-82C00B4A01DE}"/>
                  </a:ext>
                </a:extLst>
              </p:cNvPr>
              <p:cNvSpPr/>
              <p:nvPr/>
            </p:nvSpPr>
            <p:spPr>
              <a:xfrm>
                <a:off x="2563563" y="1422932"/>
                <a:ext cx="41169" cy="338382"/>
              </a:xfrm>
              <a:custGeom>
                <a:avLst/>
                <a:gdLst>
                  <a:gd name="connsiteX0" fmla="*/ 41169 w 41169"/>
                  <a:gd name="connsiteY0" fmla="*/ 338383 h 338382"/>
                  <a:gd name="connsiteX1" fmla="*/ 0 w 41169"/>
                  <a:gd name="connsiteY1" fmla="*/ 338383 h 338382"/>
                  <a:gd name="connsiteX2" fmla="*/ 0 w 41169"/>
                  <a:gd name="connsiteY2" fmla="*/ 0 h 338382"/>
                  <a:gd name="connsiteX3" fmla="*/ 41169 w 41169"/>
                  <a:gd name="connsiteY3" fmla="*/ 0 h 338382"/>
                  <a:gd name="connsiteX4" fmla="*/ 41169 w 41169"/>
                  <a:gd name="connsiteY4" fmla="*/ 9108 h 338382"/>
                  <a:gd name="connsiteX5" fmla="*/ 9149 w 41169"/>
                  <a:gd name="connsiteY5" fmla="*/ 9108 h 338382"/>
                  <a:gd name="connsiteX6" fmla="*/ 9149 w 41169"/>
                  <a:gd name="connsiteY6" fmla="*/ 329234 h 338382"/>
                  <a:gd name="connsiteX7" fmla="*/ 41169 w 41169"/>
                  <a:gd name="connsiteY7" fmla="*/ 329234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69" h="338382">
                    <a:moveTo>
                      <a:pt x="41169" y="338383"/>
                    </a:moveTo>
                    <a:lnTo>
                      <a:pt x="0" y="338383"/>
                    </a:lnTo>
                    <a:lnTo>
                      <a:pt x="0" y="0"/>
                    </a:lnTo>
                    <a:lnTo>
                      <a:pt x="41169" y="0"/>
                    </a:lnTo>
                    <a:lnTo>
                      <a:pt x="41169" y="9108"/>
                    </a:lnTo>
                    <a:lnTo>
                      <a:pt x="9149" y="9108"/>
                    </a:lnTo>
                    <a:lnTo>
                      <a:pt x="9149" y="329234"/>
                    </a:lnTo>
                    <a:lnTo>
                      <a:pt x="41169" y="329234"/>
                    </a:lnTo>
                    <a:close/>
                  </a:path>
                </a:pathLst>
              </a:custGeom>
              <a:solidFill>
                <a:srgbClr val="252122"/>
              </a:solidFill>
              <a:ln w="4048" cap="flat">
                <a:noFill/>
                <a:prstDash val="solid"/>
                <a:miter/>
              </a:ln>
            </p:spPr>
            <p:txBody>
              <a:bodyPr rtlCol="0" anchor="ctr"/>
              <a:lstStyle/>
              <a:p>
                <a:endParaRPr lang="en-US" sz="1200"/>
              </a:p>
            </p:txBody>
          </p:sp>
          <p:sp>
            <p:nvSpPr>
              <p:cNvPr id="27" name="Freeform 33">
                <a:extLst>
                  <a:ext uri="{FF2B5EF4-FFF2-40B4-BE49-F238E27FC236}">
                    <a16:creationId xmlns:a16="http://schemas.microsoft.com/office/drawing/2014/main" id="{D224D684-041D-3FC8-82C5-7181E4CFD8E0}"/>
                  </a:ext>
                </a:extLst>
              </p:cNvPr>
              <p:cNvSpPr/>
              <p:nvPr/>
            </p:nvSpPr>
            <p:spPr>
              <a:xfrm>
                <a:off x="2692941" y="1524863"/>
                <a:ext cx="134519" cy="101162"/>
              </a:xfrm>
              <a:custGeom>
                <a:avLst/>
                <a:gdLst>
                  <a:gd name="connsiteX0" fmla="*/ 39793 w 134519"/>
                  <a:gd name="connsiteY0" fmla="*/ 101163 h 101162"/>
                  <a:gd name="connsiteX1" fmla="*/ 0 w 134519"/>
                  <a:gd name="connsiteY1" fmla="*/ 60803 h 101162"/>
                  <a:gd name="connsiteX2" fmla="*/ 6517 w 134519"/>
                  <a:gd name="connsiteY2" fmla="*/ 54366 h 101162"/>
                  <a:gd name="connsiteX3" fmla="*/ 39834 w 134519"/>
                  <a:gd name="connsiteY3" fmla="*/ 88209 h 101162"/>
                  <a:gd name="connsiteX4" fmla="*/ 128042 w 134519"/>
                  <a:gd name="connsiteY4" fmla="*/ 0 h 101162"/>
                  <a:gd name="connsiteX5" fmla="*/ 134519 w 134519"/>
                  <a:gd name="connsiteY5" fmla="*/ 6477 h 10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19" h="101162">
                    <a:moveTo>
                      <a:pt x="39793" y="101163"/>
                    </a:moveTo>
                    <a:lnTo>
                      <a:pt x="0" y="60803"/>
                    </a:lnTo>
                    <a:lnTo>
                      <a:pt x="6517" y="54366"/>
                    </a:lnTo>
                    <a:lnTo>
                      <a:pt x="39834" y="88209"/>
                    </a:lnTo>
                    <a:lnTo>
                      <a:pt x="128042" y="0"/>
                    </a:lnTo>
                    <a:lnTo>
                      <a:pt x="134519" y="6477"/>
                    </a:lnTo>
                    <a:close/>
                  </a:path>
                </a:pathLst>
              </a:custGeom>
              <a:solidFill>
                <a:srgbClr val="252122"/>
              </a:solidFill>
              <a:ln w="4048" cap="flat">
                <a:noFill/>
                <a:prstDash val="solid"/>
                <a:miter/>
              </a:ln>
            </p:spPr>
            <p:txBody>
              <a:bodyPr rtlCol="0" anchor="ctr"/>
              <a:lstStyle/>
              <a:p>
                <a:endParaRPr lang="en-US" sz="1200"/>
              </a:p>
            </p:txBody>
          </p:sp>
        </p:grpSp>
        <p:grpSp>
          <p:nvGrpSpPr>
            <p:cNvPr id="22" name="Graphic 5">
              <a:extLst>
                <a:ext uri="{FF2B5EF4-FFF2-40B4-BE49-F238E27FC236}">
                  <a16:creationId xmlns:a16="http://schemas.microsoft.com/office/drawing/2014/main" id="{7E14F84E-C0A9-A18D-7044-7D49C17B5CBF}"/>
                </a:ext>
              </a:extLst>
            </p:cNvPr>
            <p:cNvGrpSpPr/>
            <p:nvPr/>
          </p:nvGrpSpPr>
          <p:grpSpPr>
            <a:xfrm>
              <a:off x="2655050" y="1377147"/>
              <a:ext cx="155447" cy="292719"/>
              <a:chOff x="2655050" y="1377147"/>
              <a:chExt cx="155447" cy="292719"/>
            </a:xfrm>
            <a:solidFill>
              <a:srgbClr val="252122"/>
            </a:solidFill>
          </p:grpSpPr>
          <p:sp>
            <p:nvSpPr>
              <p:cNvPr id="23" name="Freeform 29">
                <a:extLst>
                  <a:ext uri="{FF2B5EF4-FFF2-40B4-BE49-F238E27FC236}">
                    <a16:creationId xmlns:a16="http://schemas.microsoft.com/office/drawing/2014/main" id="{A3114C0F-2745-8B8E-8CEE-E18938344D18}"/>
                  </a:ext>
                </a:extLst>
              </p:cNvPr>
              <p:cNvSpPr/>
              <p:nvPr/>
            </p:nvSpPr>
            <p:spPr>
              <a:xfrm>
                <a:off x="2664159" y="1377147"/>
                <a:ext cx="128082" cy="82338"/>
              </a:xfrm>
              <a:custGeom>
                <a:avLst/>
                <a:gdLst>
                  <a:gd name="connsiteX0" fmla="*/ 128042 w 128082"/>
                  <a:gd name="connsiteY0" fmla="*/ 82339 h 82338"/>
                  <a:gd name="connsiteX1" fmla="*/ 0 w 128082"/>
                  <a:gd name="connsiteY1" fmla="*/ 82339 h 82338"/>
                  <a:gd name="connsiteX2" fmla="*/ 0 w 128082"/>
                  <a:gd name="connsiteY2" fmla="*/ 27446 h 82338"/>
                  <a:gd name="connsiteX3" fmla="*/ 32345 w 128082"/>
                  <a:gd name="connsiteY3" fmla="*/ 27446 h 82338"/>
                  <a:gd name="connsiteX4" fmla="*/ 64041 w 128082"/>
                  <a:gd name="connsiteY4" fmla="*/ 0 h 82338"/>
                  <a:gd name="connsiteX5" fmla="*/ 95738 w 128082"/>
                  <a:gd name="connsiteY5" fmla="*/ 27446 h 82338"/>
                  <a:gd name="connsiteX6" fmla="*/ 128083 w 128082"/>
                  <a:gd name="connsiteY6" fmla="*/ 27446 h 82338"/>
                  <a:gd name="connsiteX7" fmla="*/ 128083 w 128082"/>
                  <a:gd name="connsiteY7" fmla="*/ 82339 h 82338"/>
                  <a:gd name="connsiteX8" fmla="*/ 9149 w 128082"/>
                  <a:gd name="connsiteY8" fmla="*/ 73190 h 82338"/>
                  <a:gd name="connsiteX9" fmla="*/ 118894 w 128082"/>
                  <a:gd name="connsiteY9" fmla="*/ 73190 h 82338"/>
                  <a:gd name="connsiteX10" fmla="*/ 118894 w 128082"/>
                  <a:gd name="connsiteY10" fmla="*/ 36595 h 82338"/>
                  <a:gd name="connsiteX11" fmla="*/ 86873 w 128082"/>
                  <a:gd name="connsiteY11" fmla="*/ 36595 h 82338"/>
                  <a:gd name="connsiteX12" fmla="*/ 86873 w 128082"/>
                  <a:gd name="connsiteY12" fmla="*/ 32021 h 82338"/>
                  <a:gd name="connsiteX13" fmla="*/ 64001 w 128082"/>
                  <a:gd name="connsiteY13" fmla="*/ 9149 h 82338"/>
                  <a:gd name="connsiteX14" fmla="*/ 41129 w 128082"/>
                  <a:gd name="connsiteY14" fmla="*/ 32021 h 82338"/>
                  <a:gd name="connsiteX15" fmla="*/ 41129 w 128082"/>
                  <a:gd name="connsiteY15" fmla="*/ 36595 h 82338"/>
                  <a:gd name="connsiteX16" fmla="*/ 9108 w 128082"/>
                  <a:gd name="connsiteY16" fmla="*/ 36595 h 82338"/>
                  <a:gd name="connsiteX17" fmla="*/ 9108 w 128082"/>
                  <a:gd name="connsiteY17" fmla="*/ 7319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082" h="82338">
                    <a:moveTo>
                      <a:pt x="128042" y="82339"/>
                    </a:moveTo>
                    <a:lnTo>
                      <a:pt x="0" y="82339"/>
                    </a:lnTo>
                    <a:lnTo>
                      <a:pt x="0" y="27446"/>
                    </a:lnTo>
                    <a:lnTo>
                      <a:pt x="32345" y="27446"/>
                    </a:lnTo>
                    <a:cubicBezTo>
                      <a:pt x="34571" y="11942"/>
                      <a:pt x="47930" y="0"/>
                      <a:pt x="64041" y="0"/>
                    </a:cubicBezTo>
                    <a:cubicBezTo>
                      <a:pt x="80153" y="0"/>
                      <a:pt x="93512" y="11942"/>
                      <a:pt x="95738" y="27446"/>
                    </a:cubicBezTo>
                    <a:lnTo>
                      <a:pt x="128083" y="27446"/>
                    </a:lnTo>
                    <a:lnTo>
                      <a:pt x="128083" y="82339"/>
                    </a:lnTo>
                    <a:close/>
                    <a:moveTo>
                      <a:pt x="9149" y="73190"/>
                    </a:moveTo>
                    <a:lnTo>
                      <a:pt x="118894" y="73190"/>
                    </a:lnTo>
                    <a:lnTo>
                      <a:pt x="118894" y="36595"/>
                    </a:lnTo>
                    <a:lnTo>
                      <a:pt x="86873" y="36595"/>
                    </a:lnTo>
                    <a:lnTo>
                      <a:pt x="86873" y="32021"/>
                    </a:lnTo>
                    <a:cubicBezTo>
                      <a:pt x="86873" y="19431"/>
                      <a:pt x="76631" y="9149"/>
                      <a:pt x="64001" y="9149"/>
                    </a:cubicBezTo>
                    <a:cubicBezTo>
                      <a:pt x="51371" y="9149"/>
                      <a:pt x="41129" y="19391"/>
                      <a:pt x="41129" y="32021"/>
                    </a:cubicBezTo>
                    <a:lnTo>
                      <a:pt x="41129" y="36595"/>
                    </a:lnTo>
                    <a:lnTo>
                      <a:pt x="9108" y="36595"/>
                    </a:lnTo>
                    <a:lnTo>
                      <a:pt x="9108" y="73190"/>
                    </a:lnTo>
                    <a:close/>
                  </a:path>
                </a:pathLst>
              </a:custGeom>
              <a:solidFill>
                <a:srgbClr val="252122"/>
              </a:solidFill>
              <a:ln w="4048" cap="flat">
                <a:noFill/>
                <a:prstDash val="solid"/>
                <a:miter/>
              </a:ln>
            </p:spPr>
            <p:txBody>
              <a:bodyPr rtlCol="0" anchor="ctr"/>
              <a:lstStyle/>
              <a:p>
                <a:endParaRPr lang="en-US" sz="1200"/>
              </a:p>
            </p:txBody>
          </p:sp>
          <p:sp>
            <p:nvSpPr>
              <p:cNvPr id="24" name="Freeform 30">
                <a:extLst>
                  <a:ext uri="{FF2B5EF4-FFF2-40B4-BE49-F238E27FC236}">
                    <a16:creationId xmlns:a16="http://schemas.microsoft.com/office/drawing/2014/main" id="{876AC671-1E66-8491-6FBF-AEB4EEFD0453}"/>
                  </a:ext>
                </a:extLst>
              </p:cNvPr>
              <p:cNvSpPr/>
              <p:nvPr/>
            </p:nvSpPr>
            <p:spPr>
              <a:xfrm>
                <a:off x="2655050" y="1514419"/>
                <a:ext cx="155447" cy="155447"/>
              </a:xfrm>
              <a:custGeom>
                <a:avLst/>
                <a:gdLst>
                  <a:gd name="connsiteX0" fmla="*/ 77724 w 155447"/>
                  <a:gd name="connsiteY0" fmla="*/ 155448 h 155447"/>
                  <a:gd name="connsiteX1" fmla="*/ 0 w 155447"/>
                  <a:gd name="connsiteY1" fmla="*/ 77724 h 155447"/>
                  <a:gd name="connsiteX2" fmla="*/ 77724 w 155447"/>
                  <a:gd name="connsiteY2" fmla="*/ 0 h 155447"/>
                  <a:gd name="connsiteX3" fmla="*/ 155448 w 155447"/>
                  <a:gd name="connsiteY3" fmla="*/ 77724 h 155447"/>
                  <a:gd name="connsiteX4" fmla="*/ 77724 w 155447"/>
                  <a:gd name="connsiteY4" fmla="*/ 155448 h 155447"/>
                  <a:gd name="connsiteX5" fmla="*/ 77724 w 155447"/>
                  <a:gd name="connsiteY5" fmla="*/ 9108 h 155447"/>
                  <a:gd name="connsiteX6" fmla="*/ 9149 w 155447"/>
                  <a:gd name="connsiteY6" fmla="*/ 77684 h 155447"/>
                  <a:gd name="connsiteX7" fmla="*/ 77724 w 155447"/>
                  <a:gd name="connsiteY7" fmla="*/ 146259 h 155447"/>
                  <a:gd name="connsiteX8" fmla="*/ 146299 w 155447"/>
                  <a:gd name="connsiteY8" fmla="*/ 77684 h 155447"/>
                  <a:gd name="connsiteX9" fmla="*/ 77724 w 155447"/>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7" h="155447">
                    <a:moveTo>
                      <a:pt x="77724" y="155448"/>
                    </a:moveTo>
                    <a:cubicBezTo>
                      <a:pt x="34854" y="155448"/>
                      <a:pt x="0" y="120594"/>
                      <a:pt x="0" y="77724"/>
                    </a:cubicBezTo>
                    <a:cubicBezTo>
                      <a:pt x="0" y="34854"/>
                      <a:pt x="34854" y="0"/>
                      <a:pt x="77724" y="0"/>
                    </a:cubicBezTo>
                    <a:cubicBezTo>
                      <a:pt x="120594" y="0"/>
                      <a:pt x="155448" y="34854"/>
                      <a:pt x="155448" y="77724"/>
                    </a:cubicBezTo>
                    <a:cubicBezTo>
                      <a:pt x="155448" y="120553"/>
                      <a:pt x="120594" y="155448"/>
                      <a:pt x="77724" y="155448"/>
                    </a:cubicBezTo>
                    <a:close/>
                    <a:moveTo>
                      <a:pt x="77724" y="9108"/>
                    </a:moveTo>
                    <a:cubicBezTo>
                      <a:pt x="39915" y="9108"/>
                      <a:pt x="9149" y="39874"/>
                      <a:pt x="9149" y="77684"/>
                    </a:cubicBezTo>
                    <a:cubicBezTo>
                      <a:pt x="9149" y="115493"/>
                      <a:pt x="39915" y="146259"/>
                      <a:pt x="77724" y="146259"/>
                    </a:cubicBezTo>
                    <a:cubicBezTo>
                      <a:pt x="11553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sz="1200"/>
              </a:p>
            </p:txBody>
          </p:sp>
        </p:grpSp>
      </p:grpSp>
      <p:sp>
        <p:nvSpPr>
          <p:cNvPr id="28" name="Text Placeholder 20">
            <a:extLst>
              <a:ext uri="{FF2B5EF4-FFF2-40B4-BE49-F238E27FC236}">
                <a16:creationId xmlns:a16="http://schemas.microsoft.com/office/drawing/2014/main" id="{63AD8B68-F33D-2FF4-A853-B39F430D4230}"/>
              </a:ext>
            </a:extLst>
          </p:cNvPr>
          <p:cNvSpPr txBox="1">
            <a:spLocks/>
          </p:cNvSpPr>
          <p:nvPr/>
        </p:nvSpPr>
        <p:spPr>
          <a:xfrm>
            <a:off x="490017" y="3428325"/>
            <a:ext cx="3734850" cy="9906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800"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800" b="0" i="0" u="none" kern="1200">
                <a:solidFill>
                  <a:schemeClr val="tx1"/>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7000"/>
              </a:lnSpc>
              <a:spcBef>
                <a:spcPts val="288"/>
              </a:spcBef>
              <a:spcAft>
                <a:spcPts val="500"/>
              </a:spcAft>
              <a:buSzPts val="1000"/>
              <a:tabLst>
                <a:tab pos="457200" algn="l"/>
              </a:tabLst>
            </a:pPr>
            <a:r>
              <a:rPr lang="en-US" sz="1000" dirty="0">
                <a:latin typeface="Sun Life New Text" pitchFamily="2" charset="0"/>
                <a:ea typeface="Calibri" panose="020F0502020204030204" pitchFamily="34" charset="0"/>
                <a:cs typeface="Times New Roman" panose="02020603050405020304" pitchFamily="18" charset="0"/>
              </a:rPr>
              <a:t>You want to personalize your investments based on your risk profile, life stage, individual preferences and other factors.</a:t>
            </a:r>
          </a:p>
          <a:p>
            <a:pPr>
              <a:lnSpc>
                <a:spcPct val="107000"/>
              </a:lnSpc>
              <a:spcBef>
                <a:spcPts val="288"/>
              </a:spcBef>
              <a:spcAft>
                <a:spcPts val="500"/>
              </a:spcAft>
              <a:buSzPts val="1000"/>
              <a:tabLst>
                <a:tab pos="457200" algn="l"/>
              </a:tabLst>
            </a:pPr>
            <a:r>
              <a:rPr lang="en-US" sz="1000" dirty="0">
                <a:latin typeface="Sun Life New Text" pitchFamily="2" charset="0"/>
                <a:ea typeface="Calibri" panose="020F0502020204030204" pitchFamily="34" charset="0"/>
                <a:cs typeface="Times New Roman" panose="02020603050405020304" pitchFamily="18" charset="0"/>
              </a:rPr>
              <a:t>You have time to review the investments available. </a:t>
            </a:r>
          </a:p>
          <a:p>
            <a:pPr>
              <a:lnSpc>
                <a:spcPct val="107000"/>
              </a:lnSpc>
              <a:spcBef>
                <a:spcPts val="288"/>
              </a:spcBef>
              <a:spcAft>
                <a:spcPts val="500"/>
              </a:spcAft>
              <a:buSzPts val="1000"/>
              <a:tabLst>
                <a:tab pos="457200" algn="l"/>
              </a:tabLst>
            </a:pPr>
            <a:r>
              <a:rPr lang="en-US" sz="1000" dirty="0">
                <a:latin typeface="Sun Life New Text" pitchFamily="2" charset="0"/>
                <a:ea typeface="Calibri" panose="020F0502020204030204" pitchFamily="34" charset="0"/>
                <a:cs typeface="Times New Roman" panose="02020603050405020304" pitchFamily="18" charset="0"/>
              </a:rPr>
              <a:t>You’ll speak with a financial advisor if necessary.</a:t>
            </a:r>
          </a:p>
          <a:p>
            <a:pPr>
              <a:lnSpc>
                <a:spcPct val="107000"/>
              </a:lnSpc>
              <a:spcBef>
                <a:spcPts val="288"/>
              </a:spcBef>
              <a:spcAft>
                <a:spcPts val="500"/>
              </a:spcAft>
              <a:buSzPts val="1000"/>
              <a:tabLst>
                <a:tab pos="457200" algn="l"/>
              </a:tabLst>
            </a:pPr>
            <a:r>
              <a:rPr lang="en-US" sz="1000" dirty="0">
                <a:latin typeface="Sun Life New Text" pitchFamily="2" charset="0"/>
                <a:ea typeface="Calibri" panose="020F0502020204030204" pitchFamily="34" charset="0"/>
                <a:cs typeface="Times New Roman" panose="02020603050405020304" pitchFamily="18" charset="0"/>
              </a:rPr>
              <a:t>You can manage your own investments based on your own risk profile/life stage.</a:t>
            </a:r>
          </a:p>
        </p:txBody>
      </p:sp>
      <p:sp>
        <p:nvSpPr>
          <p:cNvPr id="29" name="Text Placeholder 22">
            <a:extLst>
              <a:ext uri="{FF2B5EF4-FFF2-40B4-BE49-F238E27FC236}">
                <a16:creationId xmlns:a16="http://schemas.microsoft.com/office/drawing/2014/main" id="{F378D30A-28E7-D692-38C6-0E6B11AC0918}"/>
              </a:ext>
            </a:extLst>
          </p:cNvPr>
          <p:cNvSpPr>
            <a:spLocks noGrp="1"/>
          </p:cNvSpPr>
          <p:nvPr>
            <p:ph type="body" sz="quarter" idx="39"/>
          </p:nvPr>
        </p:nvSpPr>
        <p:spPr>
          <a:xfrm>
            <a:off x="4777151" y="995244"/>
            <a:ext cx="3982309" cy="990600"/>
          </a:xfrm>
        </p:spPr>
        <p:txBody>
          <a:bodyPr/>
          <a:lstStyle/>
          <a:p>
            <a:pPr lvl="0">
              <a:lnSpc>
                <a:spcPct val="107000"/>
              </a:lnSpc>
              <a:spcBef>
                <a:spcPts val="288"/>
              </a:spcBef>
              <a:spcAft>
                <a:spcPts val="500"/>
              </a:spcAft>
              <a:buSzPts val="1000"/>
              <a:tabLst>
                <a:tab pos="457200" algn="l"/>
              </a:tabLst>
            </a:pPr>
            <a:r>
              <a:rPr lang="en-US" sz="1000" dirty="0">
                <a:latin typeface="Sun Life New Text" pitchFamily="2" charset="0"/>
                <a:ea typeface="Calibri" panose="020F0502020204030204" pitchFamily="34" charset="0"/>
                <a:cs typeface="Times New Roman" panose="02020603050405020304" pitchFamily="18" charset="0"/>
              </a:rPr>
              <a:t>You want </a:t>
            </a:r>
            <a:r>
              <a:rPr lang="en-US" sz="1000" dirty="0">
                <a:effectLst/>
                <a:latin typeface="Sun Life New Text" pitchFamily="2" charset="0"/>
                <a:ea typeface="Calibri" panose="020F0502020204030204" pitchFamily="34" charset="0"/>
                <a:cs typeface="Times New Roman" panose="02020603050405020304" pitchFamily="18" charset="0"/>
              </a:rPr>
              <a:t>an investment based on when you need your money and/or your risk profile.</a:t>
            </a:r>
          </a:p>
          <a:p>
            <a:pPr lvl="0">
              <a:lnSpc>
                <a:spcPct val="107000"/>
              </a:lnSpc>
              <a:spcBef>
                <a:spcPts val="288"/>
              </a:spcBef>
              <a:spcAft>
                <a:spcPts val="500"/>
              </a:spcAft>
              <a:buSzPts val="1000"/>
              <a:tabLst>
                <a:tab pos="457200" algn="l"/>
              </a:tabLst>
            </a:pPr>
            <a:r>
              <a:rPr lang="en-US" sz="1000" dirty="0">
                <a:latin typeface="Sun Life New Text" pitchFamily="2" charset="0"/>
                <a:ea typeface="Calibri" panose="020F0502020204030204" pitchFamily="34" charset="0"/>
                <a:cs typeface="Times New Roman" panose="02020603050405020304" pitchFamily="18" charset="0"/>
              </a:rPr>
              <a:t>You want </a:t>
            </a:r>
            <a:r>
              <a:rPr lang="en-US" sz="1000" dirty="0">
                <a:effectLst/>
                <a:latin typeface="Sun Life New Text" pitchFamily="2" charset="0"/>
                <a:ea typeface="Calibri" panose="020F0502020204030204" pitchFamily="34" charset="0"/>
                <a:cs typeface="Times New Roman" panose="02020603050405020304" pitchFamily="18" charset="0"/>
              </a:rPr>
              <a:t>to choose your investments</a:t>
            </a:r>
            <a:r>
              <a:rPr lang="en-US" sz="1000" dirty="0">
                <a:latin typeface="Sun Life New Text" pitchFamily="2" charset="0"/>
                <a:ea typeface="Calibri" panose="020F0502020204030204" pitchFamily="34" charset="0"/>
                <a:cs typeface="Times New Roman" panose="02020603050405020304" pitchFamily="18" charset="0"/>
              </a:rPr>
              <a:t> </a:t>
            </a:r>
            <a:r>
              <a:rPr lang="en-US" sz="1000" dirty="0">
                <a:effectLst/>
                <a:latin typeface="Sun Life New Text" pitchFamily="2" charset="0"/>
                <a:ea typeface="Calibri" panose="020F0502020204030204" pitchFamily="34" charset="0"/>
                <a:cs typeface="Times New Roman" panose="02020603050405020304" pitchFamily="18" charset="0"/>
              </a:rPr>
              <a:t>but need help.</a:t>
            </a:r>
          </a:p>
          <a:p>
            <a:pPr>
              <a:lnSpc>
                <a:spcPct val="107000"/>
              </a:lnSpc>
              <a:spcBef>
                <a:spcPts val="288"/>
              </a:spcBef>
              <a:spcAft>
                <a:spcPts val="500"/>
              </a:spcAft>
              <a:buSzPts val="1000"/>
              <a:tabLst>
                <a:tab pos="457200" algn="l"/>
              </a:tabLst>
            </a:pPr>
            <a:r>
              <a:rPr lang="en-US" sz="1000" dirty="0">
                <a:effectLst/>
                <a:latin typeface="Sun Life New Text" pitchFamily="2" charset="0"/>
                <a:ea typeface="Calibri" panose="020F0502020204030204" pitchFamily="34" charset="0"/>
                <a:cs typeface="Times New Roman" panose="02020603050405020304" pitchFamily="18" charset="0"/>
              </a:rPr>
              <a:t>You’re interested in investing, but don’t want to spend a lot of time and energy managing your investments.</a:t>
            </a:r>
          </a:p>
          <a:p>
            <a:pPr lvl="0">
              <a:lnSpc>
                <a:spcPct val="107000"/>
              </a:lnSpc>
              <a:spcBef>
                <a:spcPts val="288"/>
              </a:spcBef>
              <a:spcAft>
                <a:spcPts val="500"/>
              </a:spcAft>
              <a:buSzPts val="1000"/>
              <a:tabLst>
                <a:tab pos="457200" algn="l"/>
              </a:tabLst>
            </a:pPr>
            <a:r>
              <a:rPr lang="en-US" sz="1000" dirty="0">
                <a:effectLst/>
                <a:latin typeface="Sun Life New Text" pitchFamily="2" charset="0"/>
                <a:ea typeface="Calibri" panose="020F0502020204030204" pitchFamily="34" charset="0"/>
                <a:cs typeface="Times New Roman" panose="02020603050405020304" pitchFamily="18" charset="0"/>
              </a:rPr>
              <a:t>You only want to make one or two investing decisions.</a:t>
            </a:r>
          </a:p>
        </p:txBody>
      </p:sp>
      <p:pic>
        <p:nvPicPr>
          <p:cNvPr id="45" name="Picture Placeholder 44" descr="A person holding an object&#10;&#10;Description automatically generated with medium confidence">
            <a:extLst>
              <a:ext uri="{FF2B5EF4-FFF2-40B4-BE49-F238E27FC236}">
                <a16:creationId xmlns:a16="http://schemas.microsoft.com/office/drawing/2014/main" id="{AB10666A-0867-0A5D-6FC3-96B083BAB0FA}"/>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t="10590" b="10590"/>
          <a:stretch>
            <a:fillRect/>
          </a:stretch>
        </p:blipFill>
        <p:spPr/>
      </p:pic>
    </p:spTree>
    <p:extLst>
      <p:ext uri="{BB962C8B-B14F-4D97-AF65-F5344CB8AC3E}">
        <p14:creationId xmlns:p14="http://schemas.microsoft.com/office/powerpoint/2010/main" val="461753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AA896A-6469-DC92-EA40-BB60D30A73DC}"/>
              </a:ext>
            </a:extLst>
          </p:cNvPr>
          <p:cNvSpPr>
            <a:spLocks noGrp="1"/>
          </p:cNvSpPr>
          <p:nvPr>
            <p:ph type="sldNum" sz="quarter" idx="12"/>
          </p:nvPr>
        </p:nvSpPr>
        <p:spPr/>
        <p:txBody>
          <a:bodyPr/>
          <a:lstStyle/>
          <a:p>
            <a:fld id="{9FA635D2-B142-BE49-AECA-6169441F1F99}" type="slidenum">
              <a:rPr lang="en-US" smtClean="0"/>
              <a:pPr/>
              <a:t>2</a:t>
            </a:fld>
            <a:endParaRPr lang="en-US" dirty="0"/>
          </a:p>
        </p:txBody>
      </p:sp>
      <p:sp>
        <p:nvSpPr>
          <p:cNvPr id="4" name="Title 3">
            <a:extLst>
              <a:ext uri="{FF2B5EF4-FFF2-40B4-BE49-F238E27FC236}">
                <a16:creationId xmlns:a16="http://schemas.microsoft.com/office/drawing/2014/main" id="{683B94C6-74DE-EF7E-2175-1215F2C39003}"/>
              </a:ext>
            </a:extLst>
          </p:cNvPr>
          <p:cNvSpPr>
            <a:spLocks noGrp="1"/>
          </p:cNvSpPr>
          <p:nvPr>
            <p:ph type="ctrTitle"/>
          </p:nvPr>
        </p:nvSpPr>
        <p:spPr/>
        <p:txBody>
          <a:bodyPr/>
          <a:lstStyle/>
          <a:p>
            <a:r>
              <a:rPr lang="en-US" dirty="0"/>
              <a:t>Table of Contents</a:t>
            </a:r>
          </a:p>
        </p:txBody>
      </p:sp>
      <p:sp>
        <p:nvSpPr>
          <p:cNvPr id="5" name="Text Placeholder 4">
            <a:extLst>
              <a:ext uri="{FF2B5EF4-FFF2-40B4-BE49-F238E27FC236}">
                <a16:creationId xmlns:a16="http://schemas.microsoft.com/office/drawing/2014/main" id="{92916A6D-C42F-06DB-8985-763E9F620A0C}"/>
              </a:ext>
            </a:extLst>
          </p:cNvPr>
          <p:cNvSpPr>
            <a:spLocks noGrp="1"/>
          </p:cNvSpPr>
          <p:nvPr>
            <p:ph type="body" sz="quarter" idx="13"/>
          </p:nvPr>
        </p:nvSpPr>
        <p:spPr>
          <a:xfrm>
            <a:off x="2411413" y="1352347"/>
            <a:ext cx="647700" cy="531947"/>
          </a:xfrm>
        </p:spPr>
        <p:txBody>
          <a:bodyPr/>
          <a:lstStyle/>
          <a:p>
            <a:r>
              <a:rPr lang="en-US" dirty="0"/>
              <a:t>01.</a:t>
            </a:r>
          </a:p>
        </p:txBody>
      </p:sp>
      <p:sp>
        <p:nvSpPr>
          <p:cNvPr id="6" name="Text Placeholder 5">
            <a:extLst>
              <a:ext uri="{FF2B5EF4-FFF2-40B4-BE49-F238E27FC236}">
                <a16:creationId xmlns:a16="http://schemas.microsoft.com/office/drawing/2014/main" id="{E0B8B94E-D5D4-037A-B124-156EAD573CBC}"/>
              </a:ext>
            </a:extLst>
          </p:cNvPr>
          <p:cNvSpPr>
            <a:spLocks noGrp="1"/>
          </p:cNvSpPr>
          <p:nvPr>
            <p:ph type="body" sz="quarter" idx="14"/>
          </p:nvPr>
        </p:nvSpPr>
        <p:spPr>
          <a:xfrm>
            <a:off x="4615994" y="1352347"/>
            <a:ext cx="647700" cy="531947"/>
          </a:xfrm>
        </p:spPr>
        <p:txBody>
          <a:bodyPr/>
          <a:lstStyle/>
          <a:p>
            <a:r>
              <a:rPr lang="en-US" dirty="0"/>
              <a:t>02.</a:t>
            </a:r>
          </a:p>
        </p:txBody>
      </p:sp>
      <p:sp>
        <p:nvSpPr>
          <p:cNvPr id="7" name="Text Placeholder 6">
            <a:extLst>
              <a:ext uri="{FF2B5EF4-FFF2-40B4-BE49-F238E27FC236}">
                <a16:creationId xmlns:a16="http://schemas.microsoft.com/office/drawing/2014/main" id="{72FD37D9-5965-6B07-0A8D-D64556352C69}"/>
              </a:ext>
            </a:extLst>
          </p:cNvPr>
          <p:cNvSpPr>
            <a:spLocks noGrp="1"/>
          </p:cNvSpPr>
          <p:nvPr>
            <p:ph type="body" sz="quarter" idx="15"/>
          </p:nvPr>
        </p:nvSpPr>
        <p:spPr>
          <a:xfrm>
            <a:off x="6845627" y="1352347"/>
            <a:ext cx="647700" cy="531947"/>
          </a:xfrm>
        </p:spPr>
        <p:txBody>
          <a:bodyPr/>
          <a:lstStyle/>
          <a:p>
            <a:r>
              <a:rPr lang="en-US" dirty="0"/>
              <a:t>03.</a:t>
            </a:r>
          </a:p>
        </p:txBody>
      </p:sp>
      <p:sp>
        <p:nvSpPr>
          <p:cNvPr id="8" name="Text Placeholder 7">
            <a:extLst>
              <a:ext uri="{FF2B5EF4-FFF2-40B4-BE49-F238E27FC236}">
                <a16:creationId xmlns:a16="http://schemas.microsoft.com/office/drawing/2014/main" id="{ACD7CA6F-105F-58F1-A49E-34386079AF27}"/>
              </a:ext>
            </a:extLst>
          </p:cNvPr>
          <p:cNvSpPr>
            <a:spLocks noGrp="1"/>
          </p:cNvSpPr>
          <p:nvPr>
            <p:ph type="body" sz="quarter" idx="16"/>
          </p:nvPr>
        </p:nvSpPr>
        <p:spPr>
          <a:xfrm>
            <a:off x="2411413" y="2975080"/>
            <a:ext cx="647700" cy="531947"/>
          </a:xfrm>
        </p:spPr>
        <p:txBody>
          <a:bodyPr/>
          <a:lstStyle/>
          <a:p>
            <a:r>
              <a:rPr lang="en-US" dirty="0"/>
              <a:t>04.</a:t>
            </a:r>
          </a:p>
        </p:txBody>
      </p:sp>
      <p:sp>
        <p:nvSpPr>
          <p:cNvPr id="9" name="Text Placeholder 8">
            <a:extLst>
              <a:ext uri="{FF2B5EF4-FFF2-40B4-BE49-F238E27FC236}">
                <a16:creationId xmlns:a16="http://schemas.microsoft.com/office/drawing/2014/main" id="{7173C54B-0709-736F-F02D-A1C1D98AB4C4}"/>
              </a:ext>
            </a:extLst>
          </p:cNvPr>
          <p:cNvSpPr>
            <a:spLocks noGrp="1"/>
          </p:cNvSpPr>
          <p:nvPr>
            <p:ph type="body" sz="quarter" idx="17"/>
          </p:nvPr>
        </p:nvSpPr>
        <p:spPr>
          <a:xfrm>
            <a:off x="4615994" y="2975080"/>
            <a:ext cx="647700" cy="531947"/>
          </a:xfrm>
        </p:spPr>
        <p:txBody>
          <a:bodyPr/>
          <a:lstStyle/>
          <a:p>
            <a:r>
              <a:rPr lang="en-US" dirty="0"/>
              <a:t>05.</a:t>
            </a:r>
          </a:p>
        </p:txBody>
      </p:sp>
      <p:sp>
        <p:nvSpPr>
          <p:cNvPr id="11" name="Text Placeholder 10">
            <a:extLst>
              <a:ext uri="{FF2B5EF4-FFF2-40B4-BE49-F238E27FC236}">
                <a16:creationId xmlns:a16="http://schemas.microsoft.com/office/drawing/2014/main" id="{45BCEB28-6CA2-AAB7-F9AD-045497B6D209}"/>
              </a:ext>
            </a:extLst>
          </p:cNvPr>
          <p:cNvSpPr>
            <a:spLocks noGrp="1"/>
          </p:cNvSpPr>
          <p:nvPr>
            <p:ph type="body" sz="quarter" idx="19"/>
          </p:nvPr>
        </p:nvSpPr>
        <p:spPr/>
        <p:txBody>
          <a:bodyPr/>
          <a:lstStyle/>
          <a:p>
            <a:r>
              <a:rPr lang="en-US" dirty="0"/>
              <a:t>Your savings goals</a:t>
            </a:r>
          </a:p>
        </p:txBody>
      </p:sp>
      <p:sp>
        <p:nvSpPr>
          <p:cNvPr id="33" name="Text Placeholder 32">
            <a:extLst>
              <a:ext uri="{FF2B5EF4-FFF2-40B4-BE49-F238E27FC236}">
                <a16:creationId xmlns:a16="http://schemas.microsoft.com/office/drawing/2014/main" id="{EC112C06-8F5A-82F5-DE1D-4A29D4261948}"/>
              </a:ext>
            </a:extLst>
          </p:cNvPr>
          <p:cNvSpPr>
            <a:spLocks noGrp="1"/>
          </p:cNvSpPr>
          <p:nvPr>
            <p:ph type="body" sz="quarter" idx="20"/>
          </p:nvPr>
        </p:nvSpPr>
        <p:spPr/>
        <p:txBody>
          <a:bodyPr/>
          <a:lstStyle/>
          <a:p>
            <a:r>
              <a:rPr lang="en-US" dirty="0"/>
              <a:t>Maximizing your workplace plan</a:t>
            </a:r>
          </a:p>
        </p:txBody>
      </p:sp>
      <p:sp>
        <p:nvSpPr>
          <p:cNvPr id="34" name="Text Placeholder 33">
            <a:extLst>
              <a:ext uri="{FF2B5EF4-FFF2-40B4-BE49-F238E27FC236}">
                <a16:creationId xmlns:a16="http://schemas.microsoft.com/office/drawing/2014/main" id="{2CF71C0D-4054-506C-A289-558ACB05F1AB}"/>
              </a:ext>
            </a:extLst>
          </p:cNvPr>
          <p:cNvSpPr>
            <a:spLocks noGrp="1"/>
          </p:cNvSpPr>
          <p:nvPr>
            <p:ph type="body" sz="quarter" idx="21"/>
          </p:nvPr>
        </p:nvSpPr>
        <p:spPr/>
        <p:txBody>
          <a:bodyPr/>
          <a:lstStyle/>
          <a:p>
            <a:r>
              <a:rPr lang="en-US" dirty="0"/>
              <a:t>Choosing your investments</a:t>
            </a:r>
          </a:p>
        </p:txBody>
      </p:sp>
      <p:sp>
        <p:nvSpPr>
          <p:cNvPr id="35" name="Text Placeholder 34">
            <a:extLst>
              <a:ext uri="{FF2B5EF4-FFF2-40B4-BE49-F238E27FC236}">
                <a16:creationId xmlns:a16="http://schemas.microsoft.com/office/drawing/2014/main" id="{5CDAA5F5-7BA3-F3CC-2D00-599FA4D2EA52}"/>
              </a:ext>
            </a:extLst>
          </p:cNvPr>
          <p:cNvSpPr>
            <a:spLocks noGrp="1"/>
          </p:cNvSpPr>
          <p:nvPr>
            <p:ph type="body" sz="quarter" idx="22"/>
          </p:nvPr>
        </p:nvSpPr>
        <p:spPr/>
        <p:txBody>
          <a:bodyPr/>
          <a:lstStyle/>
          <a:p>
            <a:r>
              <a:rPr lang="en-US" dirty="0"/>
              <a:t>Tools and resources</a:t>
            </a:r>
          </a:p>
        </p:txBody>
      </p:sp>
      <p:sp>
        <p:nvSpPr>
          <p:cNvPr id="36" name="Text Placeholder 35">
            <a:extLst>
              <a:ext uri="{FF2B5EF4-FFF2-40B4-BE49-F238E27FC236}">
                <a16:creationId xmlns:a16="http://schemas.microsoft.com/office/drawing/2014/main" id="{9E462DE5-E359-4DB6-7CC3-2B461846672A}"/>
              </a:ext>
            </a:extLst>
          </p:cNvPr>
          <p:cNvSpPr>
            <a:spLocks noGrp="1"/>
          </p:cNvSpPr>
          <p:nvPr>
            <p:ph type="body" sz="quarter" idx="23"/>
          </p:nvPr>
        </p:nvSpPr>
        <p:spPr/>
        <p:txBody>
          <a:bodyPr/>
          <a:lstStyle/>
          <a:p>
            <a:r>
              <a:rPr lang="en-US" dirty="0"/>
              <a:t>Next steps</a:t>
            </a:r>
          </a:p>
        </p:txBody>
      </p:sp>
      <p:sp>
        <p:nvSpPr>
          <p:cNvPr id="12" name="Text Placeholder 11">
            <a:extLst>
              <a:ext uri="{FF2B5EF4-FFF2-40B4-BE49-F238E27FC236}">
                <a16:creationId xmlns:a16="http://schemas.microsoft.com/office/drawing/2014/main" id="{8196A531-4C83-3E94-3824-F739205BDC81}"/>
              </a:ext>
            </a:extLst>
          </p:cNvPr>
          <p:cNvSpPr>
            <a:spLocks noGrp="1"/>
          </p:cNvSpPr>
          <p:nvPr>
            <p:ph type="body" sz="quarter" idx="25"/>
          </p:nvPr>
        </p:nvSpPr>
        <p:spPr/>
        <p:txBody>
          <a:bodyPr/>
          <a:lstStyle/>
          <a:p>
            <a:endParaRPr lang="en-US" dirty="0"/>
          </a:p>
        </p:txBody>
      </p:sp>
      <p:sp>
        <p:nvSpPr>
          <p:cNvPr id="14" name="Text Placeholder 13">
            <a:extLst>
              <a:ext uri="{FF2B5EF4-FFF2-40B4-BE49-F238E27FC236}">
                <a16:creationId xmlns:a16="http://schemas.microsoft.com/office/drawing/2014/main" id="{75D9E57A-0109-5326-5829-B753675FEF40}"/>
              </a:ext>
            </a:extLst>
          </p:cNvPr>
          <p:cNvSpPr>
            <a:spLocks noGrp="1"/>
          </p:cNvSpPr>
          <p:nvPr>
            <p:ph type="body" sz="quarter" idx="28"/>
          </p:nvPr>
        </p:nvSpPr>
        <p:spPr/>
        <p:txBody>
          <a:bodyPr/>
          <a:lstStyle/>
          <a:p>
            <a:endParaRPr lang="en-US" dirty="0"/>
          </a:p>
        </p:txBody>
      </p:sp>
      <p:sp>
        <p:nvSpPr>
          <p:cNvPr id="16" name="Text Placeholder 15">
            <a:extLst>
              <a:ext uri="{FF2B5EF4-FFF2-40B4-BE49-F238E27FC236}">
                <a16:creationId xmlns:a16="http://schemas.microsoft.com/office/drawing/2014/main" id="{FB4171E5-E614-3006-F495-DA5027540B6D}"/>
              </a:ext>
            </a:extLst>
          </p:cNvPr>
          <p:cNvSpPr>
            <a:spLocks noGrp="1"/>
          </p:cNvSpPr>
          <p:nvPr>
            <p:ph type="body" sz="quarter" idx="26"/>
          </p:nvPr>
        </p:nvSpPr>
        <p:spPr/>
        <p:txBody>
          <a:bodyPr/>
          <a:lstStyle/>
          <a:p>
            <a:endParaRPr lang="en-US" dirty="0"/>
          </a:p>
        </p:txBody>
      </p:sp>
      <p:sp>
        <p:nvSpPr>
          <p:cNvPr id="18" name="Text Placeholder 17">
            <a:extLst>
              <a:ext uri="{FF2B5EF4-FFF2-40B4-BE49-F238E27FC236}">
                <a16:creationId xmlns:a16="http://schemas.microsoft.com/office/drawing/2014/main" id="{84C092C7-F217-B5F0-39BB-653366527524}"/>
              </a:ext>
            </a:extLst>
          </p:cNvPr>
          <p:cNvSpPr>
            <a:spLocks noGrp="1"/>
          </p:cNvSpPr>
          <p:nvPr>
            <p:ph type="body" sz="quarter" idx="29"/>
          </p:nvPr>
        </p:nvSpPr>
        <p:spPr/>
        <p:txBody>
          <a:bodyPr/>
          <a:lstStyle/>
          <a:p>
            <a:endParaRPr lang="en-US" dirty="0"/>
          </a:p>
        </p:txBody>
      </p:sp>
      <p:sp>
        <p:nvSpPr>
          <p:cNvPr id="20" name="Text Placeholder 19">
            <a:extLst>
              <a:ext uri="{FF2B5EF4-FFF2-40B4-BE49-F238E27FC236}">
                <a16:creationId xmlns:a16="http://schemas.microsoft.com/office/drawing/2014/main" id="{EDA725DE-B43E-239A-AD7B-C26D92AEB7E0}"/>
              </a:ext>
            </a:extLst>
          </p:cNvPr>
          <p:cNvSpPr>
            <a:spLocks noGrp="1"/>
          </p:cNvSpPr>
          <p:nvPr>
            <p:ph type="body" sz="quarter" idx="27"/>
          </p:nvPr>
        </p:nvSpPr>
        <p:spPr/>
        <p:txBody>
          <a:bodyPr/>
          <a:lstStyle/>
          <a:p>
            <a:endParaRPr lang="en-US" dirty="0"/>
          </a:p>
        </p:txBody>
      </p:sp>
      <p:sp>
        <p:nvSpPr>
          <p:cNvPr id="22" name="Text Placeholder 21">
            <a:extLst>
              <a:ext uri="{FF2B5EF4-FFF2-40B4-BE49-F238E27FC236}">
                <a16:creationId xmlns:a16="http://schemas.microsoft.com/office/drawing/2014/main" id="{D711619D-1348-D1D7-02BC-985DE29F42CA}"/>
              </a:ext>
            </a:extLst>
          </p:cNvPr>
          <p:cNvSpPr>
            <a:spLocks noGrp="1"/>
          </p:cNvSpPr>
          <p:nvPr>
            <p:ph type="body" sz="quarter" idx="30"/>
          </p:nvPr>
        </p:nvSpPr>
        <p:spPr/>
        <p:txBody>
          <a:bodyPr/>
          <a:lstStyle/>
          <a:p>
            <a:endParaRPr lang="en-US" dirty="0"/>
          </a:p>
        </p:txBody>
      </p:sp>
    </p:spTree>
    <p:extLst>
      <p:ext uri="{BB962C8B-B14F-4D97-AF65-F5344CB8AC3E}">
        <p14:creationId xmlns:p14="http://schemas.microsoft.com/office/powerpoint/2010/main" val="181450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pPr marL="0" marR="0" lvl="0" indent="0" algn="l" defTabSz="457178"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Regular"/>
                <a:ea typeface="+mn-ea"/>
                <a:cs typeface="+mn-cs"/>
              </a:rPr>
              <a:pPr marL="0" marR="0" lvl="0" indent="0" algn="l" defTabSz="457178" rtl="0" eaLnBrk="1" fontAlgn="auto" latinLnBrk="0" hangingPunct="1">
                <a:lnSpc>
                  <a:spcPct val="100000"/>
                </a:lnSpc>
                <a:spcBef>
                  <a:spcPts val="0"/>
                </a:spcBef>
                <a:spcAft>
                  <a:spcPts val="0"/>
                </a:spcAft>
                <a:buClrTx/>
                <a:buSzTx/>
                <a:buFontTx/>
                <a:buNone/>
                <a:tabLst/>
                <a:defRPr/>
              </a:pPr>
              <a:t>20</a:t>
            </a:fld>
            <a:endParaRPr kumimoji="0" lang="en-US" sz="600" b="1" i="0" u="none" strike="noStrike" kern="1200" cap="none" spc="0" normalizeH="0" baseline="0" noProof="0">
              <a:ln>
                <a:noFill/>
              </a:ln>
              <a:solidFill>
                <a:srgbClr val="000000"/>
              </a:solidFill>
              <a:effectLst/>
              <a:uLnTx/>
              <a:uFillTx/>
              <a:latin typeface="Sun Life Sans Regular"/>
              <a:ea typeface="+mn-ea"/>
              <a:cs typeface="+mn-cs"/>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a:xfrm>
            <a:off x="290444" y="264845"/>
            <a:ext cx="8353425" cy="354346"/>
          </a:xfrm>
        </p:spPr>
        <p:txBody>
          <a:bodyPr/>
          <a:lstStyle/>
          <a:p>
            <a:r>
              <a:rPr lang="en-US" sz="1600" dirty="0">
                <a:latin typeface="Sun Life New Display" pitchFamily="2" charset="77"/>
              </a:rPr>
              <a:t>Target date funds</a:t>
            </a:r>
          </a:p>
        </p:txBody>
      </p:sp>
      <p:sp>
        <p:nvSpPr>
          <p:cNvPr id="6" name="Rectangle 5">
            <a:extLst>
              <a:ext uri="{FF2B5EF4-FFF2-40B4-BE49-F238E27FC236}">
                <a16:creationId xmlns:a16="http://schemas.microsoft.com/office/drawing/2014/main" id="{BEC107CB-E24E-D053-4A00-19FDFB210700}"/>
              </a:ext>
            </a:extLst>
          </p:cNvPr>
          <p:cNvSpPr/>
          <p:nvPr/>
        </p:nvSpPr>
        <p:spPr>
          <a:xfrm>
            <a:off x="348210" y="4578574"/>
            <a:ext cx="7586362" cy="338554"/>
          </a:xfrm>
          <a:prstGeom prst="rect">
            <a:avLst/>
          </a:prstGeom>
        </p:spPr>
        <p:txBody>
          <a:bodyPr wrap="square">
            <a:spAutoFit/>
          </a:bodyPr>
          <a:lstStyle/>
          <a:p>
            <a:pPr marL="0" marR="0" lvl="0" indent="0" algn="l" defTabSz="740627" rtl="0" eaLnBrk="1" fontAlgn="auto" latinLnBrk="0" hangingPunct="1">
              <a:lnSpc>
                <a:spcPct val="100000"/>
              </a:lnSpc>
              <a:spcBef>
                <a:spcPts val="0"/>
              </a:spcBef>
              <a:spcAft>
                <a:spcPts val="0"/>
              </a:spcAft>
              <a:buClrTx/>
              <a:buSzTx/>
              <a:buFontTx/>
              <a:buNone/>
              <a:tabLst/>
              <a:defRPr/>
            </a:pPr>
            <a:r>
              <a:rPr kumimoji="0" lang="en-US" sz="800" b="0" u="none" strike="noStrike" kern="1200" cap="none" spc="0" normalizeH="0" baseline="0" noProof="0" dirty="0">
                <a:ln>
                  <a:noFill/>
                </a:ln>
                <a:solidFill>
                  <a:srgbClr val="000000"/>
                </a:solidFill>
                <a:effectLst/>
                <a:uLnTx/>
                <a:uFillTx/>
                <a:latin typeface="Sun Life New Text" pitchFamily="2" charset="77"/>
                <a:ea typeface="+mn-ea"/>
                <a:cs typeface="Arial" panose="020B0604020202020204" pitchFamily="34" charset="0"/>
              </a:rPr>
              <a:t>Note: Portfolio mixes are for illustration purposes only, and do not represent actual allocation of funds.</a:t>
            </a:r>
          </a:p>
          <a:p>
            <a:pPr marL="267878" marR="0" lvl="0" indent="-267878" algn="l" defTabSz="740627" rtl="0" eaLnBrk="1" fontAlgn="auto" latinLnBrk="0" hangingPunct="1">
              <a:lnSpc>
                <a:spcPct val="100000"/>
              </a:lnSpc>
              <a:spcBef>
                <a:spcPts val="0"/>
              </a:spcBef>
              <a:spcAft>
                <a:spcPts val="0"/>
              </a:spcAft>
              <a:buClrTx/>
              <a:buSzTx/>
              <a:buFontTx/>
              <a:buNone/>
              <a:tabLst/>
              <a:defRPr/>
            </a:pPr>
            <a:r>
              <a:rPr kumimoji="0" lang="en-US" sz="800" b="0" u="none" strike="noStrike" kern="1200" cap="none" spc="0" normalizeH="0" baseline="0" noProof="0" dirty="0">
                <a:ln>
                  <a:noFill/>
                </a:ln>
                <a:solidFill>
                  <a:srgbClr val="000000"/>
                </a:solidFill>
                <a:effectLst/>
                <a:uLnTx/>
                <a:uFillTx/>
                <a:latin typeface="Sun Life New Text" pitchFamily="2" charset="77"/>
                <a:ea typeface="+mn-ea"/>
                <a:cs typeface="Arial" panose="020B0604020202020204" pitchFamily="34" charset="0"/>
              </a:rPr>
              <a:t>May not include all funds available in the Target Date series.</a:t>
            </a:r>
            <a:endParaRPr kumimoji="0" lang="fr-CA" sz="800" b="0" u="none" strike="noStrike" kern="1200" cap="none" spc="0" normalizeH="0" baseline="0" noProof="0" dirty="0">
              <a:ln>
                <a:noFill/>
              </a:ln>
              <a:solidFill>
                <a:srgbClr val="000000"/>
              </a:solidFill>
              <a:effectLst/>
              <a:uLnTx/>
              <a:uFillTx/>
              <a:latin typeface="Sun Life New Text" pitchFamily="2" charset="77"/>
              <a:ea typeface="+mn-ea"/>
              <a:cs typeface="Arial" panose="020B0604020202020204" pitchFamily="34" charset="0"/>
            </a:endParaRPr>
          </a:p>
        </p:txBody>
      </p:sp>
      <p:sp>
        <p:nvSpPr>
          <p:cNvPr id="9" name="TextBox 8">
            <a:extLst>
              <a:ext uri="{FF2B5EF4-FFF2-40B4-BE49-F238E27FC236}">
                <a16:creationId xmlns:a16="http://schemas.microsoft.com/office/drawing/2014/main" id="{20FBEA84-E24E-73FE-A0E1-E9DE62290EFE}"/>
              </a:ext>
            </a:extLst>
          </p:cNvPr>
          <p:cNvSpPr txBox="1"/>
          <p:nvPr/>
        </p:nvSpPr>
        <p:spPr>
          <a:xfrm>
            <a:off x="348210" y="867034"/>
            <a:ext cx="4572000" cy="307777"/>
          </a:xfrm>
          <a:prstGeom prst="rect">
            <a:avLst/>
          </a:prstGeom>
          <a:noFill/>
        </p:spPr>
        <p:txBody>
          <a:bodyPr wrap="square">
            <a:spAutoFit/>
          </a:bodyPr>
          <a:lstStyle/>
          <a:p>
            <a:pPr marL="0" marR="0" lvl="0" indent="0" algn="l" defTabSz="457178"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un Life New Text" pitchFamily="2" charset="77"/>
                <a:ea typeface="+mn-ea"/>
                <a:cs typeface="+mn-cs"/>
              </a:rPr>
              <a:t>You need only one fund per product</a:t>
            </a:r>
            <a:endParaRPr kumimoji="0" lang="en-CA" sz="1400" b="0" i="0" u="none" strike="noStrike" kern="1200" cap="none" spc="0" normalizeH="0" baseline="0" noProof="0" dirty="0">
              <a:ln>
                <a:noFill/>
              </a:ln>
              <a:effectLst/>
              <a:uLnTx/>
              <a:uFillTx/>
              <a:latin typeface="Sun Life New Text" pitchFamily="2" charset="77"/>
              <a:ea typeface="+mn-ea"/>
              <a:cs typeface="+mn-cs"/>
            </a:endParaRPr>
          </a:p>
        </p:txBody>
      </p:sp>
      <p:pic>
        <p:nvPicPr>
          <p:cNvPr id="18" name="Picture 17">
            <a:extLst>
              <a:ext uri="{FF2B5EF4-FFF2-40B4-BE49-F238E27FC236}">
                <a16:creationId xmlns:a16="http://schemas.microsoft.com/office/drawing/2014/main" id="{62BC2EE9-ABA4-6DD9-5A20-3F8D066A1546}"/>
              </a:ext>
            </a:extLst>
          </p:cNvPr>
          <p:cNvPicPr>
            <a:picLocks noChangeAspect="1"/>
          </p:cNvPicPr>
          <p:nvPr/>
        </p:nvPicPr>
        <p:blipFill>
          <a:blip r:embed="rId3"/>
          <a:srcRect/>
          <a:stretch/>
        </p:blipFill>
        <p:spPr>
          <a:xfrm>
            <a:off x="812510" y="1366054"/>
            <a:ext cx="7210317" cy="2984219"/>
          </a:xfrm>
          <a:prstGeom prst="rect">
            <a:avLst/>
          </a:prstGeom>
        </p:spPr>
      </p:pic>
    </p:spTree>
    <p:extLst>
      <p:ext uri="{BB962C8B-B14F-4D97-AF65-F5344CB8AC3E}">
        <p14:creationId xmlns:p14="http://schemas.microsoft.com/office/powerpoint/2010/main" val="3790134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fld id="{9FA635D2-B142-BE49-AECA-6169441F1F99}" type="slidenum">
              <a:rPr lang="en-US" smtClean="0"/>
              <a:t>21</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p:txBody>
          <a:bodyPr/>
          <a:lstStyle/>
          <a:p>
            <a:r>
              <a:rPr lang="en-US" sz="1600" dirty="0">
                <a:latin typeface="Sun Life New Display" pitchFamily="2" charset="0"/>
              </a:rPr>
              <a:t>Help me do it – Target date funds</a:t>
            </a:r>
          </a:p>
        </p:txBody>
      </p:sp>
      <p:graphicFrame>
        <p:nvGraphicFramePr>
          <p:cNvPr id="2" name="Table 1">
            <a:extLst>
              <a:ext uri="{FF2B5EF4-FFF2-40B4-BE49-F238E27FC236}">
                <a16:creationId xmlns:a16="http://schemas.microsoft.com/office/drawing/2014/main" id="{8EBB849F-EE01-E30F-2771-D9CFDD4A1935}"/>
              </a:ext>
            </a:extLst>
          </p:cNvPr>
          <p:cNvGraphicFramePr>
            <a:graphicFrameLocks noGrp="1"/>
          </p:cNvGraphicFramePr>
          <p:nvPr>
            <p:extLst>
              <p:ext uri="{D42A27DB-BD31-4B8C-83A1-F6EECF244321}">
                <p14:modId xmlns:p14="http://schemas.microsoft.com/office/powerpoint/2010/main" val="777250495"/>
              </p:ext>
            </p:extLst>
          </p:nvPr>
        </p:nvGraphicFramePr>
        <p:xfrm>
          <a:off x="714771" y="1102249"/>
          <a:ext cx="7288664" cy="2316480"/>
        </p:xfrm>
        <a:graphic>
          <a:graphicData uri="http://schemas.openxmlformats.org/drawingml/2006/table">
            <a:tbl>
              <a:tblPr firstRow="1" bandRow="1">
                <a:tableStyleId>{2D5ABB26-0587-4C30-8999-92F81FD0307C}</a:tableStyleId>
              </a:tblPr>
              <a:tblGrid>
                <a:gridCol w="1753250">
                  <a:extLst>
                    <a:ext uri="{9D8B030D-6E8A-4147-A177-3AD203B41FA5}">
                      <a16:colId xmlns:a16="http://schemas.microsoft.com/office/drawing/2014/main" val="1305864649"/>
                    </a:ext>
                  </a:extLst>
                </a:gridCol>
                <a:gridCol w="4601939">
                  <a:extLst>
                    <a:ext uri="{9D8B030D-6E8A-4147-A177-3AD203B41FA5}">
                      <a16:colId xmlns:a16="http://schemas.microsoft.com/office/drawing/2014/main" val="2388089567"/>
                    </a:ext>
                  </a:extLst>
                </a:gridCol>
                <a:gridCol w="933475">
                  <a:extLst>
                    <a:ext uri="{9D8B030D-6E8A-4147-A177-3AD203B41FA5}">
                      <a16:colId xmlns:a16="http://schemas.microsoft.com/office/drawing/2014/main" val="2143853516"/>
                    </a:ext>
                  </a:extLst>
                </a:gridCol>
              </a:tblGrid>
              <a:tr h="270217">
                <a:tc>
                  <a:txBody>
                    <a:bodyPr/>
                    <a:lstStyle/>
                    <a:p>
                      <a:pPr algn="l"/>
                      <a:r>
                        <a:rPr lang="en-US" sz="1200" b="0" dirty="0">
                          <a:solidFill>
                            <a:srgbClr val="003846"/>
                          </a:solidFill>
                          <a:latin typeface="Sun Life New Display" pitchFamily="2" charset="0"/>
                          <a:cs typeface="Arial" panose="020B0604020202020204" pitchFamily="34" charset="0"/>
                        </a:rPr>
                        <a:t>Fund category</a:t>
                      </a:r>
                      <a:endParaRPr lang="en-CA" sz="1200" b="0" dirty="0">
                        <a:solidFill>
                          <a:srgbClr val="003846"/>
                        </a:solidFill>
                        <a:latin typeface="Sun Life New Display" pitchFamily="2" charset="0"/>
                        <a:cs typeface="Arial" panose="020B0604020202020204" pitchFamily="34" charset="0"/>
                      </a:endParaRPr>
                    </a:p>
                  </a:txBody>
                  <a:tcPr anchor="ctr">
                    <a:lnB w="12700" cap="flat" cmpd="sng" algn="ctr">
                      <a:noFill/>
                      <a:prstDash val="solid"/>
                      <a:round/>
                      <a:headEnd type="none" w="med" len="med"/>
                      <a:tailEnd type="none" w="med" len="med"/>
                    </a:lnB>
                    <a:solidFill>
                      <a:srgbClr val="FEF8DD"/>
                    </a:solidFill>
                  </a:tcPr>
                </a:tc>
                <a:tc>
                  <a:txBody>
                    <a:bodyPr/>
                    <a:lstStyle/>
                    <a:p>
                      <a:pPr algn="l"/>
                      <a:r>
                        <a:rPr lang="en-US" sz="1200" b="0" dirty="0">
                          <a:solidFill>
                            <a:srgbClr val="003846"/>
                          </a:solidFill>
                          <a:latin typeface="Sun Life New Display" pitchFamily="2" charset="0"/>
                          <a:cs typeface="Arial" panose="020B0604020202020204" pitchFamily="34" charset="0"/>
                        </a:rPr>
                        <a:t>Fund name</a:t>
                      </a:r>
                      <a:endParaRPr lang="en-CA" sz="1200" b="0" dirty="0">
                        <a:solidFill>
                          <a:srgbClr val="003846"/>
                        </a:solidFill>
                        <a:latin typeface="Sun Life New Display" pitchFamily="2" charset="0"/>
                        <a:cs typeface="Arial" panose="020B0604020202020204" pitchFamily="34" charset="0"/>
                      </a:endParaRPr>
                    </a:p>
                  </a:txBody>
                  <a:tcPr anchor="ctr">
                    <a:lnB w="12700" cap="flat" cmpd="sng" algn="ctr">
                      <a:noFill/>
                      <a:prstDash val="solid"/>
                      <a:round/>
                      <a:headEnd type="none" w="med" len="med"/>
                      <a:tailEnd type="none" w="med" len="med"/>
                    </a:lnB>
                    <a:solidFill>
                      <a:srgbClr val="FEF8DD"/>
                    </a:solidFill>
                  </a:tcPr>
                </a:tc>
                <a:tc>
                  <a:txBody>
                    <a:bodyPr/>
                    <a:lstStyle/>
                    <a:p>
                      <a:pPr algn="l"/>
                      <a:r>
                        <a:rPr lang="en-US" sz="1200" b="0" dirty="0">
                          <a:solidFill>
                            <a:srgbClr val="003846"/>
                          </a:solidFill>
                          <a:latin typeface="Sun Life New Display" pitchFamily="2" charset="0"/>
                          <a:cs typeface="Arial" panose="020B0604020202020204" pitchFamily="34" charset="0"/>
                        </a:rPr>
                        <a:t>FMF</a:t>
                      </a:r>
                      <a:r>
                        <a:rPr lang="en-US" sz="1200" b="0" baseline="30000" dirty="0">
                          <a:solidFill>
                            <a:srgbClr val="003846"/>
                          </a:solidFill>
                          <a:latin typeface="Sun Life New Display" pitchFamily="2" charset="0"/>
                          <a:cs typeface="Arial" panose="020B0604020202020204" pitchFamily="34" charset="0"/>
                        </a:rPr>
                        <a:t>*</a:t>
                      </a:r>
                      <a:endParaRPr lang="en-CA" sz="1200" b="0" baseline="30000" dirty="0">
                        <a:solidFill>
                          <a:srgbClr val="003846"/>
                        </a:solidFill>
                        <a:latin typeface="Sun Life New Display" pitchFamily="2" charset="0"/>
                        <a:cs typeface="Arial" panose="020B0604020202020204" pitchFamily="34" charset="0"/>
                      </a:endParaRPr>
                    </a:p>
                  </a:txBody>
                  <a:tcPr anchor="ctr">
                    <a:lnB w="12700" cap="flat" cmpd="sng" algn="ctr">
                      <a:noFill/>
                      <a:prstDash val="solid"/>
                      <a:round/>
                      <a:headEnd type="none" w="med" len="med"/>
                      <a:tailEnd type="none" w="med" len="med"/>
                    </a:lnB>
                    <a:solidFill>
                      <a:srgbClr val="FEF8DD"/>
                    </a:solidFill>
                  </a:tcPr>
                </a:tc>
                <a:extLst>
                  <a:ext uri="{0D108BD9-81ED-4DB2-BD59-A6C34878D82A}">
                    <a16:rowId xmlns:a16="http://schemas.microsoft.com/office/drawing/2014/main" val="1903543639"/>
                  </a:ext>
                </a:extLst>
              </a:tr>
              <a:tr h="193355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Target date</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2030</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2035</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2040</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2045</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2050</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2055</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2060</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2065</a:t>
                      </a:r>
                    </a:p>
                    <a:p>
                      <a:pPr marL="0" marR="0" lvl="0" indent="0" algn="l" defTabSz="914400" rtl="0" eaLnBrk="1" fontAlgn="base" latinLnBrk="0" hangingPunct="1">
                        <a:lnSpc>
                          <a:spcPct val="100000"/>
                        </a:lnSpc>
                        <a:spcBef>
                          <a:spcPts val="288"/>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BlackRock </a:t>
                      </a:r>
                      <a:r>
                        <a:rPr kumimoji="0" lang="en-US" sz="1200" b="0" u="none" strike="noStrike" kern="1200" cap="none" normalizeH="0" baseline="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Index Retirement</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7" name="ZoneTexte 8">
            <a:extLst>
              <a:ext uri="{FF2B5EF4-FFF2-40B4-BE49-F238E27FC236}">
                <a16:creationId xmlns:a16="http://schemas.microsoft.com/office/drawing/2014/main" id="{6E3C6356-D701-6C9D-2045-DE839A320573}"/>
              </a:ext>
            </a:extLst>
          </p:cNvPr>
          <p:cNvSpPr txBox="1"/>
          <p:nvPr/>
        </p:nvSpPr>
        <p:spPr>
          <a:xfrm>
            <a:off x="3352296" y="3867766"/>
            <a:ext cx="1572104" cy="614425"/>
          </a:xfrm>
          <a:prstGeom prst="rect">
            <a:avLst/>
          </a:prstGeom>
          <a:solidFill>
            <a:schemeClr val="accent3"/>
          </a:solidFill>
          <a:ln>
            <a:noFill/>
          </a:ln>
        </p:spPr>
        <p:txBody>
          <a:bodyPr wrap="square" lIns="0" tIns="0" rIns="0" bIns="0" rtlCol="0" anchor="ctr">
            <a:noAutofit/>
          </a:bodyPr>
          <a:lstStyle/>
          <a:p>
            <a:pPr algn="ctr" defTabSz="822960"/>
            <a:r>
              <a:rPr lang="fr-CA" sz="1000" dirty="0">
                <a:latin typeface="Sun Life New Text" pitchFamily="2" charset="0"/>
                <a:cs typeface="Arial" panose="020B0604020202020204" pitchFamily="34" charset="0"/>
              </a:rPr>
              <a:t>Age you want to retire (65)</a:t>
            </a:r>
          </a:p>
        </p:txBody>
      </p:sp>
      <p:sp>
        <p:nvSpPr>
          <p:cNvPr id="8" name="ZoneTexte 11">
            <a:extLst>
              <a:ext uri="{FF2B5EF4-FFF2-40B4-BE49-F238E27FC236}">
                <a16:creationId xmlns:a16="http://schemas.microsoft.com/office/drawing/2014/main" id="{D9C4D83C-AB7F-5E8C-1477-92A1D903B61E}"/>
              </a:ext>
            </a:extLst>
          </p:cNvPr>
          <p:cNvSpPr txBox="1"/>
          <p:nvPr/>
        </p:nvSpPr>
        <p:spPr>
          <a:xfrm>
            <a:off x="2995972" y="4004216"/>
            <a:ext cx="349960" cy="338554"/>
          </a:xfrm>
          <a:prstGeom prst="rect">
            <a:avLst/>
          </a:prstGeom>
          <a:noFill/>
          <a:ln>
            <a:noFill/>
          </a:ln>
        </p:spPr>
        <p:txBody>
          <a:bodyPr wrap="square" rtlCol="0">
            <a:spAutoFit/>
          </a:bodyPr>
          <a:lstStyle/>
          <a:p>
            <a:pPr algn="ctr" defTabSz="822960"/>
            <a:r>
              <a:rPr lang="fr-CA" sz="1600" b="1" dirty="0"/>
              <a:t>+</a:t>
            </a:r>
          </a:p>
        </p:txBody>
      </p:sp>
      <p:sp>
        <p:nvSpPr>
          <p:cNvPr id="9" name="ZoneTexte 12">
            <a:extLst>
              <a:ext uri="{FF2B5EF4-FFF2-40B4-BE49-F238E27FC236}">
                <a16:creationId xmlns:a16="http://schemas.microsoft.com/office/drawing/2014/main" id="{B2AD76A8-6618-ACC4-C6BA-E8A48021B87A}"/>
              </a:ext>
            </a:extLst>
          </p:cNvPr>
          <p:cNvSpPr txBox="1"/>
          <p:nvPr/>
        </p:nvSpPr>
        <p:spPr>
          <a:xfrm>
            <a:off x="4946049" y="4004216"/>
            <a:ext cx="349960" cy="338554"/>
          </a:xfrm>
          <a:prstGeom prst="rect">
            <a:avLst/>
          </a:prstGeom>
          <a:noFill/>
          <a:ln>
            <a:noFill/>
          </a:ln>
        </p:spPr>
        <p:txBody>
          <a:bodyPr wrap="square" rtlCol="0">
            <a:spAutoFit/>
          </a:bodyPr>
          <a:lstStyle/>
          <a:p>
            <a:pPr algn="ctr" defTabSz="822960"/>
            <a:r>
              <a:rPr lang="fr-CA" sz="1600" b="1" dirty="0"/>
              <a:t>=</a:t>
            </a:r>
          </a:p>
        </p:txBody>
      </p:sp>
      <p:sp>
        <p:nvSpPr>
          <p:cNvPr id="11" name="Rectangle 10">
            <a:extLst>
              <a:ext uri="{FF2B5EF4-FFF2-40B4-BE49-F238E27FC236}">
                <a16:creationId xmlns:a16="http://schemas.microsoft.com/office/drawing/2014/main" id="{955F89B2-8851-6F70-69BA-BC0588F6419B}"/>
              </a:ext>
            </a:extLst>
          </p:cNvPr>
          <p:cNvSpPr/>
          <p:nvPr/>
        </p:nvSpPr>
        <p:spPr>
          <a:xfrm>
            <a:off x="463951" y="4681950"/>
            <a:ext cx="6221492" cy="215444"/>
          </a:xfrm>
          <a:prstGeom prst="rect">
            <a:avLst/>
          </a:prstGeom>
        </p:spPr>
        <p:txBody>
          <a:bodyPr wrap="square" lIns="91440" tIns="45720" rIns="91440" bIns="45720" anchor="t">
            <a:spAutoFit/>
          </a:bodyPr>
          <a:lstStyle/>
          <a:p>
            <a:pPr lvl="0" defTabSz="822960">
              <a:defRPr/>
            </a:pPr>
            <a:r>
              <a:rPr lang="en-US" sz="800" dirty="0">
                <a:latin typeface="Sun Life New Text" pitchFamily="2" charset="0"/>
                <a:cs typeface="Arial"/>
              </a:rPr>
              <a:t>*Fund Management Fees as at </a:t>
            </a:r>
            <a:r>
              <a:rPr lang="en-US" sz="800" dirty="0">
                <a:solidFill>
                  <a:srgbClr val="FF0000"/>
                </a:solidFill>
                <a:latin typeface="Sun Life New Text" pitchFamily="2" charset="0"/>
                <a:cs typeface="Arial"/>
              </a:rPr>
              <a:t>MONTH DAY, 2026</a:t>
            </a:r>
            <a:endParaRPr lang="en-US" sz="800" dirty="0">
              <a:solidFill>
                <a:srgbClr val="FF0000"/>
              </a:solidFill>
              <a:latin typeface="Sun Life New Text" pitchFamily="2" charset="0"/>
              <a:cs typeface="Arial" panose="020B0604020202020204" pitchFamily="34" charset="0"/>
            </a:endParaRPr>
          </a:p>
        </p:txBody>
      </p:sp>
      <p:sp>
        <p:nvSpPr>
          <p:cNvPr id="12" name="ZoneTexte 6">
            <a:extLst>
              <a:ext uri="{FF2B5EF4-FFF2-40B4-BE49-F238E27FC236}">
                <a16:creationId xmlns:a16="http://schemas.microsoft.com/office/drawing/2014/main" id="{4114A968-06A4-8B6C-046B-80F70A85A9D0}"/>
              </a:ext>
            </a:extLst>
          </p:cNvPr>
          <p:cNvSpPr txBox="1"/>
          <p:nvPr/>
        </p:nvSpPr>
        <p:spPr>
          <a:xfrm>
            <a:off x="5260569" y="3874697"/>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822960"/>
            <a:r>
              <a:rPr lang="fr-CA" sz="1000" dirty="0">
                <a:latin typeface="Sun Life New Text" pitchFamily="2" charset="0"/>
                <a:cs typeface="Arial" panose="020B0604020202020204" pitchFamily="34" charset="0"/>
              </a:rPr>
              <a:t>Pick the </a:t>
            </a:r>
            <a:r>
              <a:rPr lang="fr-CA" sz="1000" dirty="0" err="1">
                <a:latin typeface="Sun Life New Text" pitchFamily="2" charset="0"/>
                <a:cs typeface="Arial" panose="020B0604020202020204" pitchFamily="34" charset="0"/>
              </a:rPr>
              <a:t>fund</a:t>
            </a:r>
            <a:r>
              <a:rPr lang="fr-CA" sz="1000" dirty="0">
                <a:latin typeface="Sun Life New Text" pitchFamily="2" charset="0"/>
                <a:cs typeface="Arial" panose="020B0604020202020204" pitchFamily="34" charset="0"/>
              </a:rPr>
              <a:t> </a:t>
            </a:r>
            <a:r>
              <a:rPr lang="fr-CA" sz="1000" dirty="0" err="1">
                <a:latin typeface="Sun Life New Text" pitchFamily="2" charset="0"/>
                <a:cs typeface="Arial" panose="020B0604020202020204" pitchFamily="34" charset="0"/>
              </a:rPr>
              <a:t>closest</a:t>
            </a:r>
            <a:r>
              <a:rPr lang="fr-CA" sz="1000" dirty="0">
                <a:latin typeface="Sun Life New Text" pitchFamily="2" charset="0"/>
                <a:cs typeface="Arial" panose="020B0604020202020204" pitchFamily="34" charset="0"/>
              </a:rPr>
              <a:t> to the </a:t>
            </a:r>
            <a:r>
              <a:rPr lang="fr-CA" sz="1000" dirty="0" err="1">
                <a:latin typeface="Sun Life New Text" pitchFamily="2" charset="0"/>
                <a:cs typeface="Arial" panose="020B0604020202020204" pitchFamily="34" charset="0"/>
              </a:rPr>
              <a:t>year</a:t>
            </a:r>
            <a:r>
              <a:rPr lang="fr-CA" sz="1000" dirty="0">
                <a:latin typeface="Sun Life New Text" pitchFamily="2" charset="0"/>
                <a:cs typeface="Arial" panose="020B0604020202020204" pitchFamily="34" charset="0"/>
              </a:rPr>
              <a:t> 2052 </a:t>
            </a:r>
            <a:r>
              <a:rPr lang="fr-CA" sz="1000" dirty="0" err="1">
                <a:latin typeface="Sun Life New Text" pitchFamily="2" charset="0"/>
                <a:cs typeface="Arial" panose="020B0604020202020204" pitchFamily="34" charset="0"/>
              </a:rPr>
              <a:t>without</a:t>
            </a:r>
            <a:r>
              <a:rPr lang="fr-CA" sz="1000" dirty="0">
                <a:latin typeface="Sun Life New Text" pitchFamily="2" charset="0"/>
                <a:cs typeface="Arial" panose="020B0604020202020204" pitchFamily="34" charset="0"/>
              </a:rPr>
              <a:t> </a:t>
            </a:r>
            <a:r>
              <a:rPr lang="fr-CA" sz="1000" dirty="0" err="1">
                <a:latin typeface="Sun Life New Text" pitchFamily="2" charset="0"/>
                <a:cs typeface="Arial" panose="020B0604020202020204" pitchFamily="34" charset="0"/>
              </a:rPr>
              <a:t>going</a:t>
            </a:r>
            <a:r>
              <a:rPr lang="fr-CA" sz="1000" dirty="0">
                <a:latin typeface="Sun Life New Text" pitchFamily="2" charset="0"/>
                <a:cs typeface="Arial" panose="020B0604020202020204" pitchFamily="34" charset="0"/>
              </a:rPr>
              <a:t> over</a:t>
            </a:r>
          </a:p>
        </p:txBody>
      </p:sp>
      <p:sp>
        <p:nvSpPr>
          <p:cNvPr id="13" name="ZoneTexte 10">
            <a:extLst>
              <a:ext uri="{FF2B5EF4-FFF2-40B4-BE49-F238E27FC236}">
                <a16:creationId xmlns:a16="http://schemas.microsoft.com/office/drawing/2014/main" id="{B5425D60-1172-628C-90C9-039B83BC9F1C}"/>
              </a:ext>
            </a:extLst>
          </p:cNvPr>
          <p:cNvSpPr txBox="1"/>
          <p:nvPr/>
        </p:nvSpPr>
        <p:spPr>
          <a:xfrm>
            <a:off x="1411022" y="3874697"/>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822960"/>
            <a:r>
              <a:rPr lang="fr-CA" sz="1000" dirty="0">
                <a:latin typeface="Sun Life New Text" pitchFamily="2" charset="0"/>
                <a:cs typeface="Arial" panose="020B0604020202020204" pitchFamily="34" charset="0"/>
              </a:rPr>
              <a:t>Year you were born (1987)</a:t>
            </a:r>
          </a:p>
        </p:txBody>
      </p:sp>
      <p:grpSp>
        <p:nvGrpSpPr>
          <p:cNvPr id="14" name="Graphic 5">
            <a:extLst>
              <a:ext uri="{FF2B5EF4-FFF2-40B4-BE49-F238E27FC236}">
                <a16:creationId xmlns:a16="http://schemas.microsoft.com/office/drawing/2014/main" id="{D4D06735-A1CE-69DB-CC4B-410B2CF07D65}"/>
              </a:ext>
            </a:extLst>
          </p:cNvPr>
          <p:cNvGrpSpPr/>
          <p:nvPr/>
        </p:nvGrpSpPr>
        <p:grpSpPr>
          <a:xfrm>
            <a:off x="714771" y="3839467"/>
            <a:ext cx="496866" cy="599372"/>
            <a:chOff x="2563563" y="1377147"/>
            <a:chExt cx="292679" cy="384167"/>
          </a:xfrm>
          <a:solidFill>
            <a:srgbClr val="252122"/>
          </a:solidFill>
        </p:grpSpPr>
        <p:grpSp>
          <p:nvGrpSpPr>
            <p:cNvPr id="15" name="Graphic 5">
              <a:extLst>
                <a:ext uri="{FF2B5EF4-FFF2-40B4-BE49-F238E27FC236}">
                  <a16:creationId xmlns:a16="http://schemas.microsoft.com/office/drawing/2014/main" id="{FAC49562-C16F-2631-D480-0C0CA2A1B173}"/>
                </a:ext>
              </a:extLst>
            </p:cNvPr>
            <p:cNvGrpSpPr/>
            <p:nvPr/>
          </p:nvGrpSpPr>
          <p:grpSpPr>
            <a:xfrm>
              <a:off x="2563563" y="1422932"/>
              <a:ext cx="292679" cy="338382"/>
              <a:chOff x="2563563" y="1422932"/>
              <a:chExt cx="292679" cy="338382"/>
            </a:xfrm>
            <a:solidFill>
              <a:srgbClr val="252122"/>
            </a:solidFill>
          </p:grpSpPr>
          <p:sp>
            <p:nvSpPr>
              <p:cNvPr id="19" name="Freeform 31">
                <a:extLst>
                  <a:ext uri="{FF2B5EF4-FFF2-40B4-BE49-F238E27FC236}">
                    <a16:creationId xmlns:a16="http://schemas.microsoft.com/office/drawing/2014/main" id="{0E1B851C-C907-B155-FE91-9648CD2AEA73}"/>
                  </a:ext>
                </a:extLst>
              </p:cNvPr>
              <p:cNvSpPr/>
              <p:nvPr/>
            </p:nvSpPr>
            <p:spPr>
              <a:xfrm>
                <a:off x="2600158" y="1422932"/>
                <a:ext cx="256084" cy="338382"/>
              </a:xfrm>
              <a:custGeom>
                <a:avLst/>
                <a:gdLst>
                  <a:gd name="connsiteX0" fmla="*/ 256084 w 256084"/>
                  <a:gd name="connsiteY0" fmla="*/ 338383 h 338382"/>
                  <a:gd name="connsiteX1" fmla="*/ 0 w 256084"/>
                  <a:gd name="connsiteY1" fmla="*/ 338383 h 338382"/>
                  <a:gd name="connsiteX2" fmla="*/ 0 w 256084"/>
                  <a:gd name="connsiteY2" fmla="*/ 0 h 338382"/>
                  <a:gd name="connsiteX3" fmla="*/ 68575 w 256084"/>
                  <a:gd name="connsiteY3" fmla="*/ 0 h 338382"/>
                  <a:gd name="connsiteX4" fmla="*/ 68575 w 256084"/>
                  <a:gd name="connsiteY4" fmla="*/ 9108 h 338382"/>
                  <a:gd name="connsiteX5" fmla="*/ 9149 w 256084"/>
                  <a:gd name="connsiteY5" fmla="*/ 9108 h 338382"/>
                  <a:gd name="connsiteX6" fmla="*/ 9149 w 256084"/>
                  <a:gd name="connsiteY6" fmla="*/ 329234 h 338382"/>
                  <a:gd name="connsiteX7" fmla="*/ 246936 w 256084"/>
                  <a:gd name="connsiteY7" fmla="*/ 329234 h 338382"/>
                  <a:gd name="connsiteX8" fmla="*/ 246936 w 256084"/>
                  <a:gd name="connsiteY8" fmla="*/ 9108 h 338382"/>
                  <a:gd name="connsiteX9" fmla="*/ 187469 w 256084"/>
                  <a:gd name="connsiteY9" fmla="*/ 9108 h 338382"/>
                  <a:gd name="connsiteX10" fmla="*/ 187469 w 256084"/>
                  <a:gd name="connsiteY10" fmla="*/ 0 h 338382"/>
                  <a:gd name="connsiteX11" fmla="*/ 256084 w 256084"/>
                  <a:gd name="connsiteY11" fmla="*/ 0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084" h="338382">
                    <a:moveTo>
                      <a:pt x="256084" y="338383"/>
                    </a:moveTo>
                    <a:lnTo>
                      <a:pt x="0" y="338383"/>
                    </a:lnTo>
                    <a:lnTo>
                      <a:pt x="0" y="0"/>
                    </a:lnTo>
                    <a:lnTo>
                      <a:pt x="68575" y="0"/>
                    </a:lnTo>
                    <a:lnTo>
                      <a:pt x="68575" y="9108"/>
                    </a:lnTo>
                    <a:lnTo>
                      <a:pt x="9149" y="9108"/>
                    </a:lnTo>
                    <a:lnTo>
                      <a:pt x="9149" y="329234"/>
                    </a:lnTo>
                    <a:lnTo>
                      <a:pt x="246936" y="329234"/>
                    </a:lnTo>
                    <a:lnTo>
                      <a:pt x="246936" y="9108"/>
                    </a:lnTo>
                    <a:lnTo>
                      <a:pt x="187469" y="9108"/>
                    </a:lnTo>
                    <a:lnTo>
                      <a:pt x="187469" y="0"/>
                    </a:lnTo>
                    <a:lnTo>
                      <a:pt x="256084" y="0"/>
                    </a:lnTo>
                    <a:close/>
                  </a:path>
                </a:pathLst>
              </a:custGeom>
              <a:solidFill>
                <a:srgbClr val="252122"/>
              </a:solidFill>
              <a:ln w="4048" cap="flat">
                <a:noFill/>
                <a:prstDash val="solid"/>
                <a:miter/>
              </a:ln>
            </p:spPr>
            <p:txBody>
              <a:bodyPr rtlCol="0" anchor="ctr"/>
              <a:lstStyle/>
              <a:p>
                <a:endParaRPr lang="en-US" dirty="0"/>
              </a:p>
            </p:txBody>
          </p:sp>
          <p:sp>
            <p:nvSpPr>
              <p:cNvPr id="20" name="Freeform 32">
                <a:extLst>
                  <a:ext uri="{FF2B5EF4-FFF2-40B4-BE49-F238E27FC236}">
                    <a16:creationId xmlns:a16="http://schemas.microsoft.com/office/drawing/2014/main" id="{2423F4C7-F3EC-7740-81EC-8C2CCA7A2030}"/>
                  </a:ext>
                </a:extLst>
              </p:cNvPr>
              <p:cNvSpPr/>
              <p:nvPr/>
            </p:nvSpPr>
            <p:spPr>
              <a:xfrm>
                <a:off x="2563563" y="1422932"/>
                <a:ext cx="41169" cy="338382"/>
              </a:xfrm>
              <a:custGeom>
                <a:avLst/>
                <a:gdLst>
                  <a:gd name="connsiteX0" fmla="*/ 41169 w 41169"/>
                  <a:gd name="connsiteY0" fmla="*/ 338383 h 338382"/>
                  <a:gd name="connsiteX1" fmla="*/ 0 w 41169"/>
                  <a:gd name="connsiteY1" fmla="*/ 338383 h 338382"/>
                  <a:gd name="connsiteX2" fmla="*/ 0 w 41169"/>
                  <a:gd name="connsiteY2" fmla="*/ 0 h 338382"/>
                  <a:gd name="connsiteX3" fmla="*/ 41169 w 41169"/>
                  <a:gd name="connsiteY3" fmla="*/ 0 h 338382"/>
                  <a:gd name="connsiteX4" fmla="*/ 41169 w 41169"/>
                  <a:gd name="connsiteY4" fmla="*/ 9108 h 338382"/>
                  <a:gd name="connsiteX5" fmla="*/ 9149 w 41169"/>
                  <a:gd name="connsiteY5" fmla="*/ 9108 h 338382"/>
                  <a:gd name="connsiteX6" fmla="*/ 9149 w 41169"/>
                  <a:gd name="connsiteY6" fmla="*/ 329234 h 338382"/>
                  <a:gd name="connsiteX7" fmla="*/ 41169 w 41169"/>
                  <a:gd name="connsiteY7" fmla="*/ 329234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69" h="338382">
                    <a:moveTo>
                      <a:pt x="41169" y="338383"/>
                    </a:moveTo>
                    <a:lnTo>
                      <a:pt x="0" y="338383"/>
                    </a:lnTo>
                    <a:lnTo>
                      <a:pt x="0" y="0"/>
                    </a:lnTo>
                    <a:lnTo>
                      <a:pt x="41169" y="0"/>
                    </a:lnTo>
                    <a:lnTo>
                      <a:pt x="41169" y="9108"/>
                    </a:lnTo>
                    <a:lnTo>
                      <a:pt x="9149" y="9108"/>
                    </a:lnTo>
                    <a:lnTo>
                      <a:pt x="9149" y="329234"/>
                    </a:lnTo>
                    <a:lnTo>
                      <a:pt x="41169" y="329234"/>
                    </a:lnTo>
                    <a:close/>
                  </a:path>
                </a:pathLst>
              </a:custGeom>
              <a:solidFill>
                <a:srgbClr val="252122"/>
              </a:solidFill>
              <a:ln w="4048" cap="flat">
                <a:noFill/>
                <a:prstDash val="solid"/>
                <a:miter/>
              </a:ln>
            </p:spPr>
            <p:txBody>
              <a:bodyPr rtlCol="0" anchor="ctr"/>
              <a:lstStyle/>
              <a:p>
                <a:endParaRPr lang="en-US"/>
              </a:p>
            </p:txBody>
          </p:sp>
          <p:sp>
            <p:nvSpPr>
              <p:cNvPr id="21" name="Freeform 33">
                <a:extLst>
                  <a:ext uri="{FF2B5EF4-FFF2-40B4-BE49-F238E27FC236}">
                    <a16:creationId xmlns:a16="http://schemas.microsoft.com/office/drawing/2014/main" id="{A43AE4F3-1736-F7F5-DB4E-502952B663C8}"/>
                  </a:ext>
                </a:extLst>
              </p:cNvPr>
              <p:cNvSpPr/>
              <p:nvPr/>
            </p:nvSpPr>
            <p:spPr>
              <a:xfrm>
                <a:off x="2692941" y="1524863"/>
                <a:ext cx="134519" cy="101162"/>
              </a:xfrm>
              <a:custGeom>
                <a:avLst/>
                <a:gdLst>
                  <a:gd name="connsiteX0" fmla="*/ 39793 w 134519"/>
                  <a:gd name="connsiteY0" fmla="*/ 101163 h 101162"/>
                  <a:gd name="connsiteX1" fmla="*/ 0 w 134519"/>
                  <a:gd name="connsiteY1" fmla="*/ 60803 h 101162"/>
                  <a:gd name="connsiteX2" fmla="*/ 6517 w 134519"/>
                  <a:gd name="connsiteY2" fmla="*/ 54366 h 101162"/>
                  <a:gd name="connsiteX3" fmla="*/ 39834 w 134519"/>
                  <a:gd name="connsiteY3" fmla="*/ 88209 h 101162"/>
                  <a:gd name="connsiteX4" fmla="*/ 128042 w 134519"/>
                  <a:gd name="connsiteY4" fmla="*/ 0 h 101162"/>
                  <a:gd name="connsiteX5" fmla="*/ 134519 w 134519"/>
                  <a:gd name="connsiteY5" fmla="*/ 6477 h 10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19" h="101162">
                    <a:moveTo>
                      <a:pt x="39793" y="101163"/>
                    </a:moveTo>
                    <a:lnTo>
                      <a:pt x="0" y="60803"/>
                    </a:lnTo>
                    <a:lnTo>
                      <a:pt x="6517" y="54366"/>
                    </a:lnTo>
                    <a:lnTo>
                      <a:pt x="39834" y="88209"/>
                    </a:lnTo>
                    <a:lnTo>
                      <a:pt x="128042" y="0"/>
                    </a:lnTo>
                    <a:lnTo>
                      <a:pt x="134519" y="6477"/>
                    </a:lnTo>
                    <a:close/>
                  </a:path>
                </a:pathLst>
              </a:custGeom>
              <a:solidFill>
                <a:srgbClr val="252122"/>
              </a:solidFill>
              <a:ln w="4048" cap="flat">
                <a:noFill/>
                <a:prstDash val="solid"/>
                <a:miter/>
              </a:ln>
            </p:spPr>
            <p:txBody>
              <a:bodyPr rtlCol="0" anchor="ctr"/>
              <a:lstStyle/>
              <a:p>
                <a:endParaRPr lang="en-US"/>
              </a:p>
            </p:txBody>
          </p:sp>
        </p:grpSp>
        <p:grpSp>
          <p:nvGrpSpPr>
            <p:cNvPr id="16" name="Graphic 5">
              <a:extLst>
                <a:ext uri="{FF2B5EF4-FFF2-40B4-BE49-F238E27FC236}">
                  <a16:creationId xmlns:a16="http://schemas.microsoft.com/office/drawing/2014/main" id="{B2669C5C-EF8F-83C9-BE29-9DF43B129AD1}"/>
                </a:ext>
              </a:extLst>
            </p:cNvPr>
            <p:cNvGrpSpPr/>
            <p:nvPr/>
          </p:nvGrpSpPr>
          <p:grpSpPr>
            <a:xfrm>
              <a:off x="2655050" y="1377147"/>
              <a:ext cx="155447" cy="292719"/>
              <a:chOff x="2655050" y="1377147"/>
              <a:chExt cx="155447" cy="292719"/>
            </a:xfrm>
            <a:solidFill>
              <a:srgbClr val="252122"/>
            </a:solidFill>
          </p:grpSpPr>
          <p:sp>
            <p:nvSpPr>
              <p:cNvPr id="17" name="Freeform 29">
                <a:extLst>
                  <a:ext uri="{FF2B5EF4-FFF2-40B4-BE49-F238E27FC236}">
                    <a16:creationId xmlns:a16="http://schemas.microsoft.com/office/drawing/2014/main" id="{FD8B2838-83D4-2063-9F48-969985B61DCB}"/>
                  </a:ext>
                </a:extLst>
              </p:cNvPr>
              <p:cNvSpPr/>
              <p:nvPr/>
            </p:nvSpPr>
            <p:spPr>
              <a:xfrm>
                <a:off x="2664159" y="1377147"/>
                <a:ext cx="128082" cy="82338"/>
              </a:xfrm>
              <a:custGeom>
                <a:avLst/>
                <a:gdLst>
                  <a:gd name="connsiteX0" fmla="*/ 128042 w 128082"/>
                  <a:gd name="connsiteY0" fmla="*/ 82339 h 82338"/>
                  <a:gd name="connsiteX1" fmla="*/ 0 w 128082"/>
                  <a:gd name="connsiteY1" fmla="*/ 82339 h 82338"/>
                  <a:gd name="connsiteX2" fmla="*/ 0 w 128082"/>
                  <a:gd name="connsiteY2" fmla="*/ 27446 h 82338"/>
                  <a:gd name="connsiteX3" fmla="*/ 32345 w 128082"/>
                  <a:gd name="connsiteY3" fmla="*/ 27446 h 82338"/>
                  <a:gd name="connsiteX4" fmla="*/ 64041 w 128082"/>
                  <a:gd name="connsiteY4" fmla="*/ 0 h 82338"/>
                  <a:gd name="connsiteX5" fmla="*/ 95738 w 128082"/>
                  <a:gd name="connsiteY5" fmla="*/ 27446 h 82338"/>
                  <a:gd name="connsiteX6" fmla="*/ 128083 w 128082"/>
                  <a:gd name="connsiteY6" fmla="*/ 27446 h 82338"/>
                  <a:gd name="connsiteX7" fmla="*/ 128083 w 128082"/>
                  <a:gd name="connsiteY7" fmla="*/ 82339 h 82338"/>
                  <a:gd name="connsiteX8" fmla="*/ 9149 w 128082"/>
                  <a:gd name="connsiteY8" fmla="*/ 73190 h 82338"/>
                  <a:gd name="connsiteX9" fmla="*/ 118894 w 128082"/>
                  <a:gd name="connsiteY9" fmla="*/ 73190 h 82338"/>
                  <a:gd name="connsiteX10" fmla="*/ 118894 w 128082"/>
                  <a:gd name="connsiteY10" fmla="*/ 36595 h 82338"/>
                  <a:gd name="connsiteX11" fmla="*/ 86873 w 128082"/>
                  <a:gd name="connsiteY11" fmla="*/ 36595 h 82338"/>
                  <a:gd name="connsiteX12" fmla="*/ 86873 w 128082"/>
                  <a:gd name="connsiteY12" fmla="*/ 32021 h 82338"/>
                  <a:gd name="connsiteX13" fmla="*/ 64001 w 128082"/>
                  <a:gd name="connsiteY13" fmla="*/ 9149 h 82338"/>
                  <a:gd name="connsiteX14" fmla="*/ 41129 w 128082"/>
                  <a:gd name="connsiteY14" fmla="*/ 32021 h 82338"/>
                  <a:gd name="connsiteX15" fmla="*/ 41129 w 128082"/>
                  <a:gd name="connsiteY15" fmla="*/ 36595 h 82338"/>
                  <a:gd name="connsiteX16" fmla="*/ 9108 w 128082"/>
                  <a:gd name="connsiteY16" fmla="*/ 36595 h 82338"/>
                  <a:gd name="connsiteX17" fmla="*/ 9108 w 128082"/>
                  <a:gd name="connsiteY17" fmla="*/ 7319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082" h="82338">
                    <a:moveTo>
                      <a:pt x="128042" y="82339"/>
                    </a:moveTo>
                    <a:lnTo>
                      <a:pt x="0" y="82339"/>
                    </a:lnTo>
                    <a:lnTo>
                      <a:pt x="0" y="27446"/>
                    </a:lnTo>
                    <a:lnTo>
                      <a:pt x="32345" y="27446"/>
                    </a:lnTo>
                    <a:cubicBezTo>
                      <a:pt x="34571" y="11942"/>
                      <a:pt x="47930" y="0"/>
                      <a:pt x="64041" y="0"/>
                    </a:cubicBezTo>
                    <a:cubicBezTo>
                      <a:pt x="80153" y="0"/>
                      <a:pt x="93512" y="11942"/>
                      <a:pt x="95738" y="27446"/>
                    </a:cubicBezTo>
                    <a:lnTo>
                      <a:pt x="128083" y="27446"/>
                    </a:lnTo>
                    <a:lnTo>
                      <a:pt x="128083" y="82339"/>
                    </a:lnTo>
                    <a:close/>
                    <a:moveTo>
                      <a:pt x="9149" y="73190"/>
                    </a:moveTo>
                    <a:lnTo>
                      <a:pt x="118894" y="73190"/>
                    </a:lnTo>
                    <a:lnTo>
                      <a:pt x="118894" y="36595"/>
                    </a:lnTo>
                    <a:lnTo>
                      <a:pt x="86873" y="36595"/>
                    </a:lnTo>
                    <a:lnTo>
                      <a:pt x="86873" y="32021"/>
                    </a:lnTo>
                    <a:cubicBezTo>
                      <a:pt x="86873" y="19431"/>
                      <a:pt x="76631" y="9149"/>
                      <a:pt x="64001" y="9149"/>
                    </a:cubicBezTo>
                    <a:cubicBezTo>
                      <a:pt x="51371" y="9149"/>
                      <a:pt x="41129" y="19391"/>
                      <a:pt x="41129" y="32021"/>
                    </a:cubicBezTo>
                    <a:lnTo>
                      <a:pt x="41129" y="36595"/>
                    </a:lnTo>
                    <a:lnTo>
                      <a:pt x="9108" y="36595"/>
                    </a:lnTo>
                    <a:lnTo>
                      <a:pt x="9108" y="73190"/>
                    </a:lnTo>
                    <a:close/>
                  </a:path>
                </a:pathLst>
              </a:custGeom>
              <a:solidFill>
                <a:srgbClr val="252122"/>
              </a:solidFill>
              <a:ln w="4048" cap="flat">
                <a:noFill/>
                <a:prstDash val="solid"/>
                <a:miter/>
              </a:ln>
            </p:spPr>
            <p:txBody>
              <a:bodyPr rtlCol="0" anchor="ctr"/>
              <a:lstStyle/>
              <a:p>
                <a:endParaRPr lang="en-US"/>
              </a:p>
            </p:txBody>
          </p:sp>
          <p:sp>
            <p:nvSpPr>
              <p:cNvPr id="18" name="Freeform 30">
                <a:extLst>
                  <a:ext uri="{FF2B5EF4-FFF2-40B4-BE49-F238E27FC236}">
                    <a16:creationId xmlns:a16="http://schemas.microsoft.com/office/drawing/2014/main" id="{97B258A4-5B8D-65EB-C933-0BA8847C44A3}"/>
                  </a:ext>
                </a:extLst>
              </p:cNvPr>
              <p:cNvSpPr/>
              <p:nvPr/>
            </p:nvSpPr>
            <p:spPr>
              <a:xfrm>
                <a:off x="2655050" y="1514419"/>
                <a:ext cx="155447" cy="155447"/>
              </a:xfrm>
              <a:custGeom>
                <a:avLst/>
                <a:gdLst>
                  <a:gd name="connsiteX0" fmla="*/ 77724 w 155447"/>
                  <a:gd name="connsiteY0" fmla="*/ 155448 h 155447"/>
                  <a:gd name="connsiteX1" fmla="*/ 0 w 155447"/>
                  <a:gd name="connsiteY1" fmla="*/ 77724 h 155447"/>
                  <a:gd name="connsiteX2" fmla="*/ 77724 w 155447"/>
                  <a:gd name="connsiteY2" fmla="*/ 0 h 155447"/>
                  <a:gd name="connsiteX3" fmla="*/ 155448 w 155447"/>
                  <a:gd name="connsiteY3" fmla="*/ 77724 h 155447"/>
                  <a:gd name="connsiteX4" fmla="*/ 77724 w 155447"/>
                  <a:gd name="connsiteY4" fmla="*/ 155448 h 155447"/>
                  <a:gd name="connsiteX5" fmla="*/ 77724 w 155447"/>
                  <a:gd name="connsiteY5" fmla="*/ 9108 h 155447"/>
                  <a:gd name="connsiteX6" fmla="*/ 9149 w 155447"/>
                  <a:gd name="connsiteY6" fmla="*/ 77684 h 155447"/>
                  <a:gd name="connsiteX7" fmla="*/ 77724 w 155447"/>
                  <a:gd name="connsiteY7" fmla="*/ 146259 h 155447"/>
                  <a:gd name="connsiteX8" fmla="*/ 146299 w 155447"/>
                  <a:gd name="connsiteY8" fmla="*/ 77684 h 155447"/>
                  <a:gd name="connsiteX9" fmla="*/ 77724 w 155447"/>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7" h="155447">
                    <a:moveTo>
                      <a:pt x="77724" y="155448"/>
                    </a:moveTo>
                    <a:cubicBezTo>
                      <a:pt x="34854" y="155448"/>
                      <a:pt x="0" y="120594"/>
                      <a:pt x="0" y="77724"/>
                    </a:cubicBezTo>
                    <a:cubicBezTo>
                      <a:pt x="0" y="34854"/>
                      <a:pt x="34854" y="0"/>
                      <a:pt x="77724" y="0"/>
                    </a:cubicBezTo>
                    <a:cubicBezTo>
                      <a:pt x="120594" y="0"/>
                      <a:pt x="155448" y="34854"/>
                      <a:pt x="155448" y="77724"/>
                    </a:cubicBezTo>
                    <a:cubicBezTo>
                      <a:pt x="155448" y="120553"/>
                      <a:pt x="120594" y="155448"/>
                      <a:pt x="77724" y="155448"/>
                    </a:cubicBezTo>
                    <a:close/>
                    <a:moveTo>
                      <a:pt x="77724" y="9108"/>
                    </a:moveTo>
                    <a:cubicBezTo>
                      <a:pt x="39915" y="9108"/>
                      <a:pt x="9149" y="39874"/>
                      <a:pt x="9149" y="77684"/>
                    </a:cubicBezTo>
                    <a:cubicBezTo>
                      <a:pt x="9149" y="115493"/>
                      <a:pt x="39915" y="146259"/>
                      <a:pt x="77724" y="146259"/>
                    </a:cubicBezTo>
                    <a:cubicBezTo>
                      <a:pt x="11553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999519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pPr defTabSz="457189"/>
            <a:fld id="{9FA635D2-B142-BE49-AECA-6169441F1F99}" type="slidenum">
              <a:rPr lang="en-US">
                <a:solidFill>
                  <a:srgbClr val="000000"/>
                </a:solidFill>
                <a:latin typeface="Sun Life Sans Regular"/>
              </a:rPr>
              <a:pPr defTabSz="457189"/>
              <a:t>22</a:t>
            </a:fld>
            <a:endParaRPr lang="en-US">
              <a:solidFill>
                <a:srgbClr val="000000"/>
              </a:solidFill>
              <a:latin typeface="Sun Life Sans Regular"/>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a:xfrm>
            <a:off x="395288" y="346023"/>
            <a:ext cx="8353425" cy="343869"/>
          </a:xfrm>
        </p:spPr>
        <p:txBody>
          <a:bodyPr/>
          <a:lstStyle/>
          <a:p>
            <a:r>
              <a:rPr lang="en-US" sz="1600" dirty="0">
                <a:latin typeface="Sun Life New Display" pitchFamily="2" charset="77"/>
              </a:rPr>
              <a:t>Help me do it – Target risk funds</a:t>
            </a:r>
          </a:p>
        </p:txBody>
      </p:sp>
      <p:sp>
        <p:nvSpPr>
          <p:cNvPr id="7" name="Rectangle 6">
            <a:extLst>
              <a:ext uri="{FF2B5EF4-FFF2-40B4-BE49-F238E27FC236}">
                <a16:creationId xmlns:a16="http://schemas.microsoft.com/office/drawing/2014/main" id="{70D37DD9-FAEE-100A-34C7-CCEFC5AA14B4}"/>
              </a:ext>
            </a:extLst>
          </p:cNvPr>
          <p:cNvSpPr/>
          <p:nvPr/>
        </p:nvSpPr>
        <p:spPr>
          <a:xfrm>
            <a:off x="463951" y="4462875"/>
            <a:ext cx="6221492" cy="215444"/>
          </a:xfrm>
          <a:prstGeom prst="rect">
            <a:avLst/>
          </a:prstGeom>
        </p:spPr>
        <p:txBody>
          <a:bodyPr wrap="square">
            <a:spAutoFit/>
          </a:bodyPr>
          <a:lstStyle/>
          <a:p>
            <a:pPr defTabSz="822940">
              <a:defRPr/>
            </a:pPr>
            <a:r>
              <a:rPr lang="en-CA" sz="800" dirty="0">
                <a:latin typeface="Sun Life New Text" pitchFamily="2" charset="77"/>
                <a:cs typeface="Arial" panose="020B0604020202020204" pitchFamily="34" charset="0"/>
              </a:rPr>
              <a:t>Note: Portfolio mixes are for illustration purposes only, and do not represent actual allocation of funds.</a:t>
            </a:r>
          </a:p>
        </p:txBody>
      </p:sp>
      <p:pic>
        <p:nvPicPr>
          <p:cNvPr id="10" name="Picture 9">
            <a:extLst>
              <a:ext uri="{FF2B5EF4-FFF2-40B4-BE49-F238E27FC236}">
                <a16:creationId xmlns:a16="http://schemas.microsoft.com/office/drawing/2014/main" id="{3FA6260B-5CBD-7CCB-51CD-4883D76346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288" y="782695"/>
            <a:ext cx="8353425" cy="3680180"/>
          </a:xfrm>
          <a:prstGeom prst="rect">
            <a:avLst/>
          </a:prstGeom>
        </p:spPr>
      </p:pic>
    </p:spTree>
    <p:extLst>
      <p:ext uri="{BB962C8B-B14F-4D97-AF65-F5344CB8AC3E}">
        <p14:creationId xmlns:p14="http://schemas.microsoft.com/office/powerpoint/2010/main" val="3003982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pPr defTabSz="457189"/>
            <a:fld id="{9FA635D2-B142-BE49-AECA-6169441F1F99}" type="slidenum">
              <a:rPr lang="en-US">
                <a:solidFill>
                  <a:srgbClr val="000000"/>
                </a:solidFill>
                <a:latin typeface="Sun Life Sans Regular"/>
              </a:rPr>
              <a:pPr defTabSz="457189"/>
              <a:t>23</a:t>
            </a:fld>
            <a:endParaRPr lang="en-US">
              <a:solidFill>
                <a:srgbClr val="000000"/>
              </a:solidFill>
              <a:latin typeface="Sun Life Sans Regular"/>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a:xfrm>
            <a:off x="395288" y="346023"/>
            <a:ext cx="8353425" cy="343869"/>
          </a:xfrm>
        </p:spPr>
        <p:txBody>
          <a:bodyPr/>
          <a:lstStyle/>
          <a:p>
            <a:r>
              <a:rPr lang="en-US" sz="1600" dirty="0">
                <a:latin typeface="Sun Life New Display" pitchFamily="2" charset="77"/>
              </a:rPr>
              <a:t>Help me do it – Target risk funds</a:t>
            </a:r>
          </a:p>
        </p:txBody>
      </p:sp>
      <p:sp>
        <p:nvSpPr>
          <p:cNvPr id="7" name="Rectangle 6">
            <a:extLst>
              <a:ext uri="{FF2B5EF4-FFF2-40B4-BE49-F238E27FC236}">
                <a16:creationId xmlns:a16="http://schemas.microsoft.com/office/drawing/2014/main" id="{70D37DD9-FAEE-100A-34C7-CCEFC5AA14B4}"/>
              </a:ext>
            </a:extLst>
          </p:cNvPr>
          <p:cNvSpPr/>
          <p:nvPr/>
        </p:nvSpPr>
        <p:spPr>
          <a:xfrm>
            <a:off x="463951" y="4462875"/>
            <a:ext cx="6221492" cy="215444"/>
          </a:xfrm>
          <a:prstGeom prst="rect">
            <a:avLst/>
          </a:prstGeom>
        </p:spPr>
        <p:txBody>
          <a:bodyPr wrap="square">
            <a:spAutoFit/>
          </a:bodyPr>
          <a:lstStyle/>
          <a:p>
            <a:pPr defTabSz="822940">
              <a:defRPr/>
            </a:pPr>
            <a:r>
              <a:rPr lang="en-CA" sz="800" dirty="0">
                <a:latin typeface="Sun Life New Text" pitchFamily="2" charset="77"/>
                <a:cs typeface="Arial" panose="020B0604020202020204" pitchFamily="34" charset="0"/>
              </a:rPr>
              <a:t>Note: Portfolio mixes are for illustration purposes only, and do not represent actual allocation of funds.</a:t>
            </a:r>
          </a:p>
        </p:txBody>
      </p:sp>
      <p:pic>
        <p:nvPicPr>
          <p:cNvPr id="10" name="Picture 9">
            <a:extLst>
              <a:ext uri="{FF2B5EF4-FFF2-40B4-BE49-F238E27FC236}">
                <a16:creationId xmlns:a16="http://schemas.microsoft.com/office/drawing/2014/main" id="{3FA6260B-5CBD-7CCB-51CD-4883D76346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95288" y="782695"/>
            <a:ext cx="8353425" cy="3680180"/>
          </a:xfrm>
          <a:prstGeom prst="rect">
            <a:avLst/>
          </a:prstGeom>
        </p:spPr>
      </p:pic>
    </p:spTree>
    <p:extLst>
      <p:ext uri="{BB962C8B-B14F-4D97-AF65-F5344CB8AC3E}">
        <p14:creationId xmlns:p14="http://schemas.microsoft.com/office/powerpoint/2010/main" val="3240749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fld id="{9FA635D2-B142-BE49-AECA-6169441F1F99}" type="slidenum">
              <a:rPr lang="en-US" smtClean="0"/>
              <a:t>24</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p:txBody>
          <a:bodyPr/>
          <a:lstStyle/>
          <a:p>
            <a:r>
              <a:rPr lang="en-US" sz="1600" dirty="0">
                <a:latin typeface="Sun Life New Display" pitchFamily="2" charset="0"/>
              </a:rPr>
              <a:t>Help me do it – Target risk funds</a:t>
            </a:r>
          </a:p>
        </p:txBody>
      </p:sp>
      <p:graphicFrame>
        <p:nvGraphicFramePr>
          <p:cNvPr id="2" name="Table 1">
            <a:extLst>
              <a:ext uri="{FF2B5EF4-FFF2-40B4-BE49-F238E27FC236}">
                <a16:creationId xmlns:a16="http://schemas.microsoft.com/office/drawing/2014/main" id="{8EBB849F-EE01-E30F-2771-D9CFDD4A1935}"/>
              </a:ext>
            </a:extLst>
          </p:cNvPr>
          <p:cNvGraphicFramePr>
            <a:graphicFrameLocks noGrp="1"/>
          </p:cNvGraphicFramePr>
          <p:nvPr>
            <p:extLst>
              <p:ext uri="{D42A27DB-BD31-4B8C-83A1-F6EECF244321}">
                <p14:modId xmlns:p14="http://schemas.microsoft.com/office/powerpoint/2010/main" val="2831404486"/>
              </p:ext>
            </p:extLst>
          </p:nvPr>
        </p:nvGraphicFramePr>
        <p:xfrm>
          <a:off x="837202" y="1592477"/>
          <a:ext cx="7288664" cy="1936899"/>
        </p:xfrm>
        <a:graphic>
          <a:graphicData uri="http://schemas.openxmlformats.org/drawingml/2006/table">
            <a:tbl>
              <a:tblPr firstRow="1" bandRow="1">
                <a:tableStyleId>{2D5ABB26-0587-4C30-8999-92F81FD0307C}</a:tableStyleId>
              </a:tblPr>
              <a:tblGrid>
                <a:gridCol w="1753250">
                  <a:extLst>
                    <a:ext uri="{9D8B030D-6E8A-4147-A177-3AD203B41FA5}">
                      <a16:colId xmlns:a16="http://schemas.microsoft.com/office/drawing/2014/main" val="1305864649"/>
                    </a:ext>
                  </a:extLst>
                </a:gridCol>
                <a:gridCol w="4601939">
                  <a:extLst>
                    <a:ext uri="{9D8B030D-6E8A-4147-A177-3AD203B41FA5}">
                      <a16:colId xmlns:a16="http://schemas.microsoft.com/office/drawing/2014/main" val="2388089567"/>
                    </a:ext>
                  </a:extLst>
                </a:gridCol>
                <a:gridCol w="933475">
                  <a:extLst>
                    <a:ext uri="{9D8B030D-6E8A-4147-A177-3AD203B41FA5}">
                      <a16:colId xmlns:a16="http://schemas.microsoft.com/office/drawing/2014/main" val="2143853516"/>
                    </a:ext>
                  </a:extLst>
                </a:gridCol>
              </a:tblGrid>
              <a:tr h="135860">
                <a:tc>
                  <a:txBody>
                    <a:bodyPr/>
                    <a:lstStyle/>
                    <a:p>
                      <a:r>
                        <a:rPr lang="en-US" sz="1200" b="0" dirty="0">
                          <a:solidFill>
                            <a:srgbClr val="003846"/>
                          </a:solidFill>
                          <a:latin typeface="Sun Life New Display" pitchFamily="2" charset="0"/>
                          <a:cs typeface="Arial" panose="020B0604020202020204" pitchFamily="34" charset="0"/>
                        </a:rPr>
                        <a:t>Fund category</a:t>
                      </a:r>
                      <a:endParaRPr lang="en-CA" sz="1200" b="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dirty="0">
                          <a:solidFill>
                            <a:srgbClr val="003846"/>
                          </a:solidFill>
                          <a:latin typeface="Sun Life New Display" pitchFamily="2" charset="0"/>
                          <a:cs typeface="Arial" panose="020B0604020202020204" pitchFamily="34" charset="0"/>
                        </a:rPr>
                        <a:t>Fund name</a:t>
                      </a:r>
                      <a:endParaRPr lang="en-CA" sz="1200" b="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dirty="0">
                          <a:solidFill>
                            <a:srgbClr val="003846"/>
                          </a:solidFill>
                          <a:latin typeface="Sun Life New Display" pitchFamily="2" charset="0"/>
                          <a:cs typeface="Arial" panose="020B0604020202020204" pitchFamily="34" charset="0"/>
                        </a:rPr>
                        <a:t>FMF</a:t>
                      </a:r>
                      <a:r>
                        <a:rPr lang="en-US" sz="1200" b="0" baseline="30000" dirty="0">
                          <a:solidFill>
                            <a:srgbClr val="003846"/>
                          </a:solidFill>
                          <a:latin typeface="Sun Life New Display" pitchFamily="2" charset="0"/>
                          <a:cs typeface="Arial" panose="020B0604020202020204" pitchFamily="34" charset="0"/>
                        </a:rPr>
                        <a:t>*</a:t>
                      </a:r>
                      <a:endParaRPr lang="en-CA" sz="1200" b="0" baseline="3000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03543639"/>
                  </a:ext>
                </a:extLst>
              </a:tr>
              <a:tr h="16625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Target risk</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Conservative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Moderate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Balanced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Growth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Aggressive </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5" name="Rectangle 4">
            <a:extLst>
              <a:ext uri="{FF2B5EF4-FFF2-40B4-BE49-F238E27FC236}">
                <a16:creationId xmlns:a16="http://schemas.microsoft.com/office/drawing/2014/main" id="{8BE77FE1-0682-1DA5-CF21-0A5231EFE4E0}"/>
              </a:ext>
            </a:extLst>
          </p:cNvPr>
          <p:cNvSpPr/>
          <p:nvPr/>
        </p:nvSpPr>
        <p:spPr>
          <a:xfrm>
            <a:off x="781721" y="4668980"/>
            <a:ext cx="6221492" cy="215444"/>
          </a:xfrm>
          <a:prstGeom prst="rect">
            <a:avLst/>
          </a:prstGeom>
        </p:spPr>
        <p:txBody>
          <a:bodyPr wrap="square" lIns="91440" tIns="45720" rIns="91440" bIns="45720" anchor="t">
            <a:spAutoFit/>
          </a:bodyPr>
          <a:lstStyle/>
          <a:p>
            <a:pPr lvl="0" defTabSz="822960">
              <a:defRPr/>
            </a:pPr>
            <a:r>
              <a:rPr lang="en-US" sz="800" dirty="0">
                <a:latin typeface="Sun Life New Text" pitchFamily="2" charset="0"/>
                <a:cs typeface="Arial"/>
              </a:rPr>
              <a:t>*Fund Management Fees as at </a:t>
            </a:r>
            <a:r>
              <a:rPr lang="en-US" sz="800" dirty="0">
                <a:solidFill>
                  <a:srgbClr val="FF0000"/>
                </a:solidFill>
                <a:latin typeface="Sun Life New Text" pitchFamily="2" charset="0"/>
                <a:cs typeface="Arial"/>
              </a:rPr>
              <a:t>MONTH DAY, 2026</a:t>
            </a:r>
            <a:endParaRPr lang="en-US" sz="800" dirty="0">
              <a:solidFill>
                <a:srgbClr val="FF0000"/>
              </a:solidFill>
              <a:latin typeface="Sun Life New Text" pitchFamily="2" charset="0"/>
              <a:cs typeface="Arial" panose="020B0604020202020204" pitchFamily="34" charset="0"/>
            </a:endParaRPr>
          </a:p>
        </p:txBody>
      </p:sp>
    </p:spTree>
    <p:extLst>
      <p:ext uri="{BB962C8B-B14F-4D97-AF65-F5344CB8AC3E}">
        <p14:creationId xmlns:p14="http://schemas.microsoft.com/office/powerpoint/2010/main" val="2161827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pPr defTabSz="457189"/>
            <a:fld id="{9FA635D2-B142-BE49-AECA-6169441F1F99}" type="slidenum">
              <a:rPr lang="en-US">
                <a:solidFill>
                  <a:srgbClr val="000000"/>
                </a:solidFill>
                <a:latin typeface="Sun Life Sans Regular"/>
              </a:rPr>
              <a:pPr defTabSz="457189"/>
              <a:t>25</a:t>
            </a:fld>
            <a:endParaRPr lang="en-US">
              <a:solidFill>
                <a:srgbClr val="000000"/>
              </a:solidFill>
              <a:latin typeface="Sun Life Sans Regular"/>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a:xfrm>
            <a:off x="348211" y="295481"/>
            <a:ext cx="7022070" cy="296277"/>
          </a:xfrm>
        </p:spPr>
        <p:txBody>
          <a:bodyPr/>
          <a:lstStyle/>
          <a:p>
            <a:r>
              <a:rPr lang="en-US" sz="1600" dirty="0">
                <a:latin typeface="Sun Life New Display" pitchFamily="2" charset="77"/>
              </a:rPr>
              <a:t>Help me do it – Multi-risk target date funds</a:t>
            </a:r>
          </a:p>
        </p:txBody>
      </p:sp>
      <p:sp>
        <p:nvSpPr>
          <p:cNvPr id="2" name="Rectangle 1">
            <a:extLst>
              <a:ext uri="{FF2B5EF4-FFF2-40B4-BE49-F238E27FC236}">
                <a16:creationId xmlns:a16="http://schemas.microsoft.com/office/drawing/2014/main" id="{B0C7CA05-3A63-85E1-5D38-E16419E657F2}"/>
              </a:ext>
            </a:extLst>
          </p:cNvPr>
          <p:cNvSpPr/>
          <p:nvPr/>
        </p:nvSpPr>
        <p:spPr>
          <a:xfrm>
            <a:off x="463951" y="4462875"/>
            <a:ext cx="6221492" cy="215444"/>
          </a:xfrm>
          <a:prstGeom prst="rect">
            <a:avLst/>
          </a:prstGeom>
        </p:spPr>
        <p:txBody>
          <a:bodyPr wrap="square">
            <a:spAutoFit/>
          </a:bodyPr>
          <a:lstStyle/>
          <a:p>
            <a:pPr defTabSz="987527">
              <a:defRPr/>
            </a:pPr>
            <a:r>
              <a:rPr lang="en-US" sz="800" dirty="0">
                <a:latin typeface="Sun Life New Text" pitchFamily="2" charset="77"/>
                <a:cs typeface="Arial" panose="020B0604020202020204" pitchFamily="34" charset="0"/>
              </a:rPr>
              <a:t>Note: Portfolio mixes are for illustration purposes only, and do not represent actual allocation of funds.</a:t>
            </a:r>
            <a:endParaRPr lang="fr-CA" sz="800" dirty="0">
              <a:latin typeface="Sun Life New Text" pitchFamily="2" charset="77"/>
              <a:cs typeface="Arial" panose="020B0604020202020204" pitchFamily="34" charset="0"/>
            </a:endParaRPr>
          </a:p>
        </p:txBody>
      </p:sp>
      <p:pic>
        <p:nvPicPr>
          <p:cNvPr id="11" name="Picture 10">
            <a:extLst>
              <a:ext uri="{FF2B5EF4-FFF2-40B4-BE49-F238E27FC236}">
                <a16:creationId xmlns:a16="http://schemas.microsoft.com/office/drawing/2014/main" id="{E71CF7F7-9CBC-730F-F210-F32EF332406A}"/>
              </a:ext>
            </a:extLst>
          </p:cNvPr>
          <p:cNvPicPr>
            <a:picLocks noChangeAspect="1"/>
          </p:cNvPicPr>
          <p:nvPr/>
        </p:nvPicPr>
        <p:blipFill>
          <a:blip r:embed="rId3"/>
          <a:stretch>
            <a:fillRect/>
          </a:stretch>
        </p:blipFill>
        <p:spPr>
          <a:xfrm>
            <a:off x="492919" y="735806"/>
            <a:ext cx="8158163" cy="3671888"/>
          </a:xfrm>
          <a:prstGeom prst="rect">
            <a:avLst/>
          </a:prstGeom>
        </p:spPr>
      </p:pic>
    </p:spTree>
    <p:extLst>
      <p:ext uri="{BB962C8B-B14F-4D97-AF65-F5344CB8AC3E}">
        <p14:creationId xmlns:p14="http://schemas.microsoft.com/office/powerpoint/2010/main" val="2269501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fld id="{9FA635D2-B142-BE49-AECA-6169441F1F99}" type="slidenum">
              <a:rPr lang="en-US" smtClean="0"/>
              <a:t>26</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p:txBody>
          <a:bodyPr/>
          <a:lstStyle/>
          <a:p>
            <a:r>
              <a:rPr lang="en-US" sz="1600" dirty="0">
                <a:latin typeface="Sun Life New Display" pitchFamily="2" charset="0"/>
              </a:rPr>
              <a:t>Help me do it – Multi-risk target date funds</a:t>
            </a:r>
          </a:p>
        </p:txBody>
      </p:sp>
      <p:graphicFrame>
        <p:nvGraphicFramePr>
          <p:cNvPr id="2" name="Table 1">
            <a:extLst>
              <a:ext uri="{FF2B5EF4-FFF2-40B4-BE49-F238E27FC236}">
                <a16:creationId xmlns:a16="http://schemas.microsoft.com/office/drawing/2014/main" id="{8EBB849F-EE01-E30F-2771-D9CFDD4A1935}"/>
              </a:ext>
            </a:extLst>
          </p:cNvPr>
          <p:cNvGraphicFramePr>
            <a:graphicFrameLocks noGrp="1"/>
          </p:cNvGraphicFramePr>
          <p:nvPr>
            <p:extLst>
              <p:ext uri="{D42A27DB-BD31-4B8C-83A1-F6EECF244321}">
                <p14:modId xmlns:p14="http://schemas.microsoft.com/office/powerpoint/2010/main" val="6800113"/>
              </p:ext>
            </p:extLst>
          </p:nvPr>
        </p:nvGraphicFramePr>
        <p:xfrm>
          <a:off x="671907" y="1098272"/>
          <a:ext cx="7288664" cy="2536967"/>
        </p:xfrm>
        <a:graphic>
          <a:graphicData uri="http://schemas.openxmlformats.org/drawingml/2006/table">
            <a:tbl>
              <a:tblPr firstRow="1" bandRow="1">
                <a:tableStyleId>{2D5ABB26-0587-4C30-8999-92F81FD0307C}</a:tableStyleId>
              </a:tblPr>
              <a:tblGrid>
                <a:gridCol w="1753250">
                  <a:extLst>
                    <a:ext uri="{9D8B030D-6E8A-4147-A177-3AD203B41FA5}">
                      <a16:colId xmlns:a16="http://schemas.microsoft.com/office/drawing/2014/main" val="1305864649"/>
                    </a:ext>
                  </a:extLst>
                </a:gridCol>
                <a:gridCol w="4601939">
                  <a:extLst>
                    <a:ext uri="{9D8B030D-6E8A-4147-A177-3AD203B41FA5}">
                      <a16:colId xmlns:a16="http://schemas.microsoft.com/office/drawing/2014/main" val="2388089567"/>
                    </a:ext>
                  </a:extLst>
                </a:gridCol>
                <a:gridCol w="933475">
                  <a:extLst>
                    <a:ext uri="{9D8B030D-6E8A-4147-A177-3AD203B41FA5}">
                      <a16:colId xmlns:a16="http://schemas.microsoft.com/office/drawing/2014/main" val="2143853516"/>
                    </a:ext>
                  </a:extLst>
                </a:gridCol>
              </a:tblGrid>
              <a:tr h="287543">
                <a:tc>
                  <a:txBody>
                    <a:bodyPr/>
                    <a:lstStyle/>
                    <a:p>
                      <a:r>
                        <a:rPr lang="en-US" sz="1200" b="0" dirty="0">
                          <a:solidFill>
                            <a:srgbClr val="003846"/>
                          </a:solidFill>
                          <a:latin typeface="Sun Life New Display" pitchFamily="2" charset="0"/>
                          <a:cs typeface="Arial" panose="020B0604020202020204" pitchFamily="34" charset="0"/>
                        </a:rPr>
                        <a:t>Fund category</a:t>
                      </a:r>
                      <a:endParaRPr lang="en-CA" sz="1200" b="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tc>
                  <a:txBody>
                    <a:bodyPr/>
                    <a:lstStyle/>
                    <a:p>
                      <a:r>
                        <a:rPr lang="en-US" sz="1200" b="0" dirty="0">
                          <a:solidFill>
                            <a:srgbClr val="003846"/>
                          </a:solidFill>
                          <a:latin typeface="Sun Life New Display" pitchFamily="2" charset="0"/>
                          <a:cs typeface="Arial" panose="020B0604020202020204" pitchFamily="34" charset="0"/>
                        </a:rPr>
                        <a:t>Fund name</a:t>
                      </a:r>
                      <a:endParaRPr lang="en-CA" sz="1200" b="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tc>
                  <a:txBody>
                    <a:bodyPr/>
                    <a:lstStyle/>
                    <a:p>
                      <a:r>
                        <a:rPr lang="en-US" sz="1200" b="0" dirty="0">
                          <a:solidFill>
                            <a:srgbClr val="003846"/>
                          </a:solidFill>
                          <a:latin typeface="Sun Life New Display" pitchFamily="2" charset="0"/>
                          <a:cs typeface="Arial" panose="020B0604020202020204" pitchFamily="34" charset="0"/>
                        </a:rPr>
                        <a:t>FMF</a:t>
                      </a:r>
                      <a:r>
                        <a:rPr lang="en-US" sz="1200" b="0" baseline="30000" dirty="0">
                          <a:solidFill>
                            <a:srgbClr val="003846"/>
                          </a:solidFill>
                          <a:latin typeface="Sun Life New Display" pitchFamily="2" charset="0"/>
                          <a:cs typeface="Arial" panose="020B0604020202020204" pitchFamily="34" charset="0"/>
                        </a:rPr>
                        <a:t>*</a:t>
                      </a:r>
                      <a:endParaRPr lang="en-CA" sz="1200" b="0" baseline="3000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extLst>
                  <a:ext uri="{0D108BD9-81ED-4DB2-BD59-A6C34878D82A}">
                    <a16:rowId xmlns:a16="http://schemas.microsoft.com/office/drawing/2014/main" val="1903543639"/>
                  </a:ext>
                </a:extLst>
              </a:tr>
              <a:tr h="20575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Multi-risk target date</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Conservative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2030, 2035, 2040, 2045, 2050, 2055, 2060, 2065</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Moderate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2030, 2035, 2040, 2045, 2050, 2055, 2060, 2065</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Aggressive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2030, 2035, 2040, 2045, 2050, 2055, 2060, 2065</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Granite™ Retirement</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- 0.00%</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- 0.00%</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- 0.00%</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31" name="Rectangle 30">
            <a:extLst>
              <a:ext uri="{FF2B5EF4-FFF2-40B4-BE49-F238E27FC236}">
                <a16:creationId xmlns:a16="http://schemas.microsoft.com/office/drawing/2014/main" id="{A08264D5-3733-C8C8-6D6C-8E30F25A5003}"/>
              </a:ext>
            </a:extLst>
          </p:cNvPr>
          <p:cNvSpPr/>
          <p:nvPr/>
        </p:nvSpPr>
        <p:spPr>
          <a:xfrm>
            <a:off x="671907" y="4688759"/>
            <a:ext cx="6221492" cy="215444"/>
          </a:xfrm>
          <a:prstGeom prst="rect">
            <a:avLst/>
          </a:prstGeom>
        </p:spPr>
        <p:txBody>
          <a:bodyPr wrap="square" lIns="91440" tIns="45720" rIns="91440" bIns="45720" anchor="t">
            <a:spAutoFit/>
          </a:bodyPr>
          <a:lstStyle/>
          <a:p>
            <a:pPr lvl="0" defTabSz="822960">
              <a:defRPr/>
            </a:pPr>
            <a:r>
              <a:rPr lang="en-US" sz="800" dirty="0">
                <a:latin typeface="Sun Life New Text" pitchFamily="2" charset="0"/>
                <a:cs typeface="Arial"/>
              </a:rPr>
              <a:t>*Fund Management Fees as at </a:t>
            </a:r>
            <a:r>
              <a:rPr lang="en-US" sz="800" dirty="0">
                <a:solidFill>
                  <a:srgbClr val="FF0000"/>
                </a:solidFill>
                <a:latin typeface="Sun Life New Text" pitchFamily="2" charset="0"/>
                <a:cs typeface="Arial"/>
              </a:rPr>
              <a:t>MONTH DAY, 2026</a:t>
            </a:r>
            <a:endParaRPr lang="en-US" sz="800" dirty="0">
              <a:solidFill>
                <a:srgbClr val="FF0000"/>
              </a:solidFill>
              <a:latin typeface="Sun Life New Text" pitchFamily="2" charset="0"/>
              <a:cs typeface="Arial" panose="020B0604020202020204" pitchFamily="34" charset="0"/>
            </a:endParaRPr>
          </a:p>
        </p:txBody>
      </p:sp>
      <p:sp>
        <p:nvSpPr>
          <p:cNvPr id="57" name="ZoneTexte 8">
            <a:extLst>
              <a:ext uri="{FF2B5EF4-FFF2-40B4-BE49-F238E27FC236}">
                <a16:creationId xmlns:a16="http://schemas.microsoft.com/office/drawing/2014/main" id="{7C10DE5C-C6C2-6161-3779-846169226D7E}"/>
              </a:ext>
            </a:extLst>
          </p:cNvPr>
          <p:cNvSpPr txBox="1"/>
          <p:nvPr/>
        </p:nvSpPr>
        <p:spPr>
          <a:xfrm>
            <a:off x="3358781" y="3941559"/>
            <a:ext cx="1572104" cy="614425"/>
          </a:xfrm>
          <a:prstGeom prst="rect">
            <a:avLst/>
          </a:prstGeom>
          <a:solidFill>
            <a:schemeClr val="accent3"/>
          </a:solidFill>
          <a:ln>
            <a:noFill/>
          </a:ln>
        </p:spPr>
        <p:txBody>
          <a:bodyPr wrap="square" lIns="0" tIns="0" rIns="0" bIns="0" rtlCol="0" anchor="ctr">
            <a:noAutofit/>
          </a:bodyPr>
          <a:lstStyle/>
          <a:p>
            <a:pPr algn="ctr" defTabSz="822960"/>
            <a:r>
              <a:rPr lang="fr-CA" sz="1000" dirty="0">
                <a:latin typeface="Sun Life New Text" pitchFamily="2" charset="0"/>
                <a:cs typeface="Arial" panose="020B0604020202020204" pitchFamily="34" charset="0"/>
              </a:rPr>
              <a:t>Date </a:t>
            </a:r>
            <a:r>
              <a:rPr lang="fr-CA" sz="1000" dirty="0" err="1">
                <a:latin typeface="Sun Life New Text" pitchFamily="2" charset="0"/>
                <a:cs typeface="Arial" panose="020B0604020202020204" pitchFamily="34" charset="0"/>
              </a:rPr>
              <a:t>closest</a:t>
            </a:r>
            <a:r>
              <a:rPr lang="fr-CA" sz="1000" dirty="0">
                <a:latin typeface="Sun Life New Text" pitchFamily="2" charset="0"/>
                <a:cs typeface="Arial" panose="020B0604020202020204" pitchFamily="34" charset="0"/>
              </a:rPr>
              <a:t> to </a:t>
            </a:r>
            <a:r>
              <a:rPr lang="fr-CA" sz="1000" dirty="0" err="1">
                <a:latin typeface="Sun Life New Text" pitchFamily="2" charset="0"/>
                <a:cs typeface="Arial" panose="020B0604020202020204" pitchFamily="34" charset="0"/>
              </a:rPr>
              <a:t>when</a:t>
            </a:r>
            <a:r>
              <a:rPr lang="fr-CA" sz="1000" dirty="0">
                <a:latin typeface="Sun Life New Text" pitchFamily="2" charset="0"/>
                <a:cs typeface="Arial" panose="020B0604020202020204" pitchFamily="34" charset="0"/>
              </a:rPr>
              <a:t> </a:t>
            </a:r>
            <a:r>
              <a:rPr lang="fr-CA" sz="1000" dirty="0" err="1">
                <a:latin typeface="Sun Life New Text" pitchFamily="2" charset="0"/>
                <a:cs typeface="Arial" panose="020B0604020202020204" pitchFamily="34" charset="0"/>
              </a:rPr>
              <a:t>you</a:t>
            </a:r>
            <a:r>
              <a:rPr lang="fr-CA" sz="1000" dirty="0">
                <a:latin typeface="Sun Life New Text" pitchFamily="2" charset="0"/>
                <a:cs typeface="Arial" panose="020B0604020202020204" pitchFamily="34" charset="0"/>
              </a:rPr>
              <a:t> </a:t>
            </a:r>
            <a:r>
              <a:rPr lang="fr-CA" sz="1000" dirty="0" err="1">
                <a:latin typeface="Sun Life New Text" pitchFamily="2" charset="0"/>
                <a:cs typeface="Arial" panose="020B0604020202020204" pitchFamily="34" charset="0"/>
              </a:rPr>
              <a:t>need</a:t>
            </a:r>
            <a:r>
              <a:rPr lang="fr-CA" sz="1000" dirty="0">
                <a:latin typeface="Sun Life New Text" pitchFamily="2" charset="0"/>
                <a:cs typeface="Arial" panose="020B0604020202020204" pitchFamily="34" charset="0"/>
              </a:rPr>
              <a:t> the money</a:t>
            </a:r>
          </a:p>
        </p:txBody>
      </p:sp>
      <p:sp>
        <p:nvSpPr>
          <p:cNvPr id="58" name="ZoneTexte 11">
            <a:extLst>
              <a:ext uri="{FF2B5EF4-FFF2-40B4-BE49-F238E27FC236}">
                <a16:creationId xmlns:a16="http://schemas.microsoft.com/office/drawing/2014/main" id="{5A8F73CB-528B-A98D-BBD3-1DF2C222C770}"/>
              </a:ext>
            </a:extLst>
          </p:cNvPr>
          <p:cNvSpPr txBox="1"/>
          <p:nvPr/>
        </p:nvSpPr>
        <p:spPr>
          <a:xfrm>
            <a:off x="3002457" y="4078009"/>
            <a:ext cx="349960" cy="338554"/>
          </a:xfrm>
          <a:prstGeom prst="rect">
            <a:avLst/>
          </a:prstGeom>
          <a:noFill/>
          <a:ln>
            <a:noFill/>
          </a:ln>
        </p:spPr>
        <p:txBody>
          <a:bodyPr wrap="square" rtlCol="0">
            <a:spAutoFit/>
          </a:bodyPr>
          <a:lstStyle/>
          <a:p>
            <a:pPr algn="ctr" defTabSz="822960"/>
            <a:r>
              <a:rPr lang="fr-CA" sz="1600" b="1" dirty="0"/>
              <a:t>+</a:t>
            </a:r>
          </a:p>
        </p:txBody>
      </p:sp>
      <p:sp>
        <p:nvSpPr>
          <p:cNvPr id="59" name="ZoneTexte 12">
            <a:extLst>
              <a:ext uri="{FF2B5EF4-FFF2-40B4-BE49-F238E27FC236}">
                <a16:creationId xmlns:a16="http://schemas.microsoft.com/office/drawing/2014/main" id="{AFDC442C-E6B1-E51E-6C7F-516AA5A35126}"/>
              </a:ext>
            </a:extLst>
          </p:cNvPr>
          <p:cNvSpPr txBox="1"/>
          <p:nvPr/>
        </p:nvSpPr>
        <p:spPr>
          <a:xfrm>
            <a:off x="4952534" y="4078009"/>
            <a:ext cx="349960" cy="338554"/>
          </a:xfrm>
          <a:prstGeom prst="rect">
            <a:avLst/>
          </a:prstGeom>
          <a:noFill/>
          <a:ln>
            <a:noFill/>
          </a:ln>
        </p:spPr>
        <p:txBody>
          <a:bodyPr wrap="square" rtlCol="0">
            <a:spAutoFit/>
          </a:bodyPr>
          <a:lstStyle/>
          <a:p>
            <a:pPr algn="ctr" defTabSz="822960"/>
            <a:r>
              <a:rPr lang="fr-CA" sz="1600" b="1" dirty="0"/>
              <a:t>=</a:t>
            </a:r>
          </a:p>
        </p:txBody>
      </p:sp>
      <p:sp>
        <p:nvSpPr>
          <p:cNvPr id="60" name="ZoneTexte 6">
            <a:extLst>
              <a:ext uri="{FF2B5EF4-FFF2-40B4-BE49-F238E27FC236}">
                <a16:creationId xmlns:a16="http://schemas.microsoft.com/office/drawing/2014/main" id="{A14EB2D1-A3F1-C989-720E-707B58AC30A8}"/>
              </a:ext>
            </a:extLst>
          </p:cNvPr>
          <p:cNvSpPr txBox="1"/>
          <p:nvPr/>
        </p:nvSpPr>
        <p:spPr>
          <a:xfrm>
            <a:off x="5267054" y="3948490"/>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822960"/>
            <a:r>
              <a:rPr lang="fr-CA" sz="1000" dirty="0">
                <a:latin typeface="Sun Life New Text" pitchFamily="2" charset="0"/>
                <a:cs typeface="Arial" panose="020B0604020202020204" pitchFamily="34" charset="0"/>
              </a:rPr>
              <a:t>Multi-</a:t>
            </a:r>
            <a:r>
              <a:rPr lang="fr-CA" sz="1000" dirty="0" err="1">
                <a:latin typeface="Sun Life New Text" pitchFamily="2" charset="0"/>
                <a:cs typeface="Arial" panose="020B0604020202020204" pitchFamily="34" charset="0"/>
              </a:rPr>
              <a:t>risk</a:t>
            </a:r>
            <a:r>
              <a:rPr lang="fr-CA" sz="1000" dirty="0">
                <a:latin typeface="Sun Life New Text" pitchFamily="2" charset="0"/>
                <a:cs typeface="Arial" panose="020B0604020202020204" pitchFamily="34" charset="0"/>
              </a:rPr>
              <a:t> </a:t>
            </a:r>
            <a:r>
              <a:rPr lang="fr-CA" sz="1000" dirty="0" err="1">
                <a:latin typeface="Sun Life New Text" pitchFamily="2" charset="0"/>
                <a:cs typeface="Arial" panose="020B0604020202020204" pitchFamily="34" charset="0"/>
              </a:rPr>
              <a:t>target</a:t>
            </a:r>
            <a:r>
              <a:rPr lang="fr-CA" sz="1000" dirty="0">
                <a:latin typeface="Sun Life New Text" pitchFamily="2" charset="0"/>
                <a:cs typeface="Arial" panose="020B0604020202020204" pitchFamily="34" charset="0"/>
              </a:rPr>
              <a:t> date </a:t>
            </a:r>
            <a:r>
              <a:rPr lang="fr-CA" sz="1000" dirty="0" err="1">
                <a:latin typeface="Sun Life New Text" pitchFamily="2" charset="0"/>
                <a:cs typeface="Arial" panose="020B0604020202020204" pitchFamily="34" charset="0"/>
              </a:rPr>
              <a:t>fund</a:t>
            </a:r>
            <a:r>
              <a:rPr lang="fr-CA" sz="1000" dirty="0">
                <a:latin typeface="Sun Life New Text" pitchFamily="2" charset="0"/>
                <a:cs typeface="Arial" panose="020B0604020202020204" pitchFamily="34" charset="0"/>
              </a:rPr>
              <a:t> to </a:t>
            </a:r>
            <a:r>
              <a:rPr lang="fr-CA" sz="1000" dirty="0" err="1">
                <a:latin typeface="Sun Life New Text" pitchFamily="2" charset="0"/>
                <a:cs typeface="Arial" panose="020B0604020202020204" pitchFamily="34" charset="0"/>
              </a:rPr>
              <a:t>choose</a:t>
            </a:r>
            <a:endParaRPr lang="fr-CA" sz="1000" dirty="0">
              <a:latin typeface="Sun Life New Text" pitchFamily="2" charset="0"/>
              <a:cs typeface="Arial" panose="020B0604020202020204" pitchFamily="34" charset="0"/>
            </a:endParaRPr>
          </a:p>
        </p:txBody>
      </p:sp>
      <p:sp>
        <p:nvSpPr>
          <p:cNvPr id="61" name="ZoneTexte 10">
            <a:extLst>
              <a:ext uri="{FF2B5EF4-FFF2-40B4-BE49-F238E27FC236}">
                <a16:creationId xmlns:a16="http://schemas.microsoft.com/office/drawing/2014/main" id="{123CE81A-2E71-D2FF-EA4E-26150638A361}"/>
              </a:ext>
            </a:extLst>
          </p:cNvPr>
          <p:cNvSpPr txBox="1"/>
          <p:nvPr/>
        </p:nvSpPr>
        <p:spPr>
          <a:xfrm>
            <a:off x="1417507" y="3948490"/>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822960"/>
            <a:r>
              <a:rPr lang="fr-CA" sz="1000" dirty="0">
                <a:latin typeface="Sun Life New Text" pitchFamily="2" charset="0"/>
                <a:cs typeface="Arial" panose="020B0604020202020204" pitchFamily="34" charset="0"/>
              </a:rPr>
              <a:t>Risk profile</a:t>
            </a:r>
          </a:p>
        </p:txBody>
      </p:sp>
      <p:grpSp>
        <p:nvGrpSpPr>
          <p:cNvPr id="62" name="Graphic 5">
            <a:extLst>
              <a:ext uri="{FF2B5EF4-FFF2-40B4-BE49-F238E27FC236}">
                <a16:creationId xmlns:a16="http://schemas.microsoft.com/office/drawing/2014/main" id="{1E1FEF94-30F7-B1EA-1E76-AE94AF4F4DC7}"/>
              </a:ext>
            </a:extLst>
          </p:cNvPr>
          <p:cNvGrpSpPr/>
          <p:nvPr/>
        </p:nvGrpSpPr>
        <p:grpSpPr>
          <a:xfrm>
            <a:off x="721256" y="3913260"/>
            <a:ext cx="496866" cy="599372"/>
            <a:chOff x="2563563" y="1377147"/>
            <a:chExt cx="292679" cy="384167"/>
          </a:xfrm>
          <a:solidFill>
            <a:srgbClr val="252122"/>
          </a:solidFill>
        </p:grpSpPr>
        <p:grpSp>
          <p:nvGrpSpPr>
            <p:cNvPr id="63" name="Graphic 5">
              <a:extLst>
                <a:ext uri="{FF2B5EF4-FFF2-40B4-BE49-F238E27FC236}">
                  <a16:creationId xmlns:a16="http://schemas.microsoft.com/office/drawing/2014/main" id="{90C9DC99-9A68-834C-FD4C-E64A501102B9}"/>
                </a:ext>
              </a:extLst>
            </p:cNvPr>
            <p:cNvGrpSpPr/>
            <p:nvPr/>
          </p:nvGrpSpPr>
          <p:grpSpPr>
            <a:xfrm>
              <a:off x="2563563" y="1422932"/>
              <a:ext cx="292679" cy="338382"/>
              <a:chOff x="2563563" y="1422932"/>
              <a:chExt cx="292679" cy="338382"/>
            </a:xfrm>
            <a:solidFill>
              <a:srgbClr val="252122"/>
            </a:solidFill>
          </p:grpSpPr>
          <p:sp>
            <p:nvSpPr>
              <p:cNvPr id="67" name="Freeform 31">
                <a:extLst>
                  <a:ext uri="{FF2B5EF4-FFF2-40B4-BE49-F238E27FC236}">
                    <a16:creationId xmlns:a16="http://schemas.microsoft.com/office/drawing/2014/main" id="{9518BD8C-D23D-7AF1-761C-459F588AAD3A}"/>
                  </a:ext>
                </a:extLst>
              </p:cNvPr>
              <p:cNvSpPr/>
              <p:nvPr/>
            </p:nvSpPr>
            <p:spPr>
              <a:xfrm>
                <a:off x="2600158" y="1422932"/>
                <a:ext cx="256084" cy="338382"/>
              </a:xfrm>
              <a:custGeom>
                <a:avLst/>
                <a:gdLst>
                  <a:gd name="connsiteX0" fmla="*/ 256084 w 256084"/>
                  <a:gd name="connsiteY0" fmla="*/ 338383 h 338382"/>
                  <a:gd name="connsiteX1" fmla="*/ 0 w 256084"/>
                  <a:gd name="connsiteY1" fmla="*/ 338383 h 338382"/>
                  <a:gd name="connsiteX2" fmla="*/ 0 w 256084"/>
                  <a:gd name="connsiteY2" fmla="*/ 0 h 338382"/>
                  <a:gd name="connsiteX3" fmla="*/ 68575 w 256084"/>
                  <a:gd name="connsiteY3" fmla="*/ 0 h 338382"/>
                  <a:gd name="connsiteX4" fmla="*/ 68575 w 256084"/>
                  <a:gd name="connsiteY4" fmla="*/ 9108 h 338382"/>
                  <a:gd name="connsiteX5" fmla="*/ 9149 w 256084"/>
                  <a:gd name="connsiteY5" fmla="*/ 9108 h 338382"/>
                  <a:gd name="connsiteX6" fmla="*/ 9149 w 256084"/>
                  <a:gd name="connsiteY6" fmla="*/ 329234 h 338382"/>
                  <a:gd name="connsiteX7" fmla="*/ 246936 w 256084"/>
                  <a:gd name="connsiteY7" fmla="*/ 329234 h 338382"/>
                  <a:gd name="connsiteX8" fmla="*/ 246936 w 256084"/>
                  <a:gd name="connsiteY8" fmla="*/ 9108 h 338382"/>
                  <a:gd name="connsiteX9" fmla="*/ 187469 w 256084"/>
                  <a:gd name="connsiteY9" fmla="*/ 9108 h 338382"/>
                  <a:gd name="connsiteX10" fmla="*/ 187469 w 256084"/>
                  <a:gd name="connsiteY10" fmla="*/ 0 h 338382"/>
                  <a:gd name="connsiteX11" fmla="*/ 256084 w 256084"/>
                  <a:gd name="connsiteY11" fmla="*/ 0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084" h="338382">
                    <a:moveTo>
                      <a:pt x="256084" y="338383"/>
                    </a:moveTo>
                    <a:lnTo>
                      <a:pt x="0" y="338383"/>
                    </a:lnTo>
                    <a:lnTo>
                      <a:pt x="0" y="0"/>
                    </a:lnTo>
                    <a:lnTo>
                      <a:pt x="68575" y="0"/>
                    </a:lnTo>
                    <a:lnTo>
                      <a:pt x="68575" y="9108"/>
                    </a:lnTo>
                    <a:lnTo>
                      <a:pt x="9149" y="9108"/>
                    </a:lnTo>
                    <a:lnTo>
                      <a:pt x="9149" y="329234"/>
                    </a:lnTo>
                    <a:lnTo>
                      <a:pt x="246936" y="329234"/>
                    </a:lnTo>
                    <a:lnTo>
                      <a:pt x="246936" y="9108"/>
                    </a:lnTo>
                    <a:lnTo>
                      <a:pt x="187469" y="9108"/>
                    </a:lnTo>
                    <a:lnTo>
                      <a:pt x="187469" y="0"/>
                    </a:lnTo>
                    <a:lnTo>
                      <a:pt x="256084" y="0"/>
                    </a:lnTo>
                    <a:close/>
                  </a:path>
                </a:pathLst>
              </a:custGeom>
              <a:solidFill>
                <a:srgbClr val="252122"/>
              </a:solidFill>
              <a:ln w="4048" cap="flat">
                <a:noFill/>
                <a:prstDash val="solid"/>
                <a:miter/>
              </a:ln>
            </p:spPr>
            <p:txBody>
              <a:bodyPr rtlCol="0" anchor="ctr"/>
              <a:lstStyle/>
              <a:p>
                <a:endParaRPr lang="en-US" dirty="0"/>
              </a:p>
            </p:txBody>
          </p:sp>
          <p:sp>
            <p:nvSpPr>
              <p:cNvPr id="68" name="Freeform 32">
                <a:extLst>
                  <a:ext uri="{FF2B5EF4-FFF2-40B4-BE49-F238E27FC236}">
                    <a16:creationId xmlns:a16="http://schemas.microsoft.com/office/drawing/2014/main" id="{05E35046-936D-B642-5307-1C00FFA1ADA5}"/>
                  </a:ext>
                </a:extLst>
              </p:cNvPr>
              <p:cNvSpPr/>
              <p:nvPr/>
            </p:nvSpPr>
            <p:spPr>
              <a:xfrm>
                <a:off x="2563563" y="1422932"/>
                <a:ext cx="41169" cy="338382"/>
              </a:xfrm>
              <a:custGeom>
                <a:avLst/>
                <a:gdLst>
                  <a:gd name="connsiteX0" fmla="*/ 41169 w 41169"/>
                  <a:gd name="connsiteY0" fmla="*/ 338383 h 338382"/>
                  <a:gd name="connsiteX1" fmla="*/ 0 w 41169"/>
                  <a:gd name="connsiteY1" fmla="*/ 338383 h 338382"/>
                  <a:gd name="connsiteX2" fmla="*/ 0 w 41169"/>
                  <a:gd name="connsiteY2" fmla="*/ 0 h 338382"/>
                  <a:gd name="connsiteX3" fmla="*/ 41169 w 41169"/>
                  <a:gd name="connsiteY3" fmla="*/ 0 h 338382"/>
                  <a:gd name="connsiteX4" fmla="*/ 41169 w 41169"/>
                  <a:gd name="connsiteY4" fmla="*/ 9108 h 338382"/>
                  <a:gd name="connsiteX5" fmla="*/ 9149 w 41169"/>
                  <a:gd name="connsiteY5" fmla="*/ 9108 h 338382"/>
                  <a:gd name="connsiteX6" fmla="*/ 9149 w 41169"/>
                  <a:gd name="connsiteY6" fmla="*/ 329234 h 338382"/>
                  <a:gd name="connsiteX7" fmla="*/ 41169 w 41169"/>
                  <a:gd name="connsiteY7" fmla="*/ 329234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69" h="338382">
                    <a:moveTo>
                      <a:pt x="41169" y="338383"/>
                    </a:moveTo>
                    <a:lnTo>
                      <a:pt x="0" y="338383"/>
                    </a:lnTo>
                    <a:lnTo>
                      <a:pt x="0" y="0"/>
                    </a:lnTo>
                    <a:lnTo>
                      <a:pt x="41169" y="0"/>
                    </a:lnTo>
                    <a:lnTo>
                      <a:pt x="41169" y="9108"/>
                    </a:lnTo>
                    <a:lnTo>
                      <a:pt x="9149" y="9108"/>
                    </a:lnTo>
                    <a:lnTo>
                      <a:pt x="9149" y="329234"/>
                    </a:lnTo>
                    <a:lnTo>
                      <a:pt x="41169" y="329234"/>
                    </a:lnTo>
                    <a:close/>
                  </a:path>
                </a:pathLst>
              </a:custGeom>
              <a:solidFill>
                <a:srgbClr val="252122"/>
              </a:solidFill>
              <a:ln w="4048" cap="flat">
                <a:noFill/>
                <a:prstDash val="solid"/>
                <a:miter/>
              </a:ln>
            </p:spPr>
            <p:txBody>
              <a:bodyPr rtlCol="0" anchor="ctr"/>
              <a:lstStyle/>
              <a:p>
                <a:endParaRPr lang="en-US"/>
              </a:p>
            </p:txBody>
          </p:sp>
          <p:sp>
            <p:nvSpPr>
              <p:cNvPr id="69" name="Freeform 33">
                <a:extLst>
                  <a:ext uri="{FF2B5EF4-FFF2-40B4-BE49-F238E27FC236}">
                    <a16:creationId xmlns:a16="http://schemas.microsoft.com/office/drawing/2014/main" id="{CE8BC4F3-8020-6AB7-1AF1-E451DD4F9BDE}"/>
                  </a:ext>
                </a:extLst>
              </p:cNvPr>
              <p:cNvSpPr/>
              <p:nvPr/>
            </p:nvSpPr>
            <p:spPr>
              <a:xfrm>
                <a:off x="2692941" y="1524863"/>
                <a:ext cx="134519" cy="101162"/>
              </a:xfrm>
              <a:custGeom>
                <a:avLst/>
                <a:gdLst>
                  <a:gd name="connsiteX0" fmla="*/ 39793 w 134519"/>
                  <a:gd name="connsiteY0" fmla="*/ 101163 h 101162"/>
                  <a:gd name="connsiteX1" fmla="*/ 0 w 134519"/>
                  <a:gd name="connsiteY1" fmla="*/ 60803 h 101162"/>
                  <a:gd name="connsiteX2" fmla="*/ 6517 w 134519"/>
                  <a:gd name="connsiteY2" fmla="*/ 54366 h 101162"/>
                  <a:gd name="connsiteX3" fmla="*/ 39834 w 134519"/>
                  <a:gd name="connsiteY3" fmla="*/ 88209 h 101162"/>
                  <a:gd name="connsiteX4" fmla="*/ 128042 w 134519"/>
                  <a:gd name="connsiteY4" fmla="*/ 0 h 101162"/>
                  <a:gd name="connsiteX5" fmla="*/ 134519 w 134519"/>
                  <a:gd name="connsiteY5" fmla="*/ 6477 h 10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19" h="101162">
                    <a:moveTo>
                      <a:pt x="39793" y="101163"/>
                    </a:moveTo>
                    <a:lnTo>
                      <a:pt x="0" y="60803"/>
                    </a:lnTo>
                    <a:lnTo>
                      <a:pt x="6517" y="54366"/>
                    </a:lnTo>
                    <a:lnTo>
                      <a:pt x="39834" y="88209"/>
                    </a:lnTo>
                    <a:lnTo>
                      <a:pt x="128042" y="0"/>
                    </a:lnTo>
                    <a:lnTo>
                      <a:pt x="134519" y="6477"/>
                    </a:lnTo>
                    <a:close/>
                  </a:path>
                </a:pathLst>
              </a:custGeom>
              <a:solidFill>
                <a:srgbClr val="252122"/>
              </a:solidFill>
              <a:ln w="4048" cap="flat">
                <a:noFill/>
                <a:prstDash val="solid"/>
                <a:miter/>
              </a:ln>
            </p:spPr>
            <p:txBody>
              <a:bodyPr rtlCol="0" anchor="ctr"/>
              <a:lstStyle/>
              <a:p>
                <a:endParaRPr lang="en-US"/>
              </a:p>
            </p:txBody>
          </p:sp>
        </p:grpSp>
        <p:grpSp>
          <p:nvGrpSpPr>
            <p:cNvPr id="64" name="Graphic 5">
              <a:extLst>
                <a:ext uri="{FF2B5EF4-FFF2-40B4-BE49-F238E27FC236}">
                  <a16:creationId xmlns:a16="http://schemas.microsoft.com/office/drawing/2014/main" id="{9845B20B-C087-F8AC-6CA7-99FB807FA270}"/>
                </a:ext>
              </a:extLst>
            </p:cNvPr>
            <p:cNvGrpSpPr/>
            <p:nvPr/>
          </p:nvGrpSpPr>
          <p:grpSpPr>
            <a:xfrm>
              <a:off x="2655050" y="1377147"/>
              <a:ext cx="155447" cy="292719"/>
              <a:chOff x="2655050" y="1377147"/>
              <a:chExt cx="155447" cy="292719"/>
            </a:xfrm>
            <a:solidFill>
              <a:srgbClr val="252122"/>
            </a:solidFill>
          </p:grpSpPr>
          <p:sp>
            <p:nvSpPr>
              <p:cNvPr id="65" name="Freeform 29">
                <a:extLst>
                  <a:ext uri="{FF2B5EF4-FFF2-40B4-BE49-F238E27FC236}">
                    <a16:creationId xmlns:a16="http://schemas.microsoft.com/office/drawing/2014/main" id="{18BF8922-9094-EDD9-BF12-E7B517760DAF}"/>
                  </a:ext>
                </a:extLst>
              </p:cNvPr>
              <p:cNvSpPr/>
              <p:nvPr/>
            </p:nvSpPr>
            <p:spPr>
              <a:xfrm>
                <a:off x="2664159" y="1377147"/>
                <a:ext cx="128082" cy="82338"/>
              </a:xfrm>
              <a:custGeom>
                <a:avLst/>
                <a:gdLst>
                  <a:gd name="connsiteX0" fmla="*/ 128042 w 128082"/>
                  <a:gd name="connsiteY0" fmla="*/ 82339 h 82338"/>
                  <a:gd name="connsiteX1" fmla="*/ 0 w 128082"/>
                  <a:gd name="connsiteY1" fmla="*/ 82339 h 82338"/>
                  <a:gd name="connsiteX2" fmla="*/ 0 w 128082"/>
                  <a:gd name="connsiteY2" fmla="*/ 27446 h 82338"/>
                  <a:gd name="connsiteX3" fmla="*/ 32345 w 128082"/>
                  <a:gd name="connsiteY3" fmla="*/ 27446 h 82338"/>
                  <a:gd name="connsiteX4" fmla="*/ 64041 w 128082"/>
                  <a:gd name="connsiteY4" fmla="*/ 0 h 82338"/>
                  <a:gd name="connsiteX5" fmla="*/ 95738 w 128082"/>
                  <a:gd name="connsiteY5" fmla="*/ 27446 h 82338"/>
                  <a:gd name="connsiteX6" fmla="*/ 128083 w 128082"/>
                  <a:gd name="connsiteY6" fmla="*/ 27446 h 82338"/>
                  <a:gd name="connsiteX7" fmla="*/ 128083 w 128082"/>
                  <a:gd name="connsiteY7" fmla="*/ 82339 h 82338"/>
                  <a:gd name="connsiteX8" fmla="*/ 9149 w 128082"/>
                  <a:gd name="connsiteY8" fmla="*/ 73190 h 82338"/>
                  <a:gd name="connsiteX9" fmla="*/ 118894 w 128082"/>
                  <a:gd name="connsiteY9" fmla="*/ 73190 h 82338"/>
                  <a:gd name="connsiteX10" fmla="*/ 118894 w 128082"/>
                  <a:gd name="connsiteY10" fmla="*/ 36595 h 82338"/>
                  <a:gd name="connsiteX11" fmla="*/ 86873 w 128082"/>
                  <a:gd name="connsiteY11" fmla="*/ 36595 h 82338"/>
                  <a:gd name="connsiteX12" fmla="*/ 86873 w 128082"/>
                  <a:gd name="connsiteY12" fmla="*/ 32021 h 82338"/>
                  <a:gd name="connsiteX13" fmla="*/ 64001 w 128082"/>
                  <a:gd name="connsiteY13" fmla="*/ 9149 h 82338"/>
                  <a:gd name="connsiteX14" fmla="*/ 41129 w 128082"/>
                  <a:gd name="connsiteY14" fmla="*/ 32021 h 82338"/>
                  <a:gd name="connsiteX15" fmla="*/ 41129 w 128082"/>
                  <a:gd name="connsiteY15" fmla="*/ 36595 h 82338"/>
                  <a:gd name="connsiteX16" fmla="*/ 9108 w 128082"/>
                  <a:gd name="connsiteY16" fmla="*/ 36595 h 82338"/>
                  <a:gd name="connsiteX17" fmla="*/ 9108 w 128082"/>
                  <a:gd name="connsiteY17" fmla="*/ 7319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082" h="82338">
                    <a:moveTo>
                      <a:pt x="128042" y="82339"/>
                    </a:moveTo>
                    <a:lnTo>
                      <a:pt x="0" y="82339"/>
                    </a:lnTo>
                    <a:lnTo>
                      <a:pt x="0" y="27446"/>
                    </a:lnTo>
                    <a:lnTo>
                      <a:pt x="32345" y="27446"/>
                    </a:lnTo>
                    <a:cubicBezTo>
                      <a:pt x="34571" y="11942"/>
                      <a:pt x="47930" y="0"/>
                      <a:pt x="64041" y="0"/>
                    </a:cubicBezTo>
                    <a:cubicBezTo>
                      <a:pt x="80153" y="0"/>
                      <a:pt x="93512" y="11942"/>
                      <a:pt x="95738" y="27446"/>
                    </a:cubicBezTo>
                    <a:lnTo>
                      <a:pt x="128083" y="27446"/>
                    </a:lnTo>
                    <a:lnTo>
                      <a:pt x="128083" y="82339"/>
                    </a:lnTo>
                    <a:close/>
                    <a:moveTo>
                      <a:pt x="9149" y="73190"/>
                    </a:moveTo>
                    <a:lnTo>
                      <a:pt x="118894" y="73190"/>
                    </a:lnTo>
                    <a:lnTo>
                      <a:pt x="118894" y="36595"/>
                    </a:lnTo>
                    <a:lnTo>
                      <a:pt x="86873" y="36595"/>
                    </a:lnTo>
                    <a:lnTo>
                      <a:pt x="86873" y="32021"/>
                    </a:lnTo>
                    <a:cubicBezTo>
                      <a:pt x="86873" y="19431"/>
                      <a:pt x="76631" y="9149"/>
                      <a:pt x="64001" y="9149"/>
                    </a:cubicBezTo>
                    <a:cubicBezTo>
                      <a:pt x="51371" y="9149"/>
                      <a:pt x="41129" y="19391"/>
                      <a:pt x="41129" y="32021"/>
                    </a:cubicBezTo>
                    <a:lnTo>
                      <a:pt x="41129" y="36595"/>
                    </a:lnTo>
                    <a:lnTo>
                      <a:pt x="9108" y="36595"/>
                    </a:lnTo>
                    <a:lnTo>
                      <a:pt x="9108" y="73190"/>
                    </a:lnTo>
                    <a:close/>
                  </a:path>
                </a:pathLst>
              </a:custGeom>
              <a:solidFill>
                <a:srgbClr val="252122"/>
              </a:solidFill>
              <a:ln w="4048" cap="flat">
                <a:noFill/>
                <a:prstDash val="solid"/>
                <a:miter/>
              </a:ln>
            </p:spPr>
            <p:txBody>
              <a:bodyPr rtlCol="0" anchor="ctr"/>
              <a:lstStyle/>
              <a:p>
                <a:endParaRPr lang="en-US"/>
              </a:p>
            </p:txBody>
          </p:sp>
          <p:sp>
            <p:nvSpPr>
              <p:cNvPr id="66" name="Freeform 30">
                <a:extLst>
                  <a:ext uri="{FF2B5EF4-FFF2-40B4-BE49-F238E27FC236}">
                    <a16:creationId xmlns:a16="http://schemas.microsoft.com/office/drawing/2014/main" id="{B7BF11F6-31C3-387A-AAF0-52441A05264F}"/>
                  </a:ext>
                </a:extLst>
              </p:cNvPr>
              <p:cNvSpPr/>
              <p:nvPr/>
            </p:nvSpPr>
            <p:spPr>
              <a:xfrm>
                <a:off x="2655050" y="1514419"/>
                <a:ext cx="155447" cy="155447"/>
              </a:xfrm>
              <a:custGeom>
                <a:avLst/>
                <a:gdLst>
                  <a:gd name="connsiteX0" fmla="*/ 77724 w 155447"/>
                  <a:gd name="connsiteY0" fmla="*/ 155448 h 155447"/>
                  <a:gd name="connsiteX1" fmla="*/ 0 w 155447"/>
                  <a:gd name="connsiteY1" fmla="*/ 77724 h 155447"/>
                  <a:gd name="connsiteX2" fmla="*/ 77724 w 155447"/>
                  <a:gd name="connsiteY2" fmla="*/ 0 h 155447"/>
                  <a:gd name="connsiteX3" fmla="*/ 155448 w 155447"/>
                  <a:gd name="connsiteY3" fmla="*/ 77724 h 155447"/>
                  <a:gd name="connsiteX4" fmla="*/ 77724 w 155447"/>
                  <a:gd name="connsiteY4" fmla="*/ 155448 h 155447"/>
                  <a:gd name="connsiteX5" fmla="*/ 77724 w 155447"/>
                  <a:gd name="connsiteY5" fmla="*/ 9108 h 155447"/>
                  <a:gd name="connsiteX6" fmla="*/ 9149 w 155447"/>
                  <a:gd name="connsiteY6" fmla="*/ 77684 h 155447"/>
                  <a:gd name="connsiteX7" fmla="*/ 77724 w 155447"/>
                  <a:gd name="connsiteY7" fmla="*/ 146259 h 155447"/>
                  <a:gd name="connsiteX8" fmla="*/ 146299 w 155447"/>
                  <a:gd name="connsiteY8" fmla="*/ 77684 h 155447"/>
                  <a:gd name="connsiteX9" fmla="*/ 77724 w 155447"/>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7" h="155447">
                    <a:moveTo>
                      <a:pt x="77724" y="155448"/>
                    </a:moveTo>
                    <a:cubicBezTo>
                      <a:pt x="34854" y="155448"/>
                      <a:pt x="0" y="120594"/>
                      <a:pt x="0" y="77724"/>
                    </a:cubicBezTo>
                    <a:cubicBezTo>
                      <a:pt x="0" y="34854"/>
                      <a:pt x="34854" y="0"/>
                      <a:pt x="77724" y="0"/>
                    </a:cubicBezTo>
                    <a:cubicBezTo>
                      <a:pt x="120594" y="0"/>
                      <a:pt x="155448" y="34854"/>
                      <a:pt x="155448" y="77724"/>
                    </a:cubicBezTo>
                    <a:cubicBezTo>
                      <a:pt x="155448" y="120553"/>
                      <a:pt x="120594" y="155448"/>
                      <a:pt x="77724" y="155448"/>
                    </a:cubicBezTo>
                    <a:close/>
                    <a:moveTo>
                      <a:pt x="77724" y="9108"/>
                    </a:moveTo>
                    <a:cubicBezTo>
                      <a:pt x="39915" y="9108"/>
                      <a:pt x="9149" y="39874"/>
                      <a:pt x="9149" y="77684"/>
                    </a:cubicBezTo>
                    <a:cubicBezTo>
                      <a:pt x="9149" y="115493"/>
                      <a:pt x="39915" y="146259"/>
                      <a:pt x="77724" y="146259"/>
                    </a:cubicBezTo>
                    <a:cubicBezTo>
                      <a:pt x="11553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5384288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1AEEA7A-A8F4-C2F5-5107-0D534CC2EE46}"/>
              </a:ext>
            </a:extLst>
          </p:cNvPr>
          <p:cNvSpPr>
            <a:spLocks noGrp="1"/>
          </p:cNvSpPr>
          <p:nvPr>
            <p:ph type="sldNum" sz="quarter" idx="12"/>
          </p:nvPr>
        </p:nvSpPr>
        <p:spPr/>
        <p:txBody>
          <a:bodyPr/>
          <a:lstStyle/>
          <a:p>
            <a:fld id="{9FA635D2-B142-BE49-AECA-6169441F1F99}" type="slidenum">
              <a:rPr lang="en-US" smtClean="0"/>
              <a:t>27</a:t>
            </a:fld>
            <a:endParaRPr lang="en-US"/>
          </a:p>
        </p:txBody>
      </p:sp>
      <p:pic>
        <p:nvPicPr>
          <p:cNvPr id="11" name="Picture Placeholder 10" descr="A person sitting on a bench&#10;&#10;Description automatically generated">
            <a:extLst>
              <a:ext uri="{FF2B5EF4-FFF2-40B4-BE49-F238E27FC236}">
                <a16:creationId xmlns:a16="http://schemas.microsoft.com/office/drawing/2014/main" id="{99539B89-A660-A490-3F0C-44C9EA862D31}"/>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6" name="Text Placeholder 5">
            <a:extLst>
              <a:ext uri="{FF2B5EF4-FFF2-40B4-BE49-F238E27FC236}">
                <a16:creationId xmlns:a16="http://schemas.microsoft.com/office/drawing/2014/main" id="{83F089BB-6A1F-7767-61BF-EE5322FE5375}"/>
              </a:ext>
            </a:extLst>
          </p:cNvPr>
          <p:cNvSpPr>
            <a:spLocks noGrp="1"/>
          </p:cNvSpPr>
          <p:nvPr>
            <p:ph type="body" sz="quarter" idx="39"/>
          </p:nvPr>
        </p:nvSpPr>
        <p:spPr>
          <a:xfrm>
            <a:off x="4780764" y="1854725"/>
            <a:ext cx="4151537" cy="1187450"/>
          </a:xfrm>
        </p:spPr>
        <p:txBody>
          <a:bodyPr/>
          <a:lstStyle/>
          <a:p>
            <a:pPr marL="171450" indent="-171450">
              <a:buFont typeface="Arial" panose="020B0604020202020204" pitchFamily="34" charset="0"/>
              <a:buChar char="•"/>
            </a:pPr>
            <a:r>
              <a:rPr lang="en-US" sz="1200" dirty="0">
                <a:solidFill>
                  <a:schemeClr val="tx1"/>
                </a:solidFill>
                <a:latin typeface="Sun Life New Text" pitchFamily="2" charset="0"/>
              </a:rPr>
              <a:t>Asset allocation tool</a:t>
            </a:r>
          </a:p>
          <a:p>
            <a:pPr marL="171450" indent="-171450">
              <a:buFont typeface="Arial" panose="020B0604020202020204" pitchFamily="34" charset="0"/>
              <a:buChar char="•"/>
            </a:pPr>
            <a:r>
              <a:rPr lang="en-CA" sz="1200" dirty="0">
                <a:solidFill>
                  <a:schemeClr val="tx1"/>
                </a:solidFill>
                <a:latin typeface="Sun Life New Text" pitchFamily="2" charset="0"/>
              </a:rPr>
              <a:t>Morningstar</a:t>
            </a:r>
            <a:r>
              <a:rPr lang="en-CA" sz="1200" baseline="30000" dirty="0">
                <a:solidFill>
                  <a:schemeClr val="tx1"/>
                </a:solidFill>
                <a:latin typeface="Sun Life New Text" pitchFamily="2" charset="0"/>
              </a:rPr>
              <a:t>®</a:t>
            </a:r>
            <a:r>
              <a:rPr lang="en-CA" sz="1200" dirty="0">
                <a:solidFill>
                  <a:schemeClr val="tx1"/>
                </a:solidFill>
                <a:latin typeface="Sun Life New Text" pitchFamily="2" charset="0"/>
              </a:rPr>
              <a:t> </a:t>
            </a:r>
          </a:p>
          <a:p>
            <a:pPr marL="171450" indent="-171450">
              <a:buFont typeface="Arial" panose="020B0604020202020204" pitchFamily="34" charset="0"/>
              <a:buChar char="•"/>
            </a:pPr>
            <a:r>
              <a:rPr lang="en-US" sz="1200" dirty="0">
                <a:solidFill>
                  <a:schemeClr val="tx1"/>
                </a:solidFill>
                <a:latin typeface="Sun Life New Text" pitchFamily="2" charset="0"/>
              </a:rPr>
              <a:t>Fund and fees</a:t>
            </a:r>
          </a:p>
          <a:p>
            <a:pPr marL="171450" indent="-171450">
              <a:buFont typeface="Arial" panose="020B0604020202020204" pitchFamily="34" charset="0"/>
              <a:buChar char="•"/>
            </a:pPr>
            <a:r>
              <a:rPr lang="en-US" sz="1200" dirty="0">
                <a:solidFill>
                  <a:schemeClr val="tx1"/>
                </a:solidFill>
                <a:latin typeface="Sun Life New Text" pitchFamily="2" charset="0"/>
              </a:rPr>
              <a:t>Ask an expert</a:t>
            </a:r>
          </a:p>
          <a:p>
            <a:pPr marL="171450" indent="-171450">
              <a:buFont typeface="Arial" panose="020B0604020202020204" pitchFamily="34" charset="0"/>
              <a:buChar char="•"/>
            </a:pPr>
            <a:endParaRPr lang="en-US" sz="1200" dirty="0">
              <a:solidFill>
                <a:schemeClr val="tx1"/>
              </a:solidFill>
              <a:latin typeface="Sun Life New Text" pitchFamily="2" charset="0"/>
            </a:endParaRPr>
          </a:p>
        </p:txBody>
      </p:sp>
      <p:sp>
        <p:nvSpPr>
          <p:cNvPr id="9" name="Text Placeholder 8">
            <a:extLst>
              <a:ext uri="{FF2B5EF4-FFF2-40B4-BE49-F238E27FC236}">
                <a16:creationId xmlns:a16="http://schemas.microsoft.com/office/drawing/2014/main" id="{EB789DC9-DC44-5FF5-D31F-42A06B1A721C}"/>
              </a:ext>
            </a:extLst>
          </p:cNvPr>
          <p:cNvSpPr>
            <a:spLocks noGrp="1"/>
          </p:cNvSpPr>
          <p:nvPr>
            <p:ph type="body" sz="quarter" idx="33"/>
          </p:nvPr>
        </p:nvSpPr>
        <p:spPr>
          <a:xfrm>
            <a:off x="4734590" y="966817"/>
            <a:ext cx="4163406" cy="720725"/>
          </a:xfrm>
        </p:spPr>
        <p:txBody>
          <a:bodyPr/>
          <a:lstStyle/>
          <a:p>
            <a:r>
              <a:rPr lang="en-US" sz="1600" dirty="0">
                <a:latin typeface="Sun Life New Display" pitchFamily="2" charset="0"/>
              </a:rPr>
              <a:t>Investment tools &amp; resources</a:t>
            </a:r>
          </a:p>
        </p:txBody>
      </p:sp>
      <p:sp>
        <p:nvSpPr>
          <p:cNvPr id="14" name="Text Placeholder 11">
            <a:extLst>
              <a:ext uri="{FF2B5EF4-FFF2-40B4-BE49-F238E27FC236}">
                <a16:creationId xmlns:a16="http://schemas.microsoft.com/office/drawing/2014/main" id="{D656F467-CE71-726F-484B-06F595813A5B}"/>
              </a:ext>
            </a:extLst>
          </p:cNvPr>
          <p:cNvSpPr txBox="1">
            <a:spLocks/>
          </p:cNvSpPr>
          <p:nvPr/>
        </p:nvSpPr>
        <p:spPr>
          <a:xfrm>
            <a:off x="4780764" y="3684682"/>
            <a:ext cx="3582467" cy="1046343"/>
          </a:xfrm>
          <a:prstGeom prst="rect">
            <a:avLst/>
          </a:prstGeom>
          <a:solidFill>
            <a:srgbClr val="FEF8DD"/>
          </a:solidFill>
        </p:spPr>
        <p:txBody>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CA" sz="900" dirty="0">
                <a:solidFill>
                  <a:schemeClr val="tx1"/>
                </a:solidFill>
                <a:latin typeface="Sun Life New Text" pitchFamily="2" charset="0"/>
              </a:rPr>
              <a:t>What is your comfort with risk?</a:t>
            </a:r>
            <a:endParaRPr lang="en-US" sz="900" dirty="0">
              <a:solidFill>
                <a:schemeClr val="tx1"/>
              </a:solidFill>
              <a:latin typeface="Sun Life New Text" pitchFamily="2" charset="0"/>
            </a:endParaRPr>
          </a:p>
          <a:p>
            <a:r>
              <a:rPr lang="en-CA" sz="900" kern="1200" dirty="0">
                <a:solidFill>
                  <a:schemeClr val="tx1"/>
                </a:solidFill>
                <a:latin typeface="Sun Life New Text" pitchFamily="2" charset="0"/>
              </a:rPr>
              <a:t>What are your short-, medium- and long-term goals?</a:t>
            </a:r>
          </a:p>
          <a:p>
            <a:r>
              <a:rPr lang="en-CA" sz="900" kern="1200" dirty="0">
                <a:solidFill>
                  <a:schemeClr val="tx1"/>
                </a:solidFill>
                <a:latin typeface="Sun Life New Text" pitchFamily="2" charset="0"/>
              </a:rPr>
              <a:t>When will you need to draw on your savings?</a:t>
            </a:r>
          </a:p>
          <a:p>
            <a:r>
              <a:rPr lang="en-CA" sz="900" dirty="0">
                <a:solidFill>
                  <a:schemeClr val="tx1"/>
                </a:solidFill>
                <a:latin typeface="Sun Life New Text" pitchFamily="2" charset="0"/>
              </a:rPr>
              <a:t>Is your investment portfolio well diversified</a:t>
            </a:r>
            <a:r>
              <a:rPr lang="en-CA" sz="900" dirty="0">
                <a:solidFill>
                  <a:srgbClr val="003946"/>
                </a:solidFill>
                <a:latin typeface="Sun Life New Text" pitchFamily="2" charset="0"/>
              </a:rPr>
              <a:t>?</a:t>
            </a:r>
            <a:endParaRPr lang="en-US" sz="900" dirty="0">
              <a:latin typeface="Sun Life New Text" pitchFamily="2" charset="0"/>
            </a:endParaRPr>
          </a:p>
        </p:txBody>
      </p:sp>
    </p:spTree>
    <p:extLst>
      <p:ext uri="{BB962C8B-B14F-4D97-AF65-F5344CB8AC3E}">
        <p14:creationId xmlns:p14="http://schemas.microsoft.com/office/powerpoint/2010/main" val="1278090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nvPr>
        </p:nvSpPr>
        <p:spPr/>
        <p:txBody>
          <a:bodyPr/>
          <a:lstStyle/>
          <a:p>
            <a:fld id="{9FA635D2-B142-BE49-AECA-6169441F1F99}" type="slidenum">
              <a:rPr lang="en-US" smtClean="0"/>
              <a:t>28</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nvPr>
        </p:nvSpPr>
        <p:spPr/>
        <p:txBody>
          <a:bodyPr/>
          <a:lstStyle/>
          <a:p>
            <a:r>
              <a:rPr lang="en-US" sz="1600" dirty="0">
                <a:latin typeface="Sun Life New Display" pitchFamily="2" charset="0"/>
              </a:rPr>
              <a:t>Let me do it</a:t>
            </a:r>
          </a:p>
        </p:txBody>
      </p:sp>
      <p:sp>
        <p:nvSpPr>
          <p:cNvPr id="11" name="Rectangle 10">
            <a:extLst>
              <a:ext uri="{FF2B5EF4-FFF2-40B4-BE49-F238E27FC236}">
                <a16:creationId xmlns:a16="http://schemas.microsoft.com/office/drawing/2014/main" id="{955F89B2-8851-6F70-69BA-BC0588F6419B}"/>
              </a:ext>
            </a:extLst>
          </p:cNvPr>
          <p:cNvSpPr/>
          <p:nvPr/>
        </p:nvSpPr>
        <p:spPr>
          <a:xfrm>
            <a:off x="463951" y="4681950"/>
            <a:ext cx="6221492" cy="215444"/>
          </a:xfrm>
          <a:prstGeom prst="rect">
            <a:avLst/>
          </a:prstGeom>
        </p:spPr>
        <p:txBody>
          <a:bodyPr wrap="square" lIns="91440" tIns="45720" rIns="91440" bIns="45720" anchor="t">
            <a:spAutoFit/>
          </a:bodyPr>
          <a:lstStyle/>
          <a:p>
            <a:pPr lvl="0" defTabSz="822960">
              <a:defRPr/>
            </a:pPr>
            <a:r>
              <a:rPr lang="en-US" sz="800" dirty="0">
                <a:latin typeface="Sun Life New Text" pitchFamily="2" charset="0"/>
                <a:cs typeface="Arial"/>
              </a:rPr>
              <a:t>*Fund Management Fees as at </a:t>
            </a:r>
            <a:r>
              <a:rPr lang="en-US" sz="800" dirty="0">
                <a:solidFill>
                  <a:srgbClr val="FF0000"/>
                </a:solidFill>
                <a:latin typeface="Sun Life New Text" pitchFamily="2" charset="0"/>
                <a:cs typeface="Arial"/>
              </a:rPr>
              <a:t>MONTH DAY, 2026</a:t>
            </a:r>
            <a:endParaRPr lang="en-US" sz="800" dirty="0">
              <a:solidFill>
                <a:srgbClr val="FF0000"/>
              </a:solidFill>
              <a:latin typeface="Sun Life New Text" pitchFamily="2" charset="0"/>
              <a:cs typeface="Arial" panose="020B0604020202020204" pitchFamily="34" charset="0"/>
            </a:endParaRPr>
          </a:p>
        </p:txBody>
      </p:sp>
      <p:graphicFrame>
        <p:nvGraphicFramePr>
          <p:cNvPr id="5" name="Table 4">
            <a:extLst>
              <a:ext uri="{FF2B5EF4-FFF2-40B4-BE49-F238E27FC236}">
                <a16:creationId xmlns:a16="http://schemas.microsoft.com/office/drawing/2014/main" id="{364F4CD4-69C2-A276-DFAE-78AFE1C050D3}"/>
              </a:ext>
            </a:extLst>
          </p:cNvPr>
          <p:cNvGraphicFramePr>
            <a:graphicFrameLocks noGrp="1"/>
          </p:cNvGraphicFramePr>
          <p:nvPr>
            <p:extLst>
              <p:ext uri="{D42A27DB-BD31-4B8C-83A1-F6EECF244321}">
                <p14:modId xmlns:p14="http://schemas.microsoft.com/office/powerpoint/2010/main" val="2632950921"/>
              </p:ext>
            </p:extLst>
          </p:nvPr>
        </p:nvGraphicFramePr>
        <p:xfrm>
          <a:off x="900289" y="974709"/>
          <a:ext cx="7343422" cy="3194082"/>
        </p:xfrm>
        <a:graphic>
          <a:graphicData uri="http://schemas.openxmlformats.org/drawingml/2006/table">
            <a:tbl>
              <a:tblPr firstRow="1" bandRow="1">
                <a:tableStyleId>{2D5ABB26-0587-4C30-8999-92F81FD0307C}</a:tableStyleId>
              </a:tblPr>
              <a:tblGrid>
                <a:gridCol w="1773044">
                  <a:extLst>
                    <a:ext uri="{9D8B030D-6E8A-4147-A177-3AD203B41FA5}">
                      <a16:colId xmlns:a16="http://schemas.microsoft.com/office/drawing/2014/main" val="1305864649"/>
                    </a:ext>
                  </a:extLst>
                </a:gridCol>
                <a:gridCol w="4742985">
                  <a:extLst>
                    <a:ext uri="{9D8B030D-6E8A-4147-A177-3AD203B41FA5}">
                      <a16:colId xmlns:a16="http://schemas.microsoft.com/office/drawing/2014/main" val="2388089567"/>
                    </a:ext>
                  </a:extLst>
                </a:gridCol>
                <a:gridCol w="827393">
                  <a:extLst>
                    <a:ext uri="{9D8B030D-6E8A-4147-A177-3AD203B41FA5}">
                      <a16:colId xmlns:a16="http://schemas.microsoft.com/office/drawing/2014/main" val="2143853516"/>
                    </a:ext>
                  </a:extLst>
                </a:gridCol>
              </a:tblGrid>
              <a:tr h="324602">
                <a:tc>
                  <a:txBody>
                    <a:bodyPr/>
                    <a:lstStyle/>
                    <a:p>
                      <a:r>
                        <a:rPr lang="en-US" sz="1200" b="0" dirty="0">
                          <a:solidFill>
                            <a:srgbClr val="003846"/>
                          </a:solidFill>
                          <a:latin typeface="Sun Life New Display" pitchFamily="2" charset="0"/>
                          <a:cs typeface="Arial" panose="020B0604020202020204" pitchFamily="34" charset="0"/>
                        </a:rPr>
                        <a:t>Fund category</a:t>
                      </a:r>
                      <a:endParaRPr lang="en-CA" sz="1200" b="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tc>
                  <a:txBody>
                    <a:bodyPr/>
                    <a:lstStyle/>
                    <a:p>
                      <a:r>
                        <a:rPr lang="en-US" sz="1200" b="0" dirty="0">
                          <a:solidFill>
                            <a:srgbClr val="003846"/>
                          </a:solidFill>
                          <a:latin typeface="Sun Life New Display" pitchFamily="2" charset="0"/>
                          <a:cs typeface="Arial" panose="020B0604020202020204" pitchFamily="34" charset="0"/>
                        </a:rPr>
                        <a:t>Fund name</a:t>
                      </a:r>
                      <a:endParaRPr lang="en-CA" sz="1200" b="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tc>
                  <a:txBody>
                    <a:bodyPr/>
                    <a:lstStyle/>
                    <a:p>
                      <a:r>
                        <a:rPr lang="en-US" sz="1200" b="0" dirty="0">
                          <a:solidFill>
                            <a:srgbClr val="003846"/>
                          </a:solidFill>
                          <a:latin typeface="Sun Life New Display" pitchFamily="2" charset="0"/>
                          <a:cs typeface="Arial" panose="020B0604020202020204" pitchFamily="34" charset="0"/>
                        </a:rPr>
                        <a:t>FMF</a:t>
                      </a:r>
                      <a:r>
                        <a:rPr lang="en-US" sz="1200" b="0" baseline="30000" dirty="0">
                          <a:solidFill>
                            <a:srgbClr val="003846"/>
                          </a:solidFill>
                          <a:latin typeface="Sun Life New Display" pitchFamily="2" charset="0"/>
                          <a:cs typeface="Arial" panose="020B0604020202020204" pitchFamily="34" charset="0"/>
                        </a:rPr>
                        <a:t>*</a:t>
                      </a:r>
                      <a:endParaRPr lang="en-CA" sz="1200" b="0" baseline="3000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extLst>
                  <a:ext uri="{0D108BD9-81ED-4DB2-BD59-A6C34878D82A}">
                    <a16:rowId xmlns:a16="http://schemas.microsoft.com/office/drawing/2014/main" val="1903543639"/>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Guaranteed</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1, 3 &amp; 5 Year Guaranteed</a:t>
                      </a: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N/A</a:t>
                      </a: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52922257"/>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Money market</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Sun Life Money Market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64795692"/>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rPr>
                        <a:t>Bond/Fixed income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ABC Fixed Income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a:ln>
                            <a:noFill/>
                          </a:ln>
                          <a:solidFill>
                            <a:schemeClr val="tx1"/>
                          </a:solidFill>
                          <a:effectLst/>
                          <a:uLnTx/>
                          <a:uFillTx/>
                          <a:latin typeface="Sun Life New Text" pitchFamily="2" charset="0"/>
                          <a:ea typeface="+mn-ea"/>
                          <a:cs typeface="Arial" panose="020B0604020202020204" pitchFamily="34" charset="0"/>
                        </a:rPr>
                        <a:t>0.00%</a:t>
                      </a:r>
                      <a:endPar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737173751"/>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rPr>
                        <a:t>Balanced</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ABC Balanced</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a:ln>
                            <a:noFill/>
                          </a:ln>
                          <a:solidFill>
                            <a:schemeClr val="tx1"/>
                          </a:solidFill>
                          <a:effectLst/>
                          <a:uLnTx/>
                          <a:uFillTx/>
                          <a:latin typeface="Sun Life New Text" pitchFamily="2" charset="0"/>
                          <a:ea typeface="+mn-ea"/>
                          <a:cs typeface="Arial" panose="020B0604020202020204" pitchFamily="34" charset="0"/>
                        </a:rPr>
                        <a:t>0.00%</a:t>
                      </a:r>
                      <a:endPar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353416975"/>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Canadian equity</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ABC Canadian Equity</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a:ln>
                            <a:noFill/>
                          </a:ln>
                          <a:solidFill>
                            <a:schemeClr val="tx1"/>
                          </a:solidFill>
                          <a:effectLst/>
                          <a:uLnTx/>
                          <a:uFillTx/>
                          <a:latin typeface="Sun Life New Text" pitchFamily="2" charset="0"/>
                          <a:ea typeface="+mn-ea"/>
                          <a:cs typeface="Arial" panose="020B0604020202020204" pitchFamily="34" charset="0"/>
                        </a:rPr>
                        <a:t>0.00%</a:t>
                      </a:r>
                      <a:endPar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851480875"/>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U.S. equity</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ABC U.S. Equity</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a:ln>
                            <a:noFill/>
                          </a:ln>
                          <a:solidFill>
                            <a:schemeClr val="tx1"/>
                          </a:solidFill>
                          <a:effectLst/>
                          <a:uLnTx/>
                          <a:uFillTx/>
                          <a:latin typeface="Sun Life New Text" pitchFamily="2" charset="0"/>
                          <a:ea typeface="+mn-ea"/>
                          <a:cs typeface="Arial" panose="020B0604020202020204" pitchFamily="34" charset="0"/>
                        </a:rPr>
                        <a:t>0.00%</a:t>
                      </a:r>
                      <a:endPar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83602389"/>
                  </a:ext>
                </a:extLst>
              </a:tr>
              <a:tr h="59726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International/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Global equity</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ABC International Equity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ABC Global Equity</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501012022"/>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a:ln>
                            <a:noFill/>
                          </a:ln>
                          <a:solidFill>
                            <a:schemeClr val="tx1"/>
                          </a:solidFill>
                          <a:effectLst/>
                          <a:latin typeface="Sun Life New Text" pitchFamily="2" charset="0"/>
                          <a:cs typeface="Arial" panose="020B0604020202020204" pitchFamily="34" charset="0"/>
                        </a:rPr>
                        <a:t>Real estate</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ABC Canadian Real Estate</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458145994"/>
                  </a:ext>
                </a:extLst>
              </a:tr>
            </a:tbl>
          </a:graphicData>
        </a:graphic>
      </p:graphicFrame>
    </p:spTree>
    <p:extLst>
      <p:ext uri="{BB962C8B-B14F-4D97-AF65-F5344CB8AC3E}">
        <p14:creationId xmlns:p14="http://schemas.microsoft.com/office/powerpoint/2010/main" val="1276715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Lst>
          </p:cNvPr>
          <p:cNvSpPr>
            <a:spLocks noGrp="1"/>
          </p:cNvSpPr>
          <p:nvPr>
            <p:ph type="sldNum" sz="quarter" idx="12"/>
          </p:nvPr>
        </p:nvSpPr>
        <p:spPr/>
        <p:txBody>
          <a:bodyPr/>
          <a:lstStyle/>
          <a:p>
            <a:fld id="{9FA635D2-B142-BE49-AECA-6169441F1F99}" type="slidenum">
              <a:rPr lang="en-US" smtClean="0"/>
              <a:pPr/>
              <a:t>29</a:t>
            </a:fld>
            <a:endParaRPr lang="en-US"/>
          </a:p>
        </p:txBody>
      </p:sp>
      <p:sp>
        <p:nvSpPr>
          <p:cNvPr id="12" name="Text Placeholder 11">
            <a:extLst>
              <a:ext uri="{FF2B5EF4-FFF2-40B4-BE49-F238E27FC236}">
                <a16:creationId xmlns:a16="http://schemas.microsoft.com/office/drawing/2014/main" id="{2D32F8F9-56AA-08B6-B09A-A420943FE7EF}"/>
              </a:ext>
            </a:extLst>
          </p:cNvPr>
          <p:cNvSpPr>
            <a:spLocks noGrp="1"/>
          </p:cNvSpPr>
          <p:nvPr>
            <p:ph type="body" sz="quarter" idx="33"/>
          </p:nvPr>
        </p:nvSpPr>
        <p:spPr>
          <a:xfrm>
            <a:off x="4980594" y="861060"/>
            <a:ext cx="4163406" cy="720725"/>
          </a:xfrm>
        </p:spPr>
        <p:txBody>
          <a:bodyPr/>
          <a:lstStyle/>
          <a:p>
            <a:r>
              <a:rPr lang="en-US" sz="1600" dirty="0">
                <a:latin typeface="Sun Life New Display" pitchFamily="2" charset="0"/>
              </a:rPr>
              <a:t>How your fees compare</a:t>
            </a:r>
          </a:p>
          <a:p>
            <a:endParaRPr lang="en-US" sz="1600" dirty="0">
              <a:latin typeface="Sun Life New Display" pitchFamily="2" charset="0"/>
            </a:endParaRPr>
          </a:p>
        </p:txBody>
      </p:sp>
      <p:graphicFrame>
        <p:nvGraphicFramePr>
          <p:cNvPr id="22" name="Table 21">
            <a:extLst>
              <a:ext uri="{FF2B5EF4-FFF2-40B4-BE49-F238E27FC236}">
                <a16:creationId xmlns:a16="http://schemas.microsoft.com/office/drawing/2014/main" id="{FE54EAAB-2F5C-D7AD-29E5-87393C2ADB10}"/>
              </a:ext>
            </a:extLst>
          </p:cNvPr>
          <p:cNvGraphicFramePr>
            <a:graphicFrameLocks noGrp="1"/>
          </p:cNvGraphicFramePr>
          <p:nvPr/>
        </p:nvGraphicFramePr>
        <p:xfrm>
          <a:off x="4771779" y="2062168"/>
          <a:ext cx="4163406" cy="1581861"/>
        </p:xfrm>
        <a:graphic>
          <a:graphicData uri="http://schemas.openxmlformats.org/drawingml/2006/table">
            <a:tbl>
              <a:tblPr firstRow="1" bandRow="1">
                <a:tableStyleId>{2D5ABB26-0587-4C30-8999-92F81FD0307C}</a:tableStyleId>
              </a:tblPr>
              <a:tblGrid>
                <a:gridCol w="2081703">
                  <a:extLst>
                    <a:ext uri="{9D8B030D-6E8A-4147-A177-3AD203B41FA5}">
                      <a16:colId xmlns:a16="http://schemas.microsoft.com/office/drawing/2014/main" val="1305864649"/>
                    </a:ext>
                  </a:extLst>
                </a:gridCol>
                <a:gridCol w="2081703">
                  <a:extLst>
                    <a:ext uri="{9D8B030D-6E8A-4147-A177-3AD203B41FA5}">
                      <a16:colId xmlns:a16="http://schemas.microsoft.com/office/drawing/2014/main" val="2388089567"/>
                    </a:ext>
                  </a:extLst>
                </a:gridCol>
              </a:tblGrid>
              <a:tr h="374887">
                <a:tc>
                  <a:txBody>
                    <a:bodyPr/>
                    <a:lstStyle/>
                    <a:p>
                      <a:pPr algn="l"/>
                      <a:r>
                        <a:rPr lang="en-US" sz="1200" b="1" dirty="0">
                          <a:solidFill>
                            <a:srgbClr val="003846"/>
                          </a:solidFill>
                          <a:latin typeface="Sun Life New Text" pitchFamily="2" charset="0"/>
                          <a:cs typeface="Arial" panose="020B0604020202020204" pitchFamily="34" charset="0"/>
                        </a:rPr>
                        <a:t>Fund category (domiciled)</a:t>
                      </a:r>
                      <a:endParaRPr lang="en-CA" sz="1200" b="1" dirty="0">
                        <a:solidFill>
                          <a:srgbClr val="003846"/>
                        </a:solidFill>
                        <a:latin typeface="Sun Life New Text"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tc>
                  <a:txBody>
                    <a:bodyPr/>
                    <a:lstStyle/>
                    <a:p>
                      <a:pPr algn="ctr"/>
                      <a:r>
                        <a:rPr lang="en-US" sz="1200" b="1" dirty="0">
                          <a:solidFill>
                            <a:srgbClr val="003846"/>
                          </a:solidFill>
                          <a:latin typeface="Sun Life New Text" pitchFamily="2" charset="0"/>
                          <a:cs typeface="Arial" panose="020B0604020202020204" pitchFamily="34" charset="0"/>
                        </a:rPr>
                        <a:t>Median retail fees</a:t>
                      </a:r>
                      <a:r>
                        <a:rPr lang="en-US" sz="1200" b="1" baseline="30000" dirty="0">
                          <a:solidFill>
                            <a:srgbClr val="003846"/>
                          </a:solidFill>
                          <a:latin typeface="Sun Life New Text" pitchFamily="2" charset="0"/>
                          <a:cs typeface="Arial" panose="020B0604020202020204" pitchFamily="34" charset="0"/>
                        </a:rPr>
                        <a:t>1</a:t>
                      </a:r>
                      <a:endParaRPr lang="en-CA" sz="1200" b="1" baseline="30000" dirty="0">
                        <a:solidFill>
                          <a:srgbClr val="003846"/>
                        </a:solidFill>
                        <a:latin typeface="Sun Life New Text"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EF8DD"/>
                    </a:solidFill>
                  </a:tcPr>
                </a:tc>
                <a:extLst>
                  <a:ext uri="{0D108BD9-81ED-4DB2-BD59-A6C34878D82A}">
                    <a16:rowId xmlns:a16="http://schemas.microsoft.com/office/drawing/2014/main" val="1903543639"/>
                  </a:ext>
                </a:extLst>
              </a:tr>
              <a:tr h="374887">
                <a:tc>
                  <a:txBody>
                    <a:bodyPr/>
                    <a:lstStyle/>
                    <a:p>
                      <a:pPr lvl="0" algn="l" eaLnBrk="1" hangingPunct="1">
                        <a:spcBef>
                          <a:spcPct val="20000"/>
                        </a:spcBef>
                      </a:pPr>
                      <a:r>
                        <a:rPr lang="en-US" sz="1200" b="0" dirty="0">
                          <a:solidFill>
                            <a:schemeClr val="tx1"/>
                          </a:solidFill>
                          <a:latin typeface="Sun Life New Text" pitchFamily="2" charset="0"/>
                          <a:cs typeface="Arial" panose="020B0604020202020204" pitchFamily="34" charset="0"/>
                        </a:rPr>
                        <a:t>Bond (Fixed income)</a:t>
                      </a:r>
                      <a:endParaRPr lang="en-CA" sz="1200" b="0" dirty="0">
                        <a:solidFill>
                          <a:schemeClr val="tx1"/>
                        </a:solidFill>
                        <a:latin typeface="Sun Life New Text" pitchFamily="2" charset="0"/>
                        <a:cs typeface="Arial" panose="020B0604020202020204" pitchFamily="34" charset="0"/>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0.89%</a:t>
                      </a:r>
                      <a:endParaRPr kumimoji="0" lang="en-CA"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52922257"/>
                  </a:ext>
                </a:extLst>
              </a:tr>
              <a:tr h="374887">
                <a:tc>
                  <a:txBody>
                    <a:bodyPr/>
                    <a:lstStyle/>
                    <a:p>
                      <a:pPr lvl="0" algn="l" eaLnBrk="1" hangingPunct="1">
                        <a:spcBef>
                          <a:spcPct val="20000"/>
                        </a:spcBef>
                      </a:pPr>
                      <a:r>
                        <a:rPr lang="en-US" sz="1200" b="0" dirty="0">
                          <a:solidFill>
                            <a:schemeClr val="tx1"/>
                          </a:solidFill>
                          <a:latin typeface="Sun Life New Text" pitchFamily="2" charset="0"/>
                          <a:cs typeface="Arial" panose="020B0604020202020204" pitchFamily="34" charset="0"/>
                        </a:rPr>
                        <a:t>Equity</a:t>
                      </a:r>
                      <a:endParaRPr lang="en-CA" sz="1200" b="0" dirty="0">
                        <a:solidFill>
                          <a:schemeClr val="tx1"/>
                        </a:solidFill>
                        <a:latin typeface="Sun Life New Text" pitchFamily="2"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1.76%</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203058729"/>
                  </a:ext>
                </a:extLst>
              </a:tr>
              <a:tr h="374887">
                <a:tc>
                  <a:txBody>
                    <a:bodyPr/>
                    <a:lstStyle/>
                    <a:p>
                      <a:pPr lvl="0" algn="l" eaLnBrk="1" hangingPunct="1">
                        <a:spcBef>
                          <a:spcPct val="20000"/>
                        </a:spcBef>
                      </a:pPr>
                      <a:r>
                        <a:rPr lang="en-US" sz="1200" b="0" dirty="0">
                          <a:solidFill>
                            <a:schemeClr val="tx1"/>
                          </a:solidFill>
                          <a:latin typeface="Sun Life New Text" pitchFamily="2" charset="0"/>
                          <a:cs typeface="Arial" panose="020B0604020202020204" pitchFamily="34" charset="0"/>
                        </a:rPr>
                        <a:t>Allocation</a:t>
                      </a:r>
                      <a:endParaRPr lang="en-CA" sz="1200" b="0" dirty="0">
                        <a:solidFill>
                          <a:schemeClr val="tx1"/>
                        </a:solidFill>
                        <a:latin typeface="Sun Life New Text" pitchFamily="2" charset="0"/>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1.90%</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228991697"/>
                  </a:ext>
                </a:extLst>
              </a:tr>
            </a:tbl>
          </a:graphicData>
        </a:graphic>
      </p:graphicFrame>
      <p:sp>
        <p:nvSpPr>
          <p:cNvPr id="23" name="TextBox 22">
            <a:extLst>
              <a:ext uri="{FF2B5EF4-FFF2-40B4-BE49-F238E27FC236}">
                <a16:creationId xmlns:a16="http://schemas.microsoft.com/office/drawing/2014/main" id="{391F72CC-C106-02A3-5771-36E2D9B51152}"/>
              </a:ext>
            </a:extLst>
          </p:cNvPr>
          <p:cNvSpPr txBox="1"/>
          <p:nvPr/>
        </p:nvSpPr>
        <p:spPr>
          <a:xfrm>
            <a:off x="4622269" y="4703134"/>
            <a:ext cx="4363185" cy="215444"/>
          </a:xfrm>
          <a:prstGeom prst="rect">
            <a:avLst/>
          </a:prstGeom>
          <a:noFill/>
        </p:spPr>
        <p:txBody>
          <a:bodyPr wrap="square" rtlCol="0">
            <a:spAutoFit/>
          </a:bodyPr>
          <a:lstStyle/>
          <a:p>
            <a:pPr defTabSz="822960">
              <a:defRPr/>
            </a:pPr>
            <a:r>
              <a:rPr lang="en-CA" sz="800" b="1" i="0" u="none" strike="noStrike" baseline="30000" dirty="0">
                <a:latin typeface="Sun Life New Text" pitchFamily="2" charset="0"/>
              </a:rPr>
              <a:t>1</a:t>
            </a:r>
            <a:r>
              <a:rPr lang="en-CA" sz="800" b="1" i="0" u="none" strike="noStrike" baseline="0" dirty="0">
                <a:latin typeface="Sun Life New Text" pitchFamily="2" charset="0"/>
              </a:rPr>
              <a:t>Source: </a:t>
            </a:r>
            <a:r>
              <a:rPr lang="en-CA" sz="800" b="0" i="0" u="none" strike="noStrike" baseline="0" dirty="0">
                <a:latin typeface="Sun Life New Text" pitchFamily="2" charset="0"/>
              </a:rPr>
              <a:t>Morningstar "Global Investor Experience Study: Fees and Expense," March 2022</a:t>
            </a:r>
            <a:endParaRPr lang="en-US" sz="800" dirty="0">
              <a:latin typeface="Sun Life New Text" pitchFamily="2" charset="0"/>
              <a:cs typeface="Arial" panose="020B0604020202020204" pitchFamily="34" charset="0"/>
            </a:endParaRPr>
          </a:p>
        </p:txBody>
      </p:sp>
      <p:pic>
        <p:nvPicPr>
          <p:cNvPr id="6" name="Picture Placeholder 5">
            <a:extLst>
              <a:ext uri="{FF2B5EF4-FFF2-40B4-BE49-F238E27FC236}">
                <a16:creationId xmlns:a16="http://schemas.microsoft.com/office/drawing/2014/main" id="{528349FB-7C14-2CA0-10BF-03075E8F472F}"/>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19793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nvPr>
        </p:nvSpPr>
        <p:spPr/>
        <p:txBody>
          <a:bodyPr/>
          <a:lstStyle/>
          <a:p>
            <a:r>
              <a:rPr lang="en-US" dirty="0"/>
              <a:t>01.</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nvPr>
        </p:nvSpPr>
        <p:spPr/>
        <p:txBody>
          <a:bodyPr/>
          <a:lstStyle/>
          <a:p>
            <a:r>
              <a:rPr lang="en-US" dirty="0"/>
              <a:t>Your savings goals</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nvPr>
        </p:nvSpPr>
        <p:spPr/>
        <p:txBody>
          <a:bodyPr/>
          <a:lstStyle/>
          <a:p>
            <a:fld id="{9FA635D2-B142-BE49-AECA-6169441F1F99}" type="slidenum">
              <a:rPr lang="en-US" smtClean="0"/>
              <a:t>3</a:t>
            </a:fld>
            <a:endParaRPr lang="en-US" dirty="0"/>
          </a:p>
        </p:txBody>
      </p:sp>
    </p:spTree>
    <p:extLst>
      <p:ext uri="{BB962C8B-B14F-4D97-AF65-F5344CB8AC3E}">
        <p14:creationId xmlns:p14="http://schemas.microsoft.com/office/powerpoint/2010/main" val="2330749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0B86B4-3946-2F90-F360-DD9BAAA7027F}"/>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New Text"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30</a:t>
            </a:fld>
            <a:endParaRPr kumimoji="0" lang="en-US" sz="600" b="1" i="0" u="none" strike="noStrike" kern="1200" cap="none" spc="0" normalizeH="0" baseline="0" noProof="0">
              <a:ln>
                <a:noFill/>
              </a:ln>
              <a:solidFill>
                <a:srgbClr val="000000"/>
              </a:solidFill>
              <a:effectLst/>
              <a:uLnTx/>
              <a:uFillTx/>
              <a:latin typeface="Sun Life New Text" pitchFamily="2" charset="0"/>
              <a:ea typeface="+mn-ea"/>
              <a:cs typeface="+mn-cs"/>
            </a:endParaRPr>
          </a:p>
        </p:txBody>
      </p:sp>
      <p:sp>
        <p:nvSpPr>
          <p:cNvPr id="4" name="Text Placeholder 3">
            <a:extLst>
              <a:ext uri="{FF2B5EF4-FFF2-40B4-BE49-F238E27FC236}">
                <a16:creationId xmlns:a16="http://schemas.microsoft.com/office/drawing/2014/main" id="{5C360714-E2EC-74DC-08D1-A87FC4D6D5A2}"/>
              </a:ext>
            </a:extLst>
          </p:cNvPr>
          <p:cNvSpPr>
            <a:spLocks noGrp="1"/>
          </p:cNvSpPr>
          <p:nvPr>
            <p:ph type="body" sz="quarter" idx="13"/>
          </p:nvPr>
        </p:nvSpPr>
        <p:spPr/>
        <p:txBody>
          <a:bodyPr/>
          <a:lstStyle/>
          <a:p>
            <a:r>
              <a:rPr lang="en-US" sz="1600" dirty="0">
                <a:latin typeface="Sun Life New Display" pitchFamily="2" charset="0"/>
              </a:rPr>
              <a:t>Less is more</a:t>
            </a:r>
          </a:p>
        </p:txBody>
      </p:sp>
      <p:graphicFrame>
        <p:nvGraphicFramePr>
          <p:cNvPr id="8" name="Chart 7">
            <a:extLst>
              <a:ext uri="{FF2B5EF4-FFF2-40B4-BE49-F238E27FC236}">
                <a16:creationId xmlns:a16="http://schemas.microsoft.com/office/drawing/2014/main" id="{1DE56B43-2327-1272-01E6-9C468445C28C}"/>
              </a:ext>
            </a:extLst>
          </p:cNvPr>
          <p:cNvGraphicFramePr/>
          <p:nvPr>
            <p:extLst>
              <p:ext uri="{D42A27DB-BD31-4B8C-83A1-F6EECF244321}">
                <p14:modId xmlns:p14="http://schemas.microsoft.com/office/powerpoint/2010/main" val="1402477739"/>
              </p:ext>
            </p:extLst>
          </p:nvPr>
        </p:nvGraphicFramePr>
        <p:xfrm>
          <a:off x="482269" y="972889"/>
          <a:ext cx="4959893" cy="3424687"/>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2">
            <a:extLst>
              <a:ext uri="{FF2B5EF4-FFF2-40B4-BE49-F238E27FC236}">
                <a16:creationId xmlns:a16="http://schemas.microsoft.com/office/drawing/2014/main" id="{173E0440-5EAE-B8CB-062D-0B2AD62F3E39}"/>
              </a:ext>
            </a:extLst>
          </p:cNvPr>
          <p:cNvSpPr txBox="1">
            <a:spLocks/>
          </p:cNvSpPr>
          <p:nvPr/>
        </p:nvSpPr>
        <p:spPr bwMode="auto">
          <a:xfrm>
            <a:off x="428399" y="4543199"/>
            <a:ext cx="8353425" cy="32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987527" rtl="0" eaLnBrk="1" fontAlgn="auto" latinLnBrk="0" hangingPunct="1">
              <a:lnSpc>
                <a:spcPct val="100000"/>
              </a:lnSpc>
              <a:spcBef>
                <a:spcPts val="0"/>
              </a:spcBef>
              <a:spcAft>
                <a:spcPts val="0"/>
              </a:spcAft>
              <a:buClrTx/>
              <a:buSzTx/>
              <a:buFontTx/>
              <a:buNone/>
              <a:tabLst/>
              <a:defRPr/>
            </a:pPr>
            <a:r>
              <a:rPr kumimoji="0" lang="en-CA" sz="800"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For illustrative purposes only to understand the concept.  For your plan specifics, review your available funds and fees on </a:t>
            </a:r>
            <a:r>
              <a:rPr kumimoji="0" lang="en-CA" sz="800" b="1" i="0" u="none" strike="noStrike" kern="1200" cap="none" spc="0" normalizeH="0" baseline="0" noProof="0" dirty="0">
                <a:ln>
                  <a:noFill/>
                </a:ln>
                <a:solidFill>
                  <a:srgbClr val="0070C0"/>
                </a:solidFill>
                <a:effectLst/>
                <a:uLnTx/>
                <a:uFillTx/>
                <a:latin typeface="Sun Life New Text" pitchFamily="2" charset="0"/>
                <a:ea typeface="+mn-ea"/>
                <a:cs typeface="Arial" panose="020B0604020202020204" pitchFamily="34" charset="0"/>
              </a:rPr>
              <a:t>mysunlife.ca</a:t>
            </a:r>
          </a:p>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endParaRPr kumimoji="0" lang="en-US" sz="7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
        <p:nvSpPr>
          <p:cNvPr id="10" name="Left Brace 9">
            <a:extLst>
              <a:ext uri="{FF2B5EF4-FFF2-40B4-BE49-F238E27FC236}">
                <a16:creationId xmlns:a16="http://schemas.microsoft.com/office/drawing/2014/main" id="{5C925C4F-4808-0664-26C1-60A8C3D2E15E}"/>
              </a:ext>
            </a:extLst>
          </p:cNvPr>
          <p:cNvSpPr/>
          <p:nvPr/>
        </p:nvSpPr>
        <p:spPr>
          <a:xfrm flipH="1">
            <a:off x="4275863" y="1754356"/>
            <a:ext cx="349858" cy="416350"/>
          </a:xfrm>
          <a:prstGeom prst="leftBrace">
            <a:avLst/>
          </a:prstGeom>
          <a:ln w="12700">
            <a:solidFill>
              <a:srgbClr val="00384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un Life Sans"/>
              <a:ea typeface="+mn-ea"/>
              <a:cs typeface="+mn-cs"/>
            </a:endParaRPr>
          </a:p>
        </p:txBody>
      </p:sp>
      <p:sp>
        <p:nvSpPr>
          <p:cNvPr id="14" name="TextBox 1">
            <a:extLst>
              <a:ext uri="{FF2B5EF4-FFF2-40B4-BE49-F238E27FC236}">
                <a16:creationId xmlns:a16="http://schemas.microsoft.com/office/drawing/2014/main" id="{17FA7822-4BAC-CA2D-D263-8C82D92BC1A0}"/>
              </a:ext>
            </a:extLst>
          </p:cNvPr>
          <p:cNvSpPr txBox="1"/>
          <p:nvPr/>
        </p:nvSpPr>
        <p:spPr>
          <a:xfrm>
            <a:off x="4604676" y="1835310"/>
            <a:ext cx="914400" cy="254442"/>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003846"/>
                </a:solidFill>
                <a:effectLst/>
                <a:uLnTx/>
                <a:uFillTx/>
                <a:latin typeface="Sun Life New Text" pitchFamily="2" charset="0"/>
                <a:ea typeface="+mn-ea"/>
                <a:cs typeface="+mn-cs"/>
              </a:rPr>
              <a:t>$42,846</a:t>
            </a:r>
            <a:endParaRPr kumimoji="0" lang="en-US" sz="1200" b="1" i="0" u="none" strike="noStrike" kern="1200" cap="none" spc="0" normalizeH="0" baseline="0" noProof="0" dirty="0">
              <a:ln>
                <a:noFill/>
              </a:ln>
              <a:solidFill>
                <a:srgbClr val="003846"/>
              </a:solidFill>
              <a:effectLst/>
              <a:uLnTx/>
              <a:uFillTx/>
              <a:latin typeface="Sun Life New Text" pitchFamily="2" charset="0"/>
              <a:ea typeface="+mn-ea"/>
              <a:cs typeface="+mn-cs"/>
            </a:endParaRPr>
          </a:p>
        </p:txBody>
      </p:sp>
      <p:graphicFrame>
        <p:nvGraphicFramePr>
          <p:cNvPr id="17" name="Table 5">
            <a:extLst>
              <a:ext uri="{FF2B5EF4-FFF2-40B4-BE49-F238E27FC236}">
                <a16:creationId xmlns:a16="http://schemas.microsoft.com/office/drawing/2014/main" id="{6CED516A-D1CF-500D-F1BD-7C13F1916623}"/>
              </a:ext>
            </a:extLst>
          </p:cNvPr>
          <p:cNvGraphicFramePr>
            <a:graphicFrameLocks noGrp="1"/>
          </p:cNvGraphicFramePr>
          <p:nvPr>
            <p:extLst>
              <p:ext uri="{D42A27DB-BD31-4B8C-83A1-F6EECF244321}">
                <p14:modId xmlns:p14="http://schemas.microsoft.com/office/powerpoint/2010/main" val="273289711"/>
              </p:ext>
            </p:extLst>
          </p:nvPr>
        </p:nvGraphicFramePr>
        <p:xfrm>
          <a:off x="6014731" y="1171527"/>
          <a:ext cx="1812197" cy="2830926"/>
        </p:xfrm>
        <a:graphic>
          <a:graphicData uri="http://schemas.openxmlformats.org/drawingml/2006/table">
            <a:tbl>
              <a:tblPr firstRow="1" bandRow="1">
                <a:tableStyleId>{5C22544A-7EE6-4342-B048-85BDC9FD1C3A}</a:tableStyleId>
              </a:tblPr>
              <a:tblGrid>
                <a:gridCol w="1812197">
                  <a:extLst>
                    <a:ext uri="{9D8B030D-6E8A-4147-A177-3AD203B41FA5}">
                      <a16:colId xmlns:a16="http://schemas.microsoft.com/office/drawing/2014/main" val="1561278267"/>
                    </a:ext>
                  </a:extLst>
                </a:gridCol>
              </a:tblGrid>
              <a:tr h="636841">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000" dirty="0">
                          <a:solidFill>
                            <a:srgbClr val="003846"/>
                          </a:solidFill>
                          <a:latin typeface="Sun Life New Text" pitchFamily="2" charset="0"/>
                        </a:rPr>
                        <a:t>Monthly retirement income*</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1000" dirty="0">
                        <a:solidFill>
                          <a:srgbClr val="003846"/>
                        </a:solidFill>
                        <a:latin typeface="Sun Life New Text"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rgbClr val="003846"/>
                          </a:solidFill>
                          <a:latin typeface="Sun Life New Text" pitchFamily="2" charset="0"/>
                          <a:ea typeface="+mn-ea"/>
                          <a:cs typeface="+mn-cs"/>
                        </a:rPr>
                        <a:t>$226.94</a:t>
                      </a:r>
                      <a:endParaRPr kumimoji="0" lang="en-CA" sz="1200" b="1" u="none" strike="noStrike" kern="1200" cap="none" normalizeH="0" baseline="0" dirty="0">
                        <a:ln>
                          <a:noFill/>
                        </a:ln>
                        <a:solidFill>
                          <a:srgbClr val="003846"/>
                        </a:solidFill>
                        <a:effectLst/>
                        <a:latin typeface="Sun Life New Text" pitchFamily="2" charset="0"/>
                        <a:ea typeface="+mn-ea"/>
                        <a:cs typeface="Arial" panose="020B0604020202020204" pitchFamily="34" charset="0"/>
                      </a:endParaRPr>
                    </a:p>
                  </a:txBody>
                  <a:tcPr>
                    <a:lnL w="12700" cap="flat" cmpd="sng" algn="ctr">
                      <a:solidFill>
                        <a:srgbClr val="D9541A"/>
                      </a:solidFill>
                      <a:prstDash val="solid"/>
                      <a:round/>
                      <a:headEnd type="none" w="med" len="med"/>
                      <a:tailEnd type="none" w="med" len="med"/>
                    </a:lnL>
                    <a:lnR w="12700" cap="flat" cmpd="sng" algn="ctr">
                      <a:solidFill>
                        <a:srgbClr val="D9541A"/>
                      </a:solidFill>
                      <a:prstDash val="solid"/>
                      <a:round/>
                      <a:headEnd type="none" w="med" len="med"/>
                      <a:tailEnd type="none" w="med" len="med"/>
                    </a:lnR>
                    <a:lnT w="12700" cmpd="sng">
                      <a:noFill/>
                    </a:lnT>
                    <a:lnB w="12700" cap="flat" cmpd="sng" algn="ctr">
                      <a:solidFill>
                        <a:srgbClr val="D954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192399"/>
                  </a:ext>
                </a:extLst>
              </a:tr>
              <a:tr h="44151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000" dirty="0">
                          <a:solidFill>
                            <a:schemeClr val="tx1"/>
                          </a:solidFill>
                          <a:latin typeface="Sun Life New Text" pitchFamily="2" charset="0"/>
                        </a:rPr>
                        <a:t>Extra savings for expenses in retirement</a:t>
                      </a:r>
                    </a:p>
                  </a:txBody>
                  <a:tcPr>
                    <a:lnL w="12700" cap="flat" cmpd="sng" algn="ctr">
                      <a:solidFill>
                        <a:srgbClr val="D9541A"/>
                      </a:solidFill>
                      <a:prstDash val="solid"/>
                      <a:round/>
                      <a:headEnd type="none" w="med" len="med"/>
                      <a:tailEnd type="none" w="med" len="med"/>
                    </a:lnL>
                    <a:lnR w="12700" cap="flat" cmpd="sng" algn="ctr">
                      <a:solidFill>
                        <a:srgbClr val="D9541A"/>
                      </a:solidFill>
                      <a:prstDash val="solid"/>
                      <a:round/>
                      <a:headEnd type="none" w="med" len="med"/>
                      <a:tailEnd type="none" w="med" len="med"/>
                    </a:lnR>
                    <a:lnT w="12700" cap="flat" cmpd="sng" algn="ctr">
                      <a:solidFill>
                        <a:srgbClr val="D9541A"/>
                      </a:solidFill>
                      <a:prstDash val="solid"/>
                      <a:round/>
                      <a:headEnd type="none" w="med" len="med"/>
                      <a:tailEnd type="none" w="med" len="med"/>
                    </a:lnT>
                    <a:lnB w="12700" cap="flat" cmpd="sng" algn="ctr">
                      <a:solidFill>
                        <a:srgbClr val="D954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1308187"/>
                  </a:ext>
                </a:extLst>
              </a:tr>
              <a:tr h="1657891">
                <a:tc>
                  <a:txBody>
                    <a:bodyPr/>
                    <a:lstStyle/>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Groceries</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Utility bills</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Mortgage / Rent</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Taxes</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Vehicle</a:t>
                      </a:r>
                      <a:endParaRPr lang="en-CA" sz="1000" b="0" kern="1200" dirty="0">
                        <a:solidFill>
                          <a:schemeClr val="tx1"/>
                        </a:solidFill>
                        <a:latin typeface="Sun Life New Text" pitchFamily="2" charset="0"/>
                        <a:ea typeface="+mn-ea"/>
                        <a:cs typeface="Arial" panose="020B0604020202020204" pitchFamily="34" charset="0"/>
                        <a:sym typeface="Wingdings 2" pitchFamily="18" charset="2"/>
                      </a:endParaRPr>
                    </a:p>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Entertainment</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Travel</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en-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Health care </a:t>
                      </a:r>
                      <a:endParaRPr lang="en-US" sz="1000" kern="1200" dirty="0">
                        <a:solidFill>
                          <a:schemeClr val="tx1"/>
                        </a:solidFill>
                        <a:latin typeface="Sun Life New Text" pitchFamily="2" charset="0"/>
                        <a:ea typeface="+mn-ea"/>
                        <a:cs typeface="Arial" panose="020B0604020202020204" pitchFamily="34" charset="0"/>
                      </a:endParaRPr>
                    </a:p>
                  </a:txBody>
                  <a:tcPr>
                    <a:lnL w="12700" cap="flat" cmpd="sng" algn="ctr">
                      <a:solidFill>
                        <a:srgbClr val="D9541A"/>
                      </a:solidFill>
                      <a:prstDash val="solid"/>
                      <a:round/>
                      <a:headEnd type="none" w="med" len="med"/>
                      <a:tailEnd type="none" w="med" len="med"/>
                    </a:lnL>
                    <a:lnR w="12700" cap="flat" cmpd="sng" algn="ctr">
                      <a:solidFill>
                        <a:srgbClr val="D9541A"/>
                      </a:solidFill>
                      <a:prstDash val="solid"/>
                      <a:round/>
                      <a:headEnd type="none" w="med" len="med"/>
                      <a:tailEnd type="none" w="med" len="med"/>
                    </a:lnR>
                    <a:lnT w="12700" cap="flat" cmpd="sng" algn="ctr">
                      <a:solidFill>
                        <a:srgbClr val="D9541A"/>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17407089"/>
                  </a:ext>
                </a:extLst>
              </a:tr>
            </a:tbl>
          </a:graphicData>
        </a:graphic>
      </p:graphicFrame>
      <p:sp>
        <p:nvSpPr>
          <p:cNvPr id="18" name="Arrow: Right 17">
            <a:extLst>
              <a:ext uri="{FF2B5EF4-FFF2-40B4-BE49-F238E27FC236}">
                <a16:creationId xmlns:a16="http://schemas.microsoft.com/office/drawing/2014/main" id="{8037B7F0-745F-6FAC-92F2-A6FCDD7523BA}"/>
              </a:ext>
            </a:extLst>
          </p:cNvPr>
          <p:cNvSpPr/>
          <p:nvPr/>
        </p:nvSpPr>
        <p:spPr>
          <a:xfrm>
            <a:off x="5442162" y="1727806"/>
            <a:ext cx="435833" cy="484632"/>
          </a:xfrm>
          <a:prstGeom prst="rightArrow">
            <a:avLst/>
          </a:prstGeom>
          <a:solidFill>
            <a:srgbClr val="FEF8DD"/>
          </a:solidFill>
          <a:ln w="19050">
            <a:solidFill>
              <a:srgbClr val="0038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un Life Sans"/>
              <a:ea typeface="+mn-ea"/>
              <a:cs typeface="+mn-cs"/>
            </a:endParaRPr>
          </a:p>
        </p:txBody>
      </p:sp>
      <p:sp>
        <p:nvSpPr>
          <p:cNvPr id="2" name="Content Placeholder 2">
            <a:extLst>
              <a:ext uri="{FF2B5EF4-FFF2-40B4-BE49-F238E27FC236}">
                <a16:creationId xmlns:a16="http://schemas.microsoft.com/office/drawing/2014/main" id="{8EE0DD26-55A4-B81E-1D97-3F2F18971EC5}"/>
              </a:ext>
            </a:extLst>
          </p:cNvPr>
          <p:cNvSpPr txBox="1">
            <a:spLocks/>
          </p:cNvSpPr>
          <p:nvPr/>
        </p:nvSpPr>
        <p:spPr bwMode="auto">
          <a:xfrm>
            <a:off x="428399" y="4746813"/>
            <a:ext cx="8140926" cy="51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r>
              <a:rPr kumimoji="0" lang="en-US" sz="700" b="0" i="0" u="none" strike="noStrike" kern="1200" cap="none" spc="0" normalizeH="0" baseline="0" noProof="0" dirty="0">
                <a:ln>
                  <a:noFill/>
                </a:ln>
                <a:solidFill>
                  <a:srgbClr val="000000"/>
                </a:solidFill>
                <a:effectLst/>
                <a:uLnTx/>
                <a:uFillTx/>
                <a:latin typeface="Sun Life New Text" pitchFamily="2" charset="0"/>
                <a:ea typeface="+mn-ea"/>
                <a:cs typeface="+mn-cs"/>
              </a:rPr>
              <a:t>Assumptions: $4,000 invested all at once on January 1 of each year| annual gross rate of return of 5.5%. </a:t>
            </a:r>
          </a:p>
          <a:p>
            <a:pPr marL="0" indent="0">
              <a:buNone/>
              <a:defRPr/>
            </a:pPr>
            <a:r>
              <a:rPr kumimoji="0" lang="en-US" sz="700" b="0" i="0" u="none" strike="noStrike" kern="1200" cap="none" spc="0" normalizeH="0" baseline="0" noProof="0" dirty="0">
                <a:ln>
                  <a:noFill/>
                </a:ln>
                <a:solidFill>
                  <a:srgbClr val="000000"/>
                </a:solidFill>
                <a:effectLst/>
                <a:uLnTx/>
                <a:uFillTx/>
                <a:latin typeface="Sun Life New Text" pitchFamily="2" charset="0"/>
                <a:ea typeface="+mn-ea"/>
                <a:cs typeface="+mn-cs"/>
              </a:rPr>
              <a:t>*</a:t>
            </a: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Annuity quote Dec 2022, premium amount: $42,846 | Assigned sex at birth: Female. </a:t>
            </a:r>
            <a:r>
              <a:rPr lang="en-CA" sz="700" kern="100" dirty="0">
                <a:solidFill>
                  <a:schemeClr val="tx1"/>
                </a:solidFill>
                <a:latin typeface="Sun Life New Text" pitchFamily="2" charset="0"/>
                <a:ea typeface="Calibri" panose="020F0502020204030204" pitchFamily="34" charset="0"/>
                <a:cs typeface="Times New Roman" panose="02020603050405020304" pitchFamily="18" charset="0"/>
              </a:rPr>
              <a:t>A</a:t>
            </a: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ge 65. </a:t>
            </a:r>
          </a:p>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endParaRPr kumimoji="0" lang="en-CA" sz="7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7936091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nvPr>
        </p:nvSpPr>
        <p:spPr/>
        <p:txBody>
          <a:bodyPr/>
          <a:lstStyle/>
          <a:p>
            <a:r>
              <a:rPr lang="en-US" dirty="0"/>
              <a:t>04.</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nvPr>
        </p:nvSpPr>
        <p:spPr/>
        <p:txBody>
          <a:bodyPr/>
          <a:lstStyle/>
          <a:p>
            <a:r>
              <a:rPr lang="en-US" dirty="0"/>
              <a:t>Tools and resources</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nvPr>
        </p:nvSpPr>
        <p:spPr/>
        <p:txBody>
          <a:bodyPr/>
          <a:lstStyle/>
          <a:p>
            <a:fld id="{9FA635D2-B142-BE49-AECA-6169441F1F99}" type="slidenum">
              <a:rPr lang="en-US" smtClean="0"/>
              <a:t>31</a:t>
            </a:fld>
            <a:endParaRPr lang="en-US" dirty="0"/>
          </a:p>
        </p:txBody>
      </p:sp>
      <p:sp>
        <p:nvSpPr>
          <p:cNvPr id="7" name="Text Placeholder 6">
            <a:extLst>
              <a:ext uri="{FF2B5EF4-FFF2-40B4-BE49-F238E27FC236}">
                <a16:creationId xmlns:a16="http://schemas.microsoft.com/office/drawing/2014/main" id="{1B705440-2BDD-2C5D-AF2C-9C1A8A298761}"/>
              </a:ext>
            </a:extLst>
          </p:cNvPr>
          <p:cNvSpPr>
            <a:spLocks noGrp="1"/>
          </p:cNvSpPr>
          <p:nvPr>
            <p:ph type="body" sz="quarter" idx="25"/>
          </p:nvPr>
        </p:nvSpPr>
        <p:spPr/>
        <p:txBody>
          <a:bodyPr/>
          <a:lstStyle/>
          <a:p>
            <a:endParaRPr lang="en-US" dirty="0"/>
          </a:p>
        </p:txBody>
      </p:sp>
    </p:spTree>
    <p:extLst>
      <p:ext uri="{BB962C8B-B14F-4D97-AF65-F5344CB8AC3E}">
        <p14:creationId xmlns:p14="http://schemas.microsoft.com/office/powerpoint/2010/main" val="16379410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32</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12" name="Text Placeholder 11">
            <a:extLst>
              <a:ext uri="{FF2B5EF4-FFF2-40B4-BE49-F238E27FC236}">
                <a16:creationId xmlns:a16="http://schemas.microsoft.com/office/drawing/2014/main" id="{2D32F8F9-56AA-08B6-B09A-A420943FE7EF}"/>
              </a:ext>
            </a:extLst>
          </p:cNvPr>
          <p:cNvSpPr>
            <a:spLocks noGrp="1"/>
          </p:cNvSpPr>
          <p:nvPr>
            <p:ph type="body" sz="quarter" idx="33"/>
          </p:nvPr>
        </p:nvSpPr>
        <p:spPr>
          <a:xfrm>
            <a:off x="4759378" y="812112"/>
            <a:ext cx="4163406" cy="720725"/>
          </a:xfrm>
        </p:spPr>
        <p:txBody>
          <a:bodyPr/>
          <a:lstStyle/>
          <a:p>
            <a:r>
              <a:rPr lang="en-US" sz="1600" dirty="0">
                <a:latin typeface="Sun Life New Display" pitchFamily="2" charset="0"/>
              </a:rPr>
              <a:t>mysunlife.ca and the my Sun Life mobile app*</a:t>
            </a:r>
          </a:p>
          <a:p>
            <a:endParaRPr lang="en-US" sz="1600" dirty="0"/>
          </a:p>
        </p:txBody>
      </p:sp>
      <p:sp>
        <p:nvSpPr>
          <p:cNvPr id="4" name="TextBox 3">
            <a:extLst>
              <a:ext uri="{FF2B5EF4-FFF2-40B4-BE49-F238E27FC236}">
                <a16:creationId xmlns:a16="http://schemas.microsoft.com/office/drawing/2014/main" id="{00E01A60-BC8A-EAE4-ACBB-3C425531B3D2}"/>
              </a:ext>
            </a:extLst>
          </p:cNvPr>
          <p:cNvSpPr txBox="1"/>
          <p:nvPr/>
        </p:nvSpPr>
        <p:spPr>
          <a:xfrm>
            <a:off x="4980593" y="1917370"/>
            <a:ext cx="3098881" cy="2085186"/>
          </a:xfrm>
          <a:prstGeom prst="rect">
            <a:avLst/>
          </a:prstGeom>
          <a:noFill/>
        </p:spPr>
        <p:txBody>
          <a:bodyPr wrap="square">
            <a:spAutoFit/>
          </a:bodyPr>
          <a:lstStyle/>
          <a:p>
            <a:pPr marL="92075" marR="0" lvl="0" indent="-92075" algn="l" defTabSz="457200" rtl="0" eaLnBrk="1" fontAlgn="auto" latinLnBrk="0" hangingPunct="1">
              <a:lnSpc>
                <a:spcPct val="100000"/>
              </a:lnSpc>
              <a:spcBef>
                <a:spcPts val="288"/>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Retirement planner</a:t>
            </a:r>
          </a:p>
          <a:p>
            <a:pPr marL="92075" marR="0" lvl="0" indent="-92075" algn="l" defTabSz="457200" rtl="0" eaLnBrk="1" fontAlgn="auto" latinLnBrk="0" hangingPunct="1">
              <a:lnSpc>
                <a:spcPct val="100000"/>
              </a:lnSpc>
              <a:spcBef>
                <a:spcPts val="288"/>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Asset allocation tool</a:t>
            </a:r>
          </a:p>
          <a:p>
            <a:pPr marL="92075" marR="0" lvl="0" indent="-92075" algn="l" defTabSz="457200" rtl="0" eaLnBrk="1" fontAlgn="auto" latinLnBrk="0" hangingPunct="1">
              <a:lnSpc>
                <a:spcPct val="100000"/>
              </a:lnSpc>
              <a:spcBef>
                <a:spcPts val="288"/>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Morningstar</a:t>
            </a:r>
          </a:p>
          <a:p>
            <a:pPr marL="92075" marR="0" lvl="0" indent="-92075" algn="l" defTabSz="457200" rtl="0" eaLnBrk="1" fontAlgn="auto" latinLnBrk="0" hangingPunct="1">
              <a:lnSpc>
                <a:spcPct val="100000"/>
              </a:lnSpc>
              <a:spcBef>
                <a:spcPts val="288"/>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Change investments</a:t>
            </a:r>
          </a:p>
          <a:p>
            <a:pPr marL="92075" marR="0" lvl="0" indent="-92075" algn="l" defTabSz="457200" rtl="0" eaLnBrk="1" fontAlgn="auto" latinLnBrk="0" hangingPunct="1">
              <a:lnSpc>
                <a:spcPct val="100000"/>
              </a:lnSpc>
              <a:spcBef>
                <a:spcPts val="288"/>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Review/d</a:t>
            </a:r>
            <a:r>
              <a:rPr kumimoji="0" lang="en-US" sz="1400" b="0" i="0" u="none" strike="noStrike" kern="1200" cap="none" spc="0" normalizeH="0" baseline="0" noProof="0" dirty="0" err="1">
                <a:ln>
                  <a:noFill/>
                </a:ln>
                <a:solidFill>
                  <a:srgbClr val="000000"/>
                </a:solidFill>
                <a:effectLst/>
                <a:uLnTx/>
                <a:uFillTx/>
                <a:latin typeface="Sun Life New Text" pitchFamily="2" charset="0"/>
                <a:ea typeface="+mn-ea"/>
                <a:cs typeface="+mn-cs"/>
              </a:rPr>
              <a:t>esignate</a:t>
            </a: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 beneficiaries</a:t>
            </a:r>
          </a:p>
          <a:p>
            <a:pPr marL="92075" marR="0" lvl="0" indent="-92075" algn="l" defTabSz="457200" rtl="0" eaLnBrk="1" fontAlgn="auto" latinLnBrk="0" hangingPunct="1">
              <a:lnSpc>
                <a:spcPct val="100000"/>
              </a:lnSpc>
              <a:spcBef>
                <a:spcPts val="288"/>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Payroll contribution calculator</a:t>
            </a:r>
          </a:p>
          <a:p>
            <a:pPr marL="92075" marR="0" lvl="0" indent="-92075" algn="l" defTabSz="457200" rtl="0" eaLnBrk="1" fontAlgn="auto" latinLnBrk="0" hangingPunct="1">
              <a:lnSpc>
                <a:spcPct val="100000"/>
              </a:lnSpc>
              <a:spcBef>
                <a:spcPts val="288"/>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And more!</a:t>
            </a:r>
          </a:p>
          <a:p>
            <a:pPr marL="285750" marR="0" lvl="0" indent="-285750" algn="l" defTabSz="182880" rtl="0" eaLnBrk="1" fontAlgn="auto" latinLnBrk="0" hangingPunct="1">
              <a:lnSpc>
                <a:spcPct val="100000"/>
              </a:lnSpc>
              <a:spcBef>
                <a:spcPts val="288"/>
              </a:spcBef>
              <a:spcAft>
                <a:spcPts val="0"/>
              </a:spcAft>
              <a:buClrTx/>
              <a:buSzTx/>
              <a:buFont typeface="Arial" panose="020B0604020202020204" pitchFamily="34" charset="0"/>
              <a:buChar char="•"/>
              <a:tabLst/>
              <a:defRPr/>
            </a:pPr>
            <a:endParaRPr kumimoji="0" lang="en-CA" sz="1400" b="0" i="0" u="none" strike="noStrike" kern="1200" cap="none" spc="0" normalizeH="0" baseline="0" noProof="0" dirty="0">
              <a:ln>
                <a:noFill/>
              </a:ln>
              <a:solidFill>
                <a:srgbClr val="000000"/>
              </a:solidFill>
              <a:effectLst/>
              <a:uLnTx/>
              <a:uFillTx/>
              <a:latin typeface="Sun Life Sans"/>
              <a:ea typeface="+mn-ea"/>
              <a:cs typeface="Arial" panose="020B0604020202020204" pitchFamily="34" charset="0"/>
            </a:endParaRPr>
          </a:p>
        </p:txBody>
      </p:sp>
      <p:pic>
        <p:nvPicPr>
          <p:cNvPr id="7" name="Picture Placeholder 6" descr="A computer and a coffee cup on a table&#10;&#10;Description automatically generated">
            <a:extLst>
              <a:ext uri="{FF2B5EF4-FFF2-40B4-BE49-F238E27FC236}">
                <a16:creationId xmlns:a16="http://schemas.microsoft.com/office/drawing/2014/main" id="{B7F08968-AB95-4536-40F3-43AED7AEA6B6}"/>
              </a:ext>
            </a:extLst>
          </p:cNvPr>
          <p:cNvPicPr>
            <a:picLocks noGrp="1" noChangeAspect="1"/>
          </p:cNvPicPr>
          <p:nvPr>
            <p:ph type="pic" sz="quarter" idx="14"/>
          </p:nvPr>
        </p:nvPicPr>
        <p:blipFill>
          <a:blip r:embed="rId3"/>
          <a:srcRect l="19683" r="19683"/>
          <a:stretch>
            <a:fillRect/>
          </a:stretch>
        </p:blipFill>
        <p:spPr/>
      </p:pic>
      <p:sp>
        <p:nvSpPr>
          <p:cNvPr id="2" name="TextBox 1">
            <a:extLst>
              <a:ext uri="{FF2B5EF4-FFF2-40B4-BE49-F238E27FC236}">
                <a16:creationId xmlns:a16="http://schemas.microsoft.com/office/drawing/2014/main" id="{6E6E9A03-5707-77D9-81D6-7A5F9D49C49D}"/>
              </a:ext>
            </a:extLst>
          </p:cNvPr>
          <p:cNvSpPr txBox="1"/>
          <p:nvPr/>
        </p:nvSpPr>
        <p:spPr>
          <a:xfrm>
            <a:off x="4980593" y="4567793"/>
            <a:ext cx="364708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00" cap="none" spc="0" normalizeH="0" baseline="0" noProof="0" dirty="0">
                <a:ln>
                  <a:noFill/>
                </a:ln>
                <a:solidFill>
                  <a:srgbClr val="000000"/>
                </a:solidFill>
                <a:effectLst/>
                <a:uLnTx/>
                <a:uFillTx/>
                <a:latin typeface="Sun Life New Text" pitchFamily="2" charset="0"/>
                <a:ea typeface="Calibri" panose="020F0502020204030204" pitchFamily="34" charset="0"/>
                <a:cs typeface="Times New Roman" panose="02020603050405020304" pitchFamily="18" charset="0"/>
              </a:rPr>
              <a:t>*The mobile app doesn’t provide access to some of the tools that are available on mysunlife.ca</a:t>
            </a:r>
            <a:endParaRPr kumimoji="0" lang="en-CA" sz="9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507467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0C720EB8-E500-AB78-E6D9-B8445EBB4C9F}"/>
              </a:ext>
            </a:extLst>
          </p:cNvPr>
          <p:cNvPicPr>
            <a:picLocks noGrp="1" noChangeAspect="1"/>
          </p:cNvPicPr>
          <p:nvPr>
            <p:ph type="pic" sz="quarter" idx="14"/>
          </p:nvPr>
        </p:nvPicPr>
        <p:blipFill rotWithShape="1">
          <a:blip r:embed="rId3"/>
          <a:srcRect l="18197" r="18197"/>
          <a:stretch/>
        </p:blipFill>
        <p:spPr/>
      </p:pic>
      <p:sp>
        <p:nvSpPr>
          <p:cNvPr id="3" name="Slide Number Placeholder 2">
            <a:extLst>
              <a:ext uri="{FF2B5EF4-FFF2-40B4-BE49-F238E27FC236}">
                <a16:creationId xmlns:a16="http://schemas.microsoft.com/office/drawing/2014/main" id="{F1A68EC6-A4A3-6560-C086-2784BA200409}"/>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33</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1D7F2F52-F3E8-8A51-B66A-91787C5A33A5}"/>
              </a:ext>
            </a:extLst>
          </p:cNvPr>
          <p:cNvSpPr>
            <a:spLocks noGrp="1"/>
          </p:cNvSpPr>
          <p:nvPr>
            <p:ph type="body" sz="quarter" idx="39"/>
          </p:nvPr>
        </p:nvSpPr>
        <p:spPr>
          <a:xfrm>
            <a:off x="354417" y="4010064"/>
            <a:ext cx="1831610" cy="1048985"/>
          </a:xfrm>
        </p:spPr>
        <p:txBody>
          <a:bodyPr/>
          <a:lstStyle/>
          <a:p>
            <a:r>
              <a:rPr lang="en-US" dirty="0">
                <a:latin typeface="Sun Life New Text" pitchFamily="2" charset="0"/>
              </a:rPr>
              <a:t>Include your spouse/partner in the planning and projections</a:t>
            </a:r>
          </a:p>
          <a:p>
            <a:endParaRPr lang="en-CA" dirty="0"/>
          </a:p>
        </p:txBody>
      </p:sp>
      <p:sp>
        <p:nvSpPr>
          <p:cNvPr id="7" name="Text Placeholder 6">
            <a:extLst>
              <a:ext uri="{FF2B5EF4-FFF2-40B4-BE49-F238E27FC236}">
                <a16:creationId xmlns:a16="http://schemas.microsoft.com/office/drawing/2014/main" id="{6B6C8EB4-618D-18FD-857B-F1FFA81A7C5D}"/>
              </a:ext>
            </a:extLst>
          </p:cNvPr>
          <p:cNvSpPr>
            <a:spLocks noGrp="1"/>
          </p:cNvSpPr>
          <p:nvPr>
            <p:ph type="body" sz="quarter" idx="41"/>
          </p:nvPr>
        </p:nvSpPr>
        <p:spPr>
          <a:xfrm>
            <a:off x="2561002" y="4006708"/>
            <a:ext cx="1831610" cy="1048985"/>
          </a:xfrm>
        </p:spPr>
        <p:txBody>
          <a:bodyPr/>
          <a:lstStyle/>
          <a:p>
            <a:pPr marL="214313" indent="-214313">
              <a:defRPr/>
            </a:pPr>
            <a:r>
              <a:rPr lang="en-US" dirty="0">
                <a:latin typeface="Sun Life New Text" pitchFamily="2" charset="0"/>
              </a:rPr>
              <a:t>See your full picture</a:t>
            </a:r>
          </a:p>
          <a:p>
            <a:pPr marL="214313" indent="-214313">
              <a:defRPr/>
            </a:pPr>
            <a:r>
              <a:rPr lang="en-US" dirty="0">
                <a:latin typeface="Sun Life New Text" pitchFamily="2" charset="0"/>
              </a:rPr>
              <a:t>Create customized expenses</a:t>
            </a:r>
          </a:p>
          <a:p>
            <a:endParaRPr lang="en-CA" dirty="0"/>
          </a:p>
        </p:txBody>
      </p:sp>
      <p:sp>
        <p:nvSpPr>
          <p:cNvPr id="9" name="Text Placeholder 8">
            <a:extLst>
              <a:ext uri="{FF2B5EF4-FFF2-40B4-BE49-F238E27FC236}">
                <a16:creationId xmlns:a16="http://schemas.microsoft.com/office/drawing/2014/main" id="{DF6B9ECD-48AC-B739-DCE9-181DD09EE6C7}"/>
              </a:ext>
            </a:extLst>
          </p:cNvPr>
          <p:cNvSpPr>
            <a:spLocks noGrp="1"/>
          </p:cNvSpPr>
          <p:nvPr>
            <p:ph type="body" sz="quarter" idx="43"/>
          </p:nvPr>
        </p:nvSpPr>
        <p:spPr>
          <a:xfrm>
            <a:off x="4767587" y="4009692"/>
            <a:ext cx="1831610" cy="1048985"/>
          </a:xfrm>
        </p:spPr>
        <p:txBody>
          <a:bodyPr/>
          <a:lstStyle/>
          <a:p>
            <a:pPr indent="-128588">
              <a:spcBef>
                <a:spcPts val="0"/>
              </a:spcBef>
              <a:defRPr/>
            </a:pPr>
            <a:r>
              <a:rPr lang="en-US" dirty="0">
                <a:latin typeface="Sun Life New Text" pitchFamily="2" charset="0"/>
              </a:rPr>
              <a:t>F</a:t>
            </a:r>
            <a:r>
              <a:rPr lang="en-US" dirty="0" err="1">
                <a:latin typeface="Sun Life New Text" pitchFamily="2" charset="0"/>
              </a:rPr>
              <a:t>ind</a:t>
            </a:r>
            <a:r>
              <a:rPr lang="en-US" dirty="0">
                <a:latin typeface="Sun Life New Text" pitchFamily="2" charset="0"/>
              </a:rPr>
              <a:t> the one(s) that best suit you </a:t>
            </a:r>
          </a:p>
          <a:p>
            <a:pPr indent="-128588">
              <a:spcBef>
                <a:spcPts val="0"/>
              </a:spcBef>
              <a:defRPr/>
            </a:pPr>
            <a:r>
              <a:rPr lang="en-US" dirty="0">
                <a:latin typeface="Sun Life New Text" pitchFamily="2" charset="0"/>
              </a:rPr>
              <a:t>in achieving your goals</a:t>
            </a:r>
          </a:p>
          <a:p>
            <a:endParaRPr lang="en-CA" dirty="0"/>
          </a:p>
        </p:txBody>
      </p:sp>
      <p:sp>
        <p:nvSpPr>
          <p:cNvPr id="11" name="Text Placeholder 10">
            <a:extLst>
              <a:ext uri="{FF2B5EF4-FFF2-40B4-BE49-F238E27FC236}">
                <a16:creationId xmlns:a16="http://schemas.microsoft.com/office/drawing/2014/main" id="{8051734F-0F42-322F-3074-B12AF12C47ED}"/>
              </a:ext>
            </a:extLst>
          </p:cNvPr>
          <p:cNvSpPr>
            <a:spLocks noGrp="1"/>
          </p:cNvSpPr>
          <p:nvPr>
            <p:ph type="body" sz="quarter" idx="45"/>
          </p:nvPr>
        </p:nvSpPr>
        <p:spPr>
          <a:xfrm>
            <a:off x="6969919" y="4006709"/>
            <a:ext cx="1831610" cy="1048985"/>
          </a:xfrm>
        </p:spPr>
        <p:txBody>
          <a:bodyPr/>
          <a:lstStyle/>
          <a:p>
            <a:r>
              <a:rPr lang="en-US" dirty="0">
                <a:latin typeface="Sun Life New Text" pitchFamily="2" charset="0"/>
              </a:rPr>
              <a:t>One Plan supports both accumulation &amp; decumulation planning</a:t>
            </a:r>
          </a:p>
          <a:p>
            <a:endParaRPr lang="en-CA" dirty="0"/>
          </a:p>
        </p:txBody>
      </p:sp>
      <p:sp>
        <p:nvSpPr>
          <p:cNvPr id="12" name="Text Placeholder 3">
            <a:extLst>
              <a:ext uri="{FF2B5EF4-FFF2-40B4-BE49-F238E27FC236}">
                <a16:creationId xmlns:a16="http://schemas.microsoft.com/office/drawing/2014/main" id="{3D1CFFBD-02F0-E015-8668-1A9E40A77009}"/>
              </a:ext>
            </a:extLst>
          </p:cNvPr>
          <p:cNvSpPr>
            <a:spLocks noGrp="1"/>
          </p:cNvSpPr>
          <p:nvPr>
            <p:ph type="body" sz="quarter" idx="35"/>
          </p:nvPr>
        </p:nvSpPr>
        <p:spPr>
          <a:xfrm>
            <a:off x="336947" y="3580210"/>
            <a:ext cx="1827609" cy="140494"/>
          </a:xfrm>
        </p:spPr>
        <p:txBody>
          <a:bodyPr/>
          <a:lstStyle/>
          <a:p>
            <a:r>
              <a:rPr lang="en-US" sz="1100" dirty="0">
                <a:solidFill>
                  <a:schemeClr val="tx2"/>
                </a:solidFill>
                <a:latin typeface="Sun Life New Display" pitchFamily="2" charset="0"/>
              </a:rPr>
              <a:t>Household plan available</a:t>
            </a:r>
          </a:p>
          <a:p>
            <a:endParaRPr lang="en-CA" dirty="0">
              <a:solidFill>
                <a:schemeClr val="tx2"/>
              </a:solidFill>
            </a:endParaRPr>
          </a:p>
        </p:txBody>
      </p:sp>
      <p:sp>
        <p:nvSpPr>
          <p:cNvPr id="13" name="Text Placeholder 6">
            <a:extLst>
              <a:ext uri="{FF2B5EF4-FFF2-40B4-BE49-F238E27FC236}">
                <a16:creationId xmlns:a16="http://schemas.microsoft.com/office/drawing/2014/main" id="{1A149921-DFD5-FDA9-2086-916C8D0AA5D5}"/>
              </a:ext>
            </a:extLst>
          </p:cNvPr>
          <p:cNvSpPr>
            <a:spLocks noGrp="1"/>
          </p:cNvSpPr>
          <p:nvPr>
            <p:ph type="body" sz="quarter" idx="40"/>
          </p:nvPr>
        </p:nvSpPr>
        <p:spPr>
          <a:xfrm>
            <a:off x="2540794" y="3580210"/>
            <a:ext cx="1827610" cy="140494"/>
          </a:xfrm>
        </p:spPr>
        <p:txBody>
          <a:bodyPr/>
          <a:lstStyle/>
          <a:p>
            <a:r>
              <a:rPr lang="en-US" sz="1100" dirty="0">
                <a:solidFill>
                  <a:schemeClr val="tx2"/>
                </a:solidFill>
                <a:latin typeface="Sun Life New Display" pitchFamily="2" charset="0"/>
              </a:rPr>
              <a:t>Aggregate all assets</a:t>
            </a:r>
          </a:p>
          <a:p>
            <a:endParaRPr lang="en-CA" dirty="0">
              <a:solidFill>
                <a:schemeClr val="tx2"/>
              </a:solidFill>
            </a:endParaRPr>
          </a:p>
        </p:txBody>
      </p:sp>
      <p:sp>
        <p:nvSpPr>
          <p:cNvPr id="14" name="Text Placeholder 9">
            <a:extLst>
              <a:ext uri="{FF2B5EF4-FFF2-40B4-BE49-F238E27FC236}">
                <a16:creationId xmlns:a16="http://schemas.microsoft.com/office/drawing/2014/main" id="{90B2CA68-5E7E-F9C6-A15B-57753267E9AA}"/>
              </a:ext>
            </a:extLst>
          </p:cNvPr>
          <p:cNvSpPr>
            <a:spLocks noGrp="1"/>
          </p:cNvSpPr>
          <p:nvPr>
            <p:ph type="body" sz="quarter" idx="42"/>
          </p:nvPr>
        </p:nvSpPr>
        <p:spPr>
          <a:xfrm>
            <a:off x="4758929" y="3580210"/>
            <a:ext cx="1827609" cy="140494"/>
          </a:xfrm>
        </p:spPr>
        <p:txBody>
          <a:bodyPr/>
          <a:lstStyle/>
          <a:p>
            <a:r>
              <a:rPr lang="en-US" sz="1100" dirty="0">
                <a:solidFill>
                  <a:schemeClr val="tx2"/>
                </a:solidFill>
                <a:latin typeface="Sun Life New Display" pitchFamily="2" charset="0"/>
              </a:rPr>
              <a:t>Array of strategies</a:t>
            </a:r>
          </a:p>
          <a:p>
            <a:endParaRPr lang="en-CA" dirty="0">
              <a:solidFill>
                <a:schemeClr val="tx2"/>
              </a:solidFill>
            </a:endParaRPr>
          </a:p>
        </p:txBody>
      </p:sp>
      <p:sp>
        <p:nvSpPr>
          <p:cNvPr id="15" name="Text Placeholder 23">
            <a:extLst>
              <a:ext uri="{FF2B5EF4-FFF2-40B4-BE49-F238E27FC236}">
                <a16:creationId xmlns:a16="http://schemas.microsoft.com/office/drawing/2014/main" id="{148DBC6F-F41A-E16C-18E4-65AEF09C181F}"/>
              </a:ext>
            </a:extLst>
          </p:cNvPr>
          <p:cNvSpPr txBox="1">
            <a:spLocks noGrp="1"/>
          </p:cNvSpPr>
          <p:nvPr>
            <p:ph type="body" sz="quarter" idx="44"/>
          </p:nvPr>
        </p:nvSpPr>
        <p:spPr>
          <a:xfrm>
            <a:off x="6969919" y="3580210"/>
            <a:ext cx="1827610" cy="176908"/>
          </a:xfrm>
          <a:prstGeom prst="rect">
            <a:avLst/>
          </a:prstGeom>
          <a:noFill/>
        </p:spPr>
        <p:txBody>
          <a:bodyPr wrap="square">
            <a:spAutoFit/>
          </a:bodyPr>
          <a:lstStyle/>
          <a:p>
            <a:pPr>
              <a:defRPr/>
            </a:pPr>
            <a:r>
              <a:rPr lang="en-US" sz="1100" dirty="0">
                <a:solidFill>
                  <a:schemeClr val="tx2"/>
                </a:solidFill>
                <a:latin typeface="Sun Life New Display" pitchFamily="2" charset="0"/>
              </a:rPr>
              <a:t>Asset &amp; Income Illustrations</a:t>
            </a:r>
          </a:p>
        </p:txBody>
      </p:sp>
      <p:pic>
        <p:nvPicPr>
          <p:cNvPr id="16" name="Picture 2">
            <a:extLst>
              <a:ext uri="{FF2B5EF4-FFF2-40B4-BE49-F238E27FC236}">
                <a16:creationId xmlns:a16="http://schemas.microsoft.com/office/drawing/2014/main" id="{69899E6B-ECA9-D895-3B44-BB766689F4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7681" y="1078252"/>
            <a:ext cx="1993834" cy="1654546"/>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3">
            <a:extLst>
              <a:ext uri="{FF2B5EF4-FFF2-40B4-BE49-F238E27FC236}">
                <a16:creationId xmlns:a16="http://schemas.microsoft.com/office/drawing/2014/main" id="{27AB9DFC-9C59-923A-5169-F4EBB7D6C9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6824" y="705961"/>
            <a:ext cx="2000705" cy="2088300"/>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a:extLst>
              <a:ext uri="{FF2B5EF4-FFF2-40B4-BE49-F238E27FC236}">
                <a16:creationId xmlns:a16="http://schemas.microsoft.com/office/drawing/2014/main" id="{2A663A9A-E555-9FF2-DB50-4A4522CCEAA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8929" y="701962"/>
            <a:ext cx="1600751" cy="2285609"/>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
            <a:extLst>
              <a:ext uri="{FF2B5EF4-FFF2-40B4-BE49-F238E27FC236}">
                <a16:creationId xmlns:a16="http://schemas.microsoft.com/office/drawing/2014/main" id="{43A54AAF-087C-311E-2FDC-29D3449EDB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541" y="782250"/>
            <a:ext cx="1600751" cy="1898989"/>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3">
            <a:extLst>
              <a:ext uri="{FF2B5EF4-FFF2-40B4-BE49-F238E27FC236}">
                <a16:creationId xmlns:a16="http://schemas.microsoft.com/office/drawing/2014/main" id="{926E067C-84CF-C89D-FB73-B275005108E0}"/>
              </a:ext>
            </a:extLst>
          </p:cNvPr>
          <p:cNvSpPr txBox="1">
            <a:spLocks/>
          </p:cNvSpPr>
          <p:nvPr/>
        </p:nvSpPr>
        <p:spPr>
          <a:xfrm>
            <a:off x="215900" y="212184"/>
            <a:ext cx="8353425" cy="204789"/>
          </a:xfrm>
          <a:prstGeom prst="rect">
            <a:avLst/>
          </a:prstGeom>
        </p:spPr>
        <p:txBody>
          <a:bodyPr/>
          <a:lst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3846"/>
                </a:solidFill>
                <a:effectLst/>
                <a:uLnTx/>
                <a:uFillTx/>
                <a:latin typeface="Sun Life New Display" pitchFamily="2" charset="0"/>
                <a:ea typeface="+mn-ea"/>
                <a:cs typeface="+mn-cs"/>
              </a:rPr>
              <a:t>Retirement planning</a:t>
            </a:r>
          </a:p>
        </p:txBody>
      </p:sp>
      <p:sp>
        <p:nvSpPr>
          <p:cNvPr id="4" name="TextBox 3">
            <a:extLst>
              <a:ext uri="{FF2B5EF4-FFF2-40B4-BE49-F238E27FC236}">
                <a16:creationId xmlns:a16="http://schemas.microsoft.com/office/drawing/2014/main" id="{67300A66-0F4C-9949-D146-564829558395}"/>
              </a:ext>
            </a:extLst>
          </p:cNvPr>
          <p:cNvSpPr txBox="1"/>
          <p:nvPr/>
        </p:nvSpPr>
        <p:spPr>
          <a:xfrm>
            <a:off x="348210" y="3031989"/>
            <a:ext cx="4525726" cy="21544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800" b="0" i="0" u="none" strike="noStrike" kern="100" cap="none" spc="0" normalizeH="0" baseline="0" noProof="0" dirty="0">
                <a:ln>
                  <a:noFill/>
                </a:ln>
                <a:solidFill>
                  <a:srgbClr val="000000"/>
                </a:solidFill>
                <a:effectLst/>
                <a:uLnTx/>
                <a:uFillTx/>
                <a:latin typeface="Sun Life New Text" pitchFamily="2" charset="0"/>
                <a:ea typeface="Calibri" panose="020F0502020204030204" pitchFamily="34" charset="0"/>
                <a:cs typeface="Times New Roman" panose="02020603050405020304" pitchFamily="18" charset="0"/>
              </a:rPr>
              <a:t>Licensed financial services consultants are registered as financial security advisors in Quebec.</a:t>
            </a:r>
            <a:endParaRPr kumimoji="0" lang="en-CA" sz="8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36735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6"/>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18"/>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1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E7C9C2-11D5-7184-BD12-200A2078DDFF}"/>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34</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6" name="Text Placeholder 4">
            <a:extLst>
              <a:ext uri="{FF2B5EF4-FFF2-40B4-BE49-F238E27FC236}">
                <a16:creationId xmlns:a16="http://schemas.microsoft.com/office/drawing/2014/main" id="{B77C751E-E8E6-7668-7D10-4E679517E5CF}"/>
              </a:ext>
            </a:extLst>
          </p:cNvPr>
          <p:cNvSpPr txBox="1">
            <a:spLocks/>
          </p:cNvSpPr>
          <p:nvPr/>
        </p:nvSpPr>
        <p:spPr>
          <a:xfrm>
            <a:off x="480521" y="2762583"/>
            <a:ext cx="2843213" cy="461665"/>
          </a:xfrm>
          <a:prstGeom prst="rect">
            <a:avLst/>
          </a:prstGeom>
        </p:spPr>
        <p:txBody>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14747"/>
                </a:solidFill>
                <a:effectLst/>
                <a:uLnTx/>
                <a:uFillTx/>
                <a:latin typeface="Sun Life New Display" pitchFamily="2" charset="0"/>
                <a:ea typeface="+mn-ea"/>
                <a:cs typeface="+mn-cs"/>
              </a:rPr>
              <a:t>To contact Sun Life:</a:t>
            </a:r>
          </a:p>
        </p:txBody>
      </p:sp>
      <p:sp>
        <p:nvSpPr>
          <p:cNvPr id="12" name="Rectangle 11">
            <a:extLst>
              <a:ext uri="{FF2B5EF4-FFF2-40B4-BE49-F238E27FC236}">
                <a16:creationId xmlns:a16="http://schemas.microsoft.com/office/drawing/2014/main" id="{DA12B610-C0E4-FBAB-879A-FB57DE884F2D}"/>
              </a:ext>
            </a:extLst>
          </p:cNvPr>
          <p:cNvSpPr/>
          <p:nvPr/>
        </p:nvSpPr>
        <p:spPr>
          <a:xfrm>
            <a:off x="4738319" y="1103268"/>
            <a:ext cx="4059973" cy="707886"/>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
                <a:srgbClr val="8DC63F"/>
              </a:buClr>
              <a:buSzTx/>
              <a:buFontTx/>
              <a:buNone/>
              <a:tabLst/>
              <a:defRPr/>
            </a:pPr>
            <a:r>
              <a:rPr kumimoji="0" lang="en-US" sz="1200" b="0" i="0" u="none" strike="noStrike" kern="1200" cap="none" spc="0" normalizeH="0" baseline="0" noProof="0" dirty="0">
                <a:ln>
                  <a:noFill/>
                </a:ln>
                <a:solidFill>
                  <a:srgbClr val="000000"/>
                </a:solidFill>
                <a:effectLst/>
                <a:uLnTx/>
                <a:uFillTx/>
                <a:latin typeface="Sun Life New Text" pitchFamily="2" charset="0"/>
                <a:ea typeface="+mn-ea"/>
                <a:cs typeface="+mn-cs"/>
              </a:rPr>
              <a:t>Contact </a:t>
            </a:r>
            <a:r>
              <a:rPr kumimoji="0" lang="en-US" sz="1200" b="0" i="0" u="none" strike="noStrike" kern="1200" cap="none" spc="0" normalizeH="0" baseline="0" noProof="0" dirty="0">
                <a:ln>
                  <a:noFill/>
                </a:ln>
                <a:solidFill>
                  <a:srgbClr val="FF0000"/>
                </a:solidFill>
                <a:effectLst/>
                <a:uLnTx/>
                <a:uFillTx/>
                <a:latin typeface="Sun Life New Text" pitchFamily="2" charset="0"/>
                <a:ea typeface="+mn-ea"/>
                <a:cs typeface="+mn-cs"/>
              </a:rPr>
              <a:t>XXX by phone at </a:t>
            </a:r>
            <a:r>
              <a:rPr kumimoji="0" lang="en-US" sz="1400" b="1" i="0" u="none" strike="noStrike" kern="1200" cap="none" spc="0" normalizeH="0" baseline="0" noProof="0" dirty="0">
                <a:ln>
                  <a:noFill/>
                </a:ln>
                <a:solidFill>
                  <a:srgbClr val="FF0000"/>
                </a:solidFill>
                <a:effectLst/>
                <a:uLnTx/>
                <a:uFillTx/>
                <a:latin typeface="Sun Life New Text" pitchFamily="2" charset="0"/>
                <a:ea typeface="+mn-ea"/>
                <a:cs typeface="+mn-cs"/>
              </a:rPr>
              <a:t>### </a:t>
            </a:r>
            <a:r>
              <a:rPr kumimoji="0" lang="en-US" sz="1200" b="0" i="0" u="none" strike="noStrike" kern="1200" cap="none" spc="0" normalizeH="0" baseline="0" noProof="0" dirty="0">
                <a:ln>
                  <a:noFill/>
                </a:ln>
                <a:solidFill>
                  <a:srgbClr val="FF0000"/>
                </a:solidFill>
                <a:effectLst/>
                <a:uLnTx/>
                <a:uFillTx/>
                <a:latin typeface="Sun Life New Text" pitchFamily="2" charset="0"/>
                <a:ea typeface="+mn-ea"/>
                <a:cs typeface="+mn-cs"/>
              </a:rPr>
              <a:t>or email at </a:t>
            </a:r>
            <a:r>
              <a:rPr kumimoji="0" lang="en-US" sz="1400" b="1" i="0" u="none" strike="noStrike" kern="1200" cap="none" spc="0" normalizeH="0" baseline="0" noProof="0" dirty="0" err="1">
                <a:ln>
                  <a:noFill/>
                </a:ln>
                <a:solidFill>
                  <a:srgbClr val="FF0000"/>
                </a:solidFill>
                <a:effectLst/>
                <a:uLnTx/>
                <a:uFillTx/>
                <a:latin typeface="Sun Life New Text" pitchFamily="2" charset="0"/>
                <a:ea typeface="+mn-ea"/>
                <a:cs typeface="+mn-cs"/>
              </a:rPr>
              <a:t>abc</a:t>
            </a:r>
            <a:r>
              <a:rPr kumimoji="0" lang="en-US" sz="1400" b="1" i="0" u="none" strike="noStrike" kern="1200" cap="none" spc="0" normalizeH="0" baseline="0" noProof="0" dirty="0">
                <a:ln>
                  <a:noFill/>
                </a:ln>
                <a:solidFill>
                  <a:srgbClr val="FF0000"/>
                </a:solidFill>
                <a:effectLst/>
                <a:uLnTx/>
                <a:uFillTx/>
                <a:latin typeface="Sun Life New Text" pitchFamily="2" charset="0"/>
                <a:ea typeface="+mn-ea"/>
                <a:cs typeface="+mn-cs"/>
              </a:rPr>
              <a:t>@abc.ca </a:t>
            </a:r>
            <a:r>
              <a:rPr kumimoji="0" lang="en-US" sz="1200" b="0" i="0" u="none" strike="noStrike" kern="1200" cap="none" spc="0" normalizeH="0" baseline="0" noProof="0" dirty="0">
                <a:ln>
                  <a:noFill/>
                </a:ln>
                <a:solidFill>
                  <a:srgbClr val="FF0000"/>
                </a:solidFill>
                <a:effectLst/>
                <a:uLnTx/>
                <a:uFillTx/>
                <a:latin typeface="Sun Life New Text" pitchFamily="2" charset="0"/>
                <a:ea typeface="+mn-ea"/>
                <a:cs typeface="+mn-cs"/>
              </a:rPr>
              <a:t>for more information or to book an appointment.</a:t>
            </a:r>
          </a:p>
        </p:txBody>
      </p:sp>
      <p:sp>
        <p:nvSpPr>
          <p:cNvPr id="14" name="Text Placeholder 4">
            <a:extLst>
              <a:ext uri="{FF2B5EF4-FFF2-40B4-BE49-F238E27FC236}">
                <a16:creationId xmlns:a16="http://schemas.microsoft.com/office/drawing/2014/main" id="{A25755D9-1C06-B0A0-0BA8-95A4307FE676}"/>
              </a:ext>
            </a:extLst>
          </p:cNvPr>
          <p:cNvSpPr txBox="1">
            <a:spLocks/>
          </p:cNvSpPr>
          <p:nvPr/>
        </p:nvSpPr>
        <p:spPr>
          <a:xfrm>
            <a:off x="4645879" y="252720"/>
            <a:ext cx="2843213" cy="461665"/>
          </a:xfrm>
          <a:prstGeom prst="rect">
            <a:avLst/>
          </a:prstGeom>
        </p:spPr>
        <p:txBody>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14747"/>
                </a:solidFill>
                <a:effectLst/>
                <a:uLnTx/>
                <a:uFillTx/>
                <a:latin typeface="Sun Life New Display" pitchFamily="2" charset="0"/>
                <a:ea typeface="+mn-ea"/>
                <a:cs typeface="+mn-cs"/>
              </a:rPr>
              <a:t>To contact your advisor:</a:t>
            </a:r>
          </a:p>
        </p:txBody>
      </p:sp>
      <p:pic>
        <p:nvPicPr>
          <p:cNvPr id="38" name="Picture Placeholder 37" descr="A person sitting at a desk talking on a cell phone&#10;&#10;Description automatically generated">
            <a:extLst>
              <a:ext uri="{FF2B5EF4-FFF2-40B4-BE49-F238E27FC236}">
                <a16:creationId xmlns:a16="http://schemas.microsoft.com/office/drawing/2014/main" id="{18877C9C-E1BE-CA1D-51C1-15FDD394769B}"/>
              </a:ext>
            </a:extLst>
          </p:cNvPr>
          <p:cNvPicPr>
            <a:picLocks noGrp="1" noChangeAspect="1"/>
          </p:cNvPicPr>
          <p:nvPr>
            <p:ph type="pic" sz="quarter" idx="15"/>
          </p:nvPr>
        </p:nvPicPr>
        <p:blipFill>
          <a:blip r:embed="rId3"/>
          <a:srcRect t="9986" b="9986"/>
          <a:stretch>
            <a:fillRect/>
          </a:stretch>
        </p:blipFill>
        <p:spPr/>
      </p:pic>
      <p:pic>
        <p:nvPicPr>
          <p:cNvPr id="42" name="Picture Placeholder 41" descr="A person using a computer&#10;&#10;Description automatically generated">
            <a:extLst>
              <a:ext uri="{FF2B5EF4-FFF2-40B4-BE49-F238E27FC236}">
                <a16:creationId xmlns:a16="http://schemas.microsoft.com/office/drawing/2014/main" id="{3479900D-703D-DE7F-D714-59E933826B73}"/>
              </a:ext>
            </a:extLst>
          </p:cNvPr>
          <p:cNvPicPr>
            <a:picLocks noGrp="1" noChangeAspect="1"/>
          </p:cNvPicPr>
          <p:nvPr>
            <p:ph type="pic" sz="quarter" idx="14"/>
          </p:nvPr>
        </p:nvPicPr>
        <p:blipFill>
          <a:blip r:embed="rId4"/>
          <a:srcRect t="31862" b="31862"/>
          <a:stretch>
            <a:fillRect/>
          </a:stretch>
        </p:blipFill>
        <p:spPr/>
      </p:pic>
      <p:sp>
        <p:nvSpPr>
          <p:cNvPr id="4" name="TextBox 3">
            <a:extLst>
              <a:ext uri="{FF2B5EF4-FFF2-40B4-BE49-F238E27FC236}">
                <a16:creationId xmlns:a16="http://schemas.microsoft.com/office/drawing/2014/main" id="{11738091-F60A-45B6-7E38-CD71DD5F5EEC}"/>
              </a:ext>
            </a:extLst>
          </p:cNvPr>
          <p:cNvSpPr txBox="1"/>
          <p:nvPr/>
        </p:nvSpPr>
        <p:spPr>
          <a:xfrm>
            <a:off x="480521" y="3224248"/>
            <a:ext cx="3008178" cy="80021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mn-cs"/>
              </a:rPr>
              <a:t>Call our Client Solutions Centre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mn-cs"/>
              </a:rPr>
              <a:t>at </a:t>
            </a:r>
            <a:r>
              <a:rPr kumimoji="0" lang="en-CA" sz="1400" b="1" i="0" u="none" strike="noStrike" kern="1200" cap="none" spc="0" normalizeH="0" baseline="0" noProof="0" dirty="0">
                <a:ln>
                  <a:noFill/>
                </a:ln>
                <a:solidFill>
                  <a:srgbClr val="FF0000"/>
                </a:solidFill>
                <a:effectLst/>
                <a:uLnTx/>
                <a:uFillTx/>
                <a:latin typeface="Sun Life New Text" pitchFamily="2" charset="0"/>
                <a:ea typeface="+mn-ea"/>
                <a:cs typeface="+mn-cs"/>
              </a:rPr>
              <a:t>1-866-733-8612</a:t>
            </a:r>
            <a:endParaRPr kumimoji="0" lang="en-CA" sz="1400" b="1" i="0" u="none" strike="noStrike" kern="1200" cap="none" spc="0" normalizeH="0" baseline="0" noProof="0" dirty="0">
              <a:ln>
                <a:noFill/>
              </a:ln>
              <a:solidFill>
                <a:srgbClr val="000000"/>
              </a:solidFill>
              <a:effectLst/>
              <a:uLnTx/>
              <a:uFillTx/>
              <a:latin typeface="Sun Life New Text" pitchFamily="2"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5" name="Text Placeholder 11">
            <a:extLst>
              <a:ext uri="{FF2B5EF4-FFF2-40B4-BE49-F238E27FC236}">
                <a16:creationId xmlns:a16="http://schemas.microsoft.com/office/drawing/2014/main" id="{7CFEABA1-B20B-DEE2-E29E-1553CE7A1061}"/>
              </a:ext>
            </a:extLst>
          </p:cNvPr>
          <p:cNvSpPr txBox="1">
            <a:spLocks/>
          </p:cNvSpPr>
          <p:nvPr/>
        </p:nvSpPr>
        <p:spPr>
          <a:xfrm>
            <a:off x="511322" y="3795713"/>
            <a:ext cx="2912833" cy="984000"/>
          </a:xfrm>
          <a:prstGeom prst="rect">
            <a:avLst/>
          </a:prstGeom>
        </p:spPr>
        <p:txBody>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0000"/>
                </a:solidFill>
                <a:effectLst/>
                <a:uLnTx/>
                <a:uFillTx/>
                <a:latin typeface="Sun Life New Text" pitchFamily="2" charset="0"/>
                <a:ea typeface="+mn-ea"/>
                <a:cs typeface="+mn-cs"/>
              </a:rPr>
              <a:t>8 a.m. to 8 p.m. ET  </a:t>
            </a:r>
          </a:p>
          <a:p>
            <a:pPr marL="0" marR="0" lvl="0" indent="0" algn="l" defTabSz="6858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mn-cs"/>
              </a:rPr>
              <a:t>Any business day</a:t>
            </a:r>
          </a:p>
        </p:txBody>
      </p:sp>
    </p:spTree>
    <p:extLst>
      <p:ext uri="{BB962C8B-B14F-4D97-AF65-F5344CB8AC3E}">
        <p14:creationId xmlns:p14="http://schemas.microsoft.com/office/powerpoint/2010/main" val="3042958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77195B-36C1-B35B-D146-C37774413BBA}"/>
              </a:ext>
            </a:extLst>
          </p:cNvPr>
          <p:cNvSpPr>
            <a:spLocks noGrp="1"/>
          </p:cNvSpPr>
          <p:nvPr>
            <p:ph type="sldNum" sz="quarter" idx="12"/>
          </p:nvPr>
        </p:nvSpPr>
        <p:spPr/>
        <p:txBody>
          <a:bodyPr/>
          <a:lstStyle/>
          <a:p>
            <a:pPr defTabSz="457189"/>
            <a:fld id="{9FA635D2-B142-BE49-AECA-6169441F1F99}" type="slidenum">
              <a:rPr lang="en-US">
                <a:solidFill>
                  <a:srgbClr val="000000"/>
                </a:solidFill>
                <a:latin typeface="Sun Life Sans"/>
              </a:rPr>
              <a:pPr defTabSz="457189"/>
              <a:t>35</a:t>
            </a:fld>
            <a:endParaRPr lang="en-US" dirty="0">
              <a:solidFill>
                <a:srgbClr val="000000"/>
              </a:solidFill>
              <a:latin typeface="Sun Life Sans"/>
            </a:endParaRPr>
          </a:p>
        </p:txBody>
      </p:sp>
      <p:sp>
        <p:nvSpPr>
          <p:cNvPr id="5" name="Text Placeholder 4">
            <a:extLst>
              <a:ext uri="{FF2B5EF4-FFF2-40B4-BE49-F238E27FC236}">
                <a16:creationId xmlns:a16="http://schemas.microsoft.com/office/drawing/2014/main" id="{94FC2DBA-FEA6-ED28-D341-5AB377F4FAE6}"/>
              </a:ext>
            </a:extLst>
          </p:cNvPr>
          <p:cNvSpPr>
            <a:spLocks noGrp="1"/>
          </p:cNvSpPr>
          <p:nvPr>
            <p:ph type="body" sz="quarter" idx="35"/>
          </p:nvPr>
        </p:nvSpPr>
        <p:spPr>
          <a:xfrm>
            <a:off x="214199" y="1557341"/>
            <a:ext cx="2080167" cy="140525"/>
          </a:xfrm>
        </p:spPr>
        <p:txBody>
          <a:bodyPr/>
          <a:lstStyle/>
          <a:p>
            <a:r>
              <a:rPr lang="en-US" sz="1000" dirty="0">
                <a:solidFill>
                  <a:schemeClr val="tx1"/>
                </a:solidFill>
                <a:latin typeface="Sun Life New Display" pitchFamily="2" charset="0"/>
              </a:rPr>
              <a:t>my Sun Life Mobile app</a:t>
            </a:r>
          </a:p>
        </p:txBody>
      </p:sp>
      <p:sp>
        <p:nvSpPr>
          <p:cNvPr id="6" name="Text Placeholder 5">
            <a:extLst>
              <a:ext uri="{FF2B5EF4-FFF2-40B4-BE49-F238E27FC236}">
                <a16:creationId xmlns:a16="http://schemas.microsoft.com/office/drawing/2014/main" id="{5C40CFC1-3978-0C8D-9ECF-73464008AD83}"/>
              </a:ext>
            </a:extLst>
          </p:cNvPr>
          <p:cNvSpPr>
            <a:spLocks noGrp="1"/>
          </p:cNvSpPr>
          <p:nvPr>
            <p:ph type="body" sz="quarter" idx="39"/>
          </p:nvPr>
        </p:nvSpPr>
        <p:spPr>
          <a:xfrm>
            <a:off x="214199" y="1755778"/>
            <a:ext cx="2084867" cy="881063"/>
          </a:xfrm>
        </p:spPr>
        <p:txBody>
          <a:bodyPr/>
          <a:lstStyle/>
          <a:p>
            <a:pPr defTabSz="182867">
              <a:spcAft>
                <a:spcPts val="500"/>
              </a:spcAft>
              <a:defRPr/>
            </a:pPr>
            <a:r>
              <a:rPr lang="en-US" dirty="0">
                <a:solidFill>
                  <a:schemeClr val="tx1"/>
                </a:solidFill>
                <a:latin typeface="Sun Life New Text" pitchFamily="2" charset="0"/>
              </a:rPr>
              <a:t>Download it today from Google Play and the Apple App Store</a:t>
            </a:r>
          </a:p>
        </p:txBody>
      </p:sp>
      <p:sp>
        <p:nvSpPr>
          <p:cNvPr id="8" name="Text Placeholder 7">
            <a:extLst>
              <a:ext uri="{FF2B5EF4-FFF2-40B4-BE49-F238E27FC236}">
                <a16:creationId xmlns:a16="http://schemas.microsoft.com/office/drawing/2014/main" id="{13D176E4-73DF-15F0-0EC9-90A64569893F}"/>
              </a:ext>
            </a:extLst>
          </p:cNvPr>
          <p:cNvSpPr>
            <a:spLocks noGrp="1"/>
          </p:cNvSpPr>
          <p:nvPr>
            <p:ph type="body" sz="quarter" idx="41"/>
          </p:nvPr>
        </p:nvSpPr>
        <p:spPr>
          <a:xfrm>
            <a:off x="2407384" y="1557341"/>
            <a:ext cx="2080167" cy="140525"/>
          </a:xfrm>
        </p:spPr>
        <p:txBody>
          <a:bodyPr/>
          <a:lstStyle/>
          <a:p>
            <a:r>
              <a:rPr lang="en-US" sz="1000" dirty="0">
                <a:solidFill>
                  <a:schemeClr val="tx1"/>
                </a:solidFill>
                <a:latin typeface="Sun Life New Display" pitchFamily="2" charset="0"/>
              </a:rPr>
              <a:t>mysunlife.ca</a:t>
            </a:r>
          </a:p>
        </p:txBody>
      </p:sp>
      <p:sp>
        <p:nvSpPr>
          <p:cNvPr id="9" name="Text Placeholder 8">
            <a:extLst>
              <a:ext uri="{FF2B5EF4-FFF2-40B4-BE49-F238E27FC236}">
                <a16:creationId xmlns:a16="http://schemas.microsoft.com/office/drawing/2014/main" id="{6240A610-1E71-9774-9AEC-348D07DE4D07}"/>
              </a:ext>
            </a:extLst>
          </p:cNvPr>
          <p:cNvSpPr>
            <a:spLocks noGrp="1"/>
          </p:cNvSpPr>
          <p:nvPr>
            <p:ph type="body" sz="quarter" idx="42"/>
          </p:nvPr>
        </p:nvSpPr>
        <p:spPr>
          <a:xfrm>
            <a:off x="2411782" y="1755778"/>
            <a:ext cx="2084867" cy="881063"/>
          </a:xfrm>
        </p:spPr>
        <p:txBody>
          <a:bodyPr/>
          <a:lstStyle/>
          <a:p>
            <a:pPr defTabSz="182867">
              <a:spcAft>
                <a:spcPts val="500"/>
              </a:spcAft>
              <a:defRPr/>
            </a:pPr>
            <a:r>
              <a:rPr lang="en-US" dirty="0">
                <a:solidFill>
                  <a:schemeClr val="tx1"/>
                </a:solidFill>
                <a:latin typeface="Sun Life New Text" pitchFamily="2" charset="0"/>
              </a:rPr>
              <a:t>Need Help - </a:t>
            </a:r>
            <a:r>
              <a:rPr lang="en-GB" dirty="0">
                <a:solidFill>
                  <a:schemeClr val="tx1"/>
                </a:solidFill>
                <a:latin typeface="Sun Life New Text" pitchFamily="2" charset="0"/>
              </a:rPr>
              <a:t>Sign in and select </a:t>
            </a:r>
            <a:r>
              <a:rPr lang="en-GB" b="1" dirty="0">
                <a:solidFill>
                  <a:schemeClr val="tx1"/>
                </a:solidFill>
                <a:latin typeface="Sun Life New Text" pitchFamily="2" charset="0"/>
              </a:rPr>
              <a:t>Chat live now</a:t>
            </a:r>
            <a:r>
              <a:rPr lang="en-GB" dirty="0">
                <a:solidFill>
                  <a:schemeClr val="tx1"/>
                </a:solidFill>
                <a:latin typeface="Sun Life New Text" pitchFamily="2" charset="0"/>
              </a:rPr>
              <a:t> to get live support.</a:t>
            </a:r>
            <a:endParaRPr lang="en-US" dirty="0">
              <a:solidFill>
                <a:schemeClr val="tx1"/>
              </a:solidFill>
              <a:latin typeface="Sun Life New Text" pitchFamily="2" charset="0"/>
            </a:endParaRPr>
          </a:p>
        </p:txBody>
      </p:sp>
      <p:sp>
        <p:nvSpPr>
          <p:cNvPr id="11" name="Text Placeholder 10">
            <a:extLst>
              <a:ext uri="{FF2B5EF4-FFF2-40B4-BE49-F238E27FC236}">
                <a16:creationId xmlns:a16="http://schemas.microsoft.com/office/drawing/2014/main" id="{B400C189-5D0E-21A0-18C6-1A962202FF16}"/>
              </a:ext>
            </a:extLst>
          </p:cNvPr>
          <p:cNvSpPr>
            <a:spLocks noGrp="1"/>
          </p:cNvSpPr>
          <p:nvPr>
            <p:ph type="body" sz="quarter" idx="44"/>
          </p:nvPr>
        </p:nvSpPr>
        <p:spPr>
          <a:xfrm>
            <a:off x="214199" y="3277522"/>
            <a:ext cx="2080167" cy="140525"/>
          </a:xfrm>
        </p:spPr>
        <p:txBody>
          <a:bodyPr/>
          <a:lstStyle/>
          <a:p>
            <a:r>
              <a:rPr lang="en-US" sz="1000" dirty="0">
                <a:solidFill>
                  <a:schemeClr val="tx1"/>
                </a:solidFill>
                <a:latin typeface="Sun Life New Display" pitchFamily="2" charset="0"/>
              </a:rPr>
              <a:t>1-866-733-8612</a:t>
            </a:r>
          </a:p>
        </p:txBody>
      </p:sp>
      <p:sp>
        <p:nvSpPr>
          <p:cNvPr id="12" name="Text Placeholder 11">
            <a:extLst>
              <a:ext uri="{FF2B5EF4-FFF2-40B4-BE49-F238E27FC236}">
                <a16:creationId xmlns:a16="http://schemas.microsoft.com/office/drawing/2014/main" id="{E25D80DC-2A16-2EFF-A9EE-595365BD7CB6}"/>
              </a:ext>
            </a:extLst>
          </p:cNvPr>
          <p:cNvSpPr>
            <a:spLocks noGrp="1"/>
          </p:cNvSpPr>
          <p:nvPr>
            <p:ph type="body" sz="quarter" idx="45"/>
          </p:nvPr>
        </p:nvSpPr>
        <p:spPr>
          <a:xfrm>
            <a:off x="211848" y="3510144"/>
            <a:ext cx="2084867" cy="984000"/>
          </a:xfrm>
        </p:spPr>
        <p:txBody>
          <a:bodyPr/>
          <a:lstStyle/>
          <a:p>
            <a:r>
              <a:rPr lang="en-US" dirty="0">
                <a:solidFill>
                  <a:schemeClr val="tx1"/>
                </a:solidFill>
                <a:latin typeface="Sun Life New Text" pitchFamily="2" charset="0"/>
              </a:rPr>
              <a:t>8 a.m. to 8 p.m. ET | Any business day</a:t>
            </a:r>
          </a:p>
        </p:txBody>
      </p:sp>
      <p:grpSp>
        <p:nvGrpSpPr>
          <p:cNvPr id="19" name="Graphic 5">
            <a:extLst>
              <a:ext uri="{FF2B5EF4-FFF2-40B4-BE49-F238E27FC236}">
                <a16:creationId xmlns:a16="http://schemas.microsoft.com/office/drawing/2014/main" id="{B6852E7B-22A2-8391-E536-60B1CF5B73CC}"/>
              </a:ext>
            </a:extLst>
          </p:cNvPr>
          <p:cNvGrpSpPr/>
          <p:nvPr/>
        </p:nvGrpSpPr>
        <p:grpSpPr>
          <a:xfrm>
            <a:off x="2472090" y="892840"/>
            <a:ext cx="499711" cy="423317"/>
            <a:chOff x="3761201" y="3408051"/>
            <a:chExt cx="393275" cy="347531"/>
          </a:xfrm>
          <a:solidFill>
            <a:srgbClr val="252122"/>
          </a:solidFill>
        </p:grpSpPr>
        <p:sp>
          <p:nvSpPr>
            <p:cNvPr id="20" name="Freeform 19">
              <a:extLst>
                <a:ext uri="{FF2B5EF4-FFF2-40B4-BE49-F238E27FC236}">
                  <a16:creationId xmlns:a16="http://schemas.microsoft.com/office/drawing/2014/main" id="{8B6EE581-EC96-9619-06D7-4C1B54374E34}"/>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pPr defTabSz="457189"/>
              <a:endParaRPr lang="en-US" dirty="0">
                <a:solidFill>
                  <a:srgbClr val="000000"/>
                </a:solidFill>
                <a:latin typeface="Sun Life Sans"/>
              </a:endParaRPr>
            </a:p>
          </p:txBody>
        </p:sp>
        <p:sp>
          <p:nvSpPr>
            <p:cNvPr id="21" name="Freeform 20">
              <a:extLst>
                <a:ext uri="{FF2B5EF4-FFF2-40B4-BE49-F238E27FC236}">
                  <a16:creationId xmlns:a16="http://schemas.microsoft.com/office/drawing/2014/main" id="{E19068D3-D42B-2DD2-4E8A-4AD1FA1648C6}"/>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pPr defTabSz="457189"/>
              <a:endParaRPr lang="en-US" dirty="0">
                <a:solidFill>
                  <a:srgbClr val="000000"/>
                </a:solidFill>
                <a:latin typeface="Sun Life Sans"/>
              </a:endParaRPr>
            </a:p>
          </p:txBody>
        </p:sp>
        <p:sp>
          <p:nvSpPr>
            <p:cNvPr id="22" name="Freeform 21">
              <a:extLst>
                <a:ext uri="{FF2B5EF4-FFF2-40B4-BE49-F238E27FC236}">
                  <a16:creationId xmlns:a16="http://schemas.microsoft.com/office/drawing/2014/main" id="{0371BC72-0164-22E8-C36D-8113AAA7A4C5}"/>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pPr defTabSz="457189"/>
              <a:endParaRPr lang="en-US" dirty="0">
                <a:solidFill>
                  <a:srgbClr val="000000"/>
                </a:solidFill>
                <a:latin typeface="Sun Life Sans"/>
              </a:endParaRPr>
            </a:p>
          </p:txBody>
        </p:sp>
        <p:sp>
          <p:nvSpPr>
            <p:cNvPr id="23" name="Freeform 22">
              <a:extLst>
                <a:ext uri="{FF2B5EF4-FFF2-40B4-BE49-F238E27FC236}">
                  <a16:creationId xmlns:a16="http://schemas.microsoft.com/office/drawing/2014/main" id="{0E938240-0698-6358-54D1-973806AE75A9}"/>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pPr defTabSz="457189"/>
              <a:endParaRPr lang="en-US" dirty="0">
                <a:solidFill>
                  <a:srgbClr val="000000"/>
                </a:solidFill>
                <a:latin typeface="Sun Life Sans"/>
              </a:endParaRPr>
            </a:p>
          </p:txBody>
        </p:sp>
        <p:sp>
          <p:nvSpPr>
            <p:cNvPr id="24" name="Freeform 23">
              <a:extLst>
                <a:ext uri="{FF2B5EF4-FFF2-40B4-BE49-F238E27FC236}">
                  <a16:creationId xmlns:a16="http://schemas.microsoft.com/office/drawing/2014/main" id="{D7BB8F63-E6DA-C55D-D790-DCAED5DFA75F}"/>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pPr defTabSz="457189"/>
              <a:endParaRPr lang="en-US" dirty="0">
                <a:solidFill>
                  <a:srgbClr val="000000"/>
                </a:solidFill>
                <a:latin typeface="Sun Life Sans"/>
              </a:endParaRPr>
            </a:p>
          </p:txBody>
        </p:sp>
        <p:sp>
          <p:nvSpPr>
            <p:cNvPr id="25" name="Freeform 24">
              <a:extLst>
                <a:ext uri="{FF2B5EF4-FFF2-40B4-BE49-F238E27FC236}">
                  <a16:creationId xmlns:a16="http://schemas.microsoft.com/office/drawing/2014/main" id="{4A861E4D-8BEC-063D-A91E-0271AF360058}"/>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pPr defTabSz="457189"/>
              <a:endParaRPr lang="en-US" dirty="0">
                <a:solidFill>
                  <a:srgbClr val="000000"/>
                </a:solidFill>
                <a:latin typeface="Sun Life Sans"/>
              </a:endParaRPr>
            </a:p>
          </p:txBody>
        </p:sp>
      </p:grpSp>
      <p:sp>
        <p:nvSpPr>
          <p:cNvPr id="10" name="Text Placeholder 13">
            <a:extLst>
              <a:ext uri="{FF2B5EF4-FFF2-40B4-BE49-F238E27FC236}">
                <a16:creationId xmlns:a16="http://schemas.microsoft.com/office/drawing/2014/main" id="{F27D090D-ED1C-02F4-00C7-6C11ABCBD9C0}"/>
              </a:ext>
            </a:extLst>
          </p:cNvPr>
          <p:cNvSpPr txBox="1">
            <a:spLocks/>
          </p:cNvSpPr>
          <p:nvPr/>
        </p:nvSpPr>
        <p:spPr>
          <a:xfrm>
            <a:off x="2498140" y="3261419"/>
            <a:ext cx="2080167" cy="140525"/>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r>
              <a:rPr lang="en-US" sz="1000" dirty="0">
                <a:solidFill>
                  <a:srgbClr val="000000"/>
                </a:solidFill>
                <a:latin typeface="Sun Life New Display" pitchFamily="2" charset="0"/>
              </a:rPr>
              <a:t>Financial wellness webinar series</a:t>
            </a:r>
          </a:p>
        </p:txBody>
      </p:sp>
      <p:sp>
        <p:nvSpPr>
          <p:cNvPr id="13" name="Text Placeholder 14">
            <a:extLst>
              <a:ext uri="{FF2B5EF4-FFF2-40B4-BE49-F238E27FC236}">
                <a16:creationId xmlns:a16="http://schemas.microsoft.com/office/drawing/2014/main" id="{B6625CD2-27EF-E93F-E5DD-301D65A26371}"/>
              </a:ext>
            </a:extLst>
          </p:cNvPr>
          <p:cNvSpPr txBox="1">
            <a:spLocks/>
          </p:cNvSpPr>
          <p:nvPr/>
        </p:nvSpPr>
        <p:spPr>
          <a:xfrm>
            <a:off x="2472090" y="3673324"/>
            <a:ext cx="2084867" cy="9840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900"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9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r>
              <a:rPr lang="en-US" b="1" dirty="0">
                <a:solidFill>
                  <a:srgbClr val="851534"/>
                </a:solidFill>
                <a:latin typeface="Sun Life New Text" pitchFamily="2" charset="0"/>
                <a:hlinkClick r:id="rId3"/>
              </a:rPr>
              <a:t>sunlife.ca/</a:t>
            </a:r>
            <a:r>
              <a:rPr lang="en-US" b="1" dirty="0" err="1">
                <a:solidFill>
                  <a:srgbClr val="851534"/>
                </a:solidFill>
                <a:latin typeface="Sun Life New Text" pitchFamily="2" charset="0"/>
                <a:hlinkClick r:id="rId3"/>
              </a:rPr>
              <a:t>mymoney</a:t>
            </a:r>
            <a:endParaRPr lang="en-CA" b="1" dirty="0">
              <a:solidFill>
                <a:srgbClr val="851534"/>
              </a:solidFill>
              <a:latin typeface="Sun Life New Text" pitchFamily="2" charset="0"/>
            </a:endParaRPr>
          </a:p>
        </p:txBody>
      </p:sp>
      <p:pic>
        <p:nvPicPr>
          <p:cNvPr id="63" name="Picture 62" descr="Shape&#10;&#10;Description automatically generated with low confidence">
            <a:extLst>
              <a:ext uri="{FF2B5EF4-FFF2-40B4-BE49-F238E27FC236}">
                <a16:creationId xmlns:a16="http://schemas.microsoft.com/office/drawing/2014/main" id="{468E587C-2DF2-8618-B900-68FEEAE167F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2623" y="2617954"/>
            <a:ext cx="485550" cy="485550"/>
          </a:xfrm>
          <a:prstGeom prst="rect">
            <a:avLst/>
          </a:prstGeom>
        </p:spPr>
      </p:pic>
      <p:pic>
        <p:nvPicPr>
          <p:cNvPr id="65" name="Picture 64" descr="Shape&#10;&#10;Description automatically generated with medium confidence">
            <a:extLst>
              <a:ext uri="{FF2B5EF4-FFF2-40B4-BE49-F238E27FC236}">
                <a16:creationId xmlns:a16="http://schemas.microsoft.com/office/drawing/2014/main" id="{2CC77DD6-4410-D81B-AC80-7DA33BB3451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93801" y="2678851"/>
            <a:ext cx="536449" cy="426721"/>
          </a:xfrm>
          <a:prstGeom prst="rect">
            <a:avLst/>
          </a:prstGeom>
        </p:spPr>
      </p:pic>
      <p:pic>
        <p:nvPicPr>
          <p:cNvPr id="67" name="Picture 66" descr="Shape&#10;&#10;Description automatically generated with low confidence">
            <a:extLst>
              <a:ext uri="{FF2B5EF4-FFF2-40B4-BE49-F238E27FC236}">
                <a16:creationId xmlns:a16="http://schemas.microsoft.com/office/drawing/2014/main" id="{0F7C3FFB-9932-FEDA-91EC-C075265F99B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96478" y="803664"/>
            <a:ext cx="335281" cy="536449"/>
          </a:xfrm>
          <a:prstGeom prst="rect">
            <a:avLst/>
          </a:prstGeom>
        </p:spPr>
      </p:pic>
      <p:pic>
        <p:nvPicPr>
          <p:cNvPr id="43" name="Picture Placeholder 42" descr="A person walking under a bridge&#10;&#10;Description automatically generated with medium confidence">
            <a:extLst>
              <a:ext uri="{FF2B5EF4-FFF2-40B4-BE49-F238E27FC236}">
                <a16:creationId xmlns:a16="http://schemas.microsoft.com/office/drawing/2014/main" id="{C32B7952-FE0C-2B7F-0328-23D7F160A0A6}"/>
              </a:ext>
            </a:extLst>
          </p:cNvPr>
          <p:cNvPicPr>
            <a:picLocks noGrp="1" noChangeAspect="1"/>
          </p:cNvPicPr>
          <p:nvPr>
            <p:ph type="pic" sz="quarter" idx="14"/>
          </p:nvPr>
        </p:nvPicPr>
        <p:blipFill>
          <a:blip r:embed="rId7"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7198685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nvPr>
        </p:nvSpPr>
        <p:spPr/>
        <p:txBody>
          <a:bodyPr/>
          <a:lstStyle/>
          <a:p>
            <a:r>
              <a:rPr lang="en-US" dirty="0"/>
              <a:t>05.</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nvPr>
        </p:nvSpPr>
        <p:spPr/>
        <p:txBody>
          <a:bodyPr/>
          <a:lstStyle/>
          <a:p>
            <a:r>
              <a:rPr lang="en-US" dirty="0"/>
              <a:t>Next steps</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nvPr>
        </p:nvSpPr>
        <p:spPr/>
        <p:txBody>
          <a:bodyPr/>
          <a:lstStyle/>
          <a:p>
            <a:fld id="{9FA635D2-B142-BE49-AECA-6169441F1F99}" type="slidenum">
              <a:rPr lang="en-US" smtClean="0"/>
              <a:t>36</a:t>
            </a:fld>
            <a:endParaRPr lang="en-US"/>
          </a:p>
        </p:txBody>
      </p:sp>
    </p:spTree>
    <p:extLst>
      <p:ext uri="{BB962C8B-B14F-4D97-AF65-F5344CB8AC3E}">
        <p14:creationId xmlns:p14="http://schemas.microsoft.com/office/powerpoint/2010/main" val="19293322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floor, ground&#10;&#10;Description automatically generated">
            <a:extLst>
              <a:ext uri="{FF2B5EF4-FFF2-40B4-BE49-F238E27FC236}">
                <a16:creationId xmlns:a16="http://schemas.microsoft.com/office/drawing/2014/main" id="{5000CAD2-C56C-6B36-FF17-6D8E5934F073}"/>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4" name="Slide Number Placeholder 3">
            <a:extLst>
              <a:ext uri="{FF2B5EF4-FFF2-40B4-BE49-F238E27FC236}">
                <a16:creationId xmlns:a16="http://schemas.microsoft.com/office/drawing/2014/main" id="{7B1A5FAF-8847-A191-853D-2970C53E349A}"/>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37</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5" name="Text Placeholder 4">
            <a:extLst>
              <a:ext uri="{FF2B5EF4-FFF2-40B4-BE49-F238E27FC236}">
                <a16:creationId xmlns:a16="http://schemas.microsoft.com/office/drawing/2014/main" id="{D0D28709-D4FE-ACA0-E382-279A51C35508}"/>
              </a:ext>
            </a:extLst>
          </p:cNvPr>
          <p:cNvSpPr>
            <a:spLocks noGrp="1"/>
          </p:cNvSpPr>
          <p:nvPr>
            <p:ph type="body" sz="quarter" idx="35"/>
          </p:nvPr>
        </p:nvSpPr>
        <p:spPr>
          <a:xfrm>
            <a:off x="337278" y="3493808"/>
            <a:ext cx="8418579" cy="140525"/>
          </a:xfrm>
        </p:spPr>
        <p:txBody>
          <a:bodyPr/>
          <a:lstStyle/>
          <a:p>
            <a:r>
              <a:rPr lang="en-US" sz="1200" dirty="0">
                <a:latin typeface="Sun Life New Display" pitchFamily="2" charset="0"/>
              </a:rPr>
              <a:t>MAX my money @ work</a:t>
            </a:r>
          </a:p>
        </p:txBody>
      </p:sp>
      <p:sp>
        <p:nvSpPr>
          <p:cNvPr id="6" name="Text Placeholder 5">
            <a:extLst>
              <a:ext uri="{FF2B5EF4-FFF2-40B4-BE49-F238E27FC236}">
                <a16:creationId xmlns:a16="http://schemas.microsoft.com/office/drawing/2014/main" id="{8C78F854-7D70-B323-EE93-F1548273376B}"/>
              </a:ext>
            </a:extLst>
          </p:cNvPr>
          <p:cNvSpPr>
            <a:spLocks noGrp="1"/>
          </p:cNvSpPr>
          <p:nvPr>
            <p:ph type="body" sz="quarter" idx="39"/>
          </p:nvPr>
        </p:nvSpPr>
        <p:spPr>
          <a:xfrm>
            <a:off x="352617" y="3922441"/>
            <a:ext cx="8437605" cy="1048985"/>
          </a:xfrm>
        </p:spPr>
        <p:txBody>
          <a:bodyPr/>
          <a:lstStyle/>
          <a:p>
            <a:r>
              <a:rPr lang="en-US" sz="1200" dirty="0">
                <a:latin typeface="Sun Life New Text" pitchFamily="2" charset="0"/>
              </a:rPr>
              <a:t>Your MAX Review campaign is available from </a:t>
            </a:r>
            <a:r>
              <a:rPr lang="en-US" sz="1200" b="1" dirty="0">
                <a:solidFill>
                  <a:srgbClr val="FF0000"/>
                </a:solidFill>
                <a:latin typeface="Sun Life New Text" pitchFamily="2" charset="0"/>
              </a:rPr>
              <a:t>&lt;date&gt;</a:t>
            </a:r>
            <a:r>
              <a:rPr lang="en-US" sz="1200" dirty="0">
                <a:solidFill>
                  <a:srgbClr val="FF0000"/>
                </a:solidFill>
                <a:latin typeface="Sun Life New Text" pitchFamily="2" charset="0"/>
              </a:rPr>
              <a:t> </a:t>
            </a:r>
            <a:r>
              <a:rPr lang="en-US" sz="1200" dirty="0">
                <a:latin typeface="Sun Life New Text" pitchFamily="2" charset="0"/>
              </a:rPr>
              <a:t>to </a:t>
            </a:r>
            <a:r>
              <a:rPr lang="en-US" sz="1200" b="1" dirty="0">
                <a:solidFill>
                  <a:srgbClr val="FF0000"/>
                </a:solidFill>
                <a:latin typeface="Sun Life New Text" pitchFamily="2" charset="0"/>
              </a:rPr>
              <a:t>&lt;date&gt;</a:t>
            </a:r>
          </a:p>
          <a:p>
            <a:endParaRPr lang="en-US" sz="1200" dirty="0">
              <a:latin typeface="Sun Life New Text" pitchFamily="2" charset="0"/>
            </a:endParaRPr>
          </a:p>
        </p:txBody>
      </p:sp>
    </p:spTree>
    <p:extLst>
      <p:ext uri="{BB962C8B-B14F-4D97-AF65-F5344CB8AC3E}">
        <p14:creationId xmlns:p14="http://schemas.microsoft.com/office/powerpoint/2010/main" val="1097756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093D7F-1C85-DFDD-0406-D20C4CC3A8FC}"/>
              </a:ext>
            </a:extLst>
          </p:cNvPr>
          <p:cNvSpPr>
            <a:spLocks noGrp="1"/>
          </p:cNvSpPr>
          <p:nvPr>
            <p:ph type="sldNum" sz="quarter" idx="12"/>
          </p:nvPr>
        </p:nvSpPr>
        <p:spPr/>
        <p:txBody>
          <a:bodyPr/>
          <a:lstStyle/>
          <a:p>
            <a:fld id="{9FA635D2-B142-BE49-AECA-6169441F1F99}" type="slidenum">
              <a:rPr lang="en-US" smtClean="0">
                <a:latin typeface="Sun Life New Text" pitchFamily="2" charset="0"/>
              </a:rPr>
              <a:t>38</a:t>
            </a:fld>
            <a:endParaRPr lang="en-US">
              <a:latin typeface="Sun Life New Text" pitchFamily="2" charset="0"/>
            </a:endParaRPr>
          </a:p>
        </p:txBody>
      </p:sp>
      <p:sp>
        <p:nvSpPr>
          <p:cNvPr id="4" name="Text Placeholder 3">
            <a:extLst>
              <a:ext uri="{FF2B5EF4-FFF2-40B4-BE49-F238E27FC236}">
                <a16:creationId xmlns:a16="http://schemas.microsoft.com/office/drawing/2014/main" id="{89D0E9F0-25A2-4A6F-B67D-7FFB738B3E38}"/>
              </a:ext>
            </a:extLst>
          </p:cNvPr>
          <p:cNvSpPr>
            <a:spLocks noGrp="1"/>
          </p:cNvSpPr>
          <p:nvPr>
            <p:ph type="body" sz="quarter" idx="13"/>
          </p:nvPr>
        </p:nvSpPr>
        <p:spPr/>
        <p:txBody>
          <a:bodyPr/>
          <a:lstStyle/>
          <a:p>
            <a:r>
              <a:rPr lang="en-US" sz="1600" dirty="0">
                <a:latin typeface="Sun Life New Display" pitchFamily="2" charset="0"/>
              </a:rPr>
              <a:t>Your MAX review campaign</a:t>
            </a:r>
          </a:p>
        </p:txBody>
      </p:sp>
      <p:sp>
        <p:nvSpPr>
          <p:cNvPr id="5" name="Right Arrow 18">
            <a:extLst>
              <a:ext uri="{FF2B5EF4-FFF2-40B4-BE49-F238E27FC236}">
                <a16:creationId xmlns:a16="http://schemas.microsoft.com/office/drawing/2014/main" id="{53E65B50-D28F-1060-6F3A-44E4540ABCCD}"/>
              </a:ext>
            </a:extLst>
          </p:cNvPr>
          <p:cNvSpPr/>
          <p:nvPr/>
        </p:nvSpPr>
        <p:spPr>
          <a:xfrm>
            <a:off x="607395" y="2102345"/>
            <a:ext cx="7582442" cy="259229"/>
          </a:xfrm>
          <a:prstGeom prst="rightArrow">
            <a:avLst>
              <a:gd name="adj1" fmla="val 57215"/>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1722" tIns="30861" rIns="61722" bIns="3086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620" b="0" i="0" u="none" strike="noStrike" kern="1200" cap="none" spc="0" normalizeH="0" baseline="0" noProof="0">
              <a:ln>
                <a:noFill/>
              </a:ln>
              <a:solidFill>
                <a:prstClr val="white"/>
              </a:solidFill>
              <a:effectLst/>
              <a:uLnTx/>
              <a:uFillTx/>
              <a:latin typeface="Sun Life New Text" pitchFamily="2" charset="0"/>
            </a:endParaRPr>
          </a:p>
        </p:txBody>
      </p:sp>
      <p:sp>
        <p:nvSpPr>
          <p:cNvPr id="6" name="Donut 20">
            <a:extLst>
              <a:ext uri="{FF2B5EF4-FFF2-40B4-BE49-F238E27FC236}">
                <a16:creationId xmlns:a16="http://schemas.microsoft.com/office/drawing/2014/main" id="{7B7BCA15-52D0-45DC-3383-A3E56BC362E3}"/>
              </a:ext>
            </a:extLst>
          </p:cNvPr>
          <p:cNvSpPr/>
          <p:nvPr/>
        </p:nvSpPr>
        <p:spPr>
          <a:xfrm>
            <a:off x="892675" y="1830110"/>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CA"/>
          </a:p>
        </p:txBody>
      </p:sp>
      <p:sp>
        <p:nvSpPr>
          <p:cNvPr id="7" name="Freeform 21">
            <a:extLst>
              <a:ext uri="{FF2B5EF4-FFF2-40B4-BE49-F238E27FC236}">
                <a16:creationId xmlns:a16="http://schemas.microsoft.com/office/drawing/2014/main" id="{B94F8BB7-1D81-25AF-CA09-D4A089422213}"/>
              </a:ext>
            </a:extLst>
          </p:cNvPr>
          <p:cNvSpPr/>
          <p:nvPr/>
        </p:nvSpPr>
        <p:spPr>
          <a:xfrm>
            <a:off x="932245" y="2697661"/>
            <a:ext cx="776873"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0479" tIns="0" rIns="0" bIns="-1" numCol="1" spcCol="1270" anchor="t" anchorCtr="0">
            <a:noAutofit/>
          </a:bodyPr>
          <a:lstStyle/>
          <a:p>
            <a:pPr marL="0" marR="0" lvl="0" indent="0" algn="ctr" defTabSz="400025" rtl="0" eaLnBrk="1" fontAlgn="auto" latinLnBrk="0" hangingPunct="1">
              <a:lnSpc>
                <a:spcPct val="90000"/>
              </a:lnSpc>
              <a:spcBef>
                <a:spcPct val="0"/>
              </a:spcBef>
              <a:spcAft>
                <a:spcPct val="350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Sun Life New Text" pitchFamily="2" charset="0"/>
              </a:rPr>
              <a:t>Welcome</a:t>
            </a:r>
            <a:endParaRPr kumimoji="0" lang="en-CA" sz="900" b="0" i="0" u="none" strike="noStrike" kern="1200" cap="none" spc="0" normalizeH="0" baseline="0" noProof="0" dirty="0">
              <a:ln>
                <a:noFill/>
              </a:ln>
              <a:solidFill>
                <a:schemeClr val="tx1"/>
              </a:solidFill>
              <a:effectLst/>
              <a:uLnTx/>
              <a:uFillTx/>
              <a:latin typeface="Sun Life New Text" pitchFamily="2" charset="0"/>
            </a:endParaRPr>
          </a:p>
        </p:txBody>
      </p:sp>
      <p:sp>
        <p:nvSpPr>
          <p:cNvPr id="8" name="Donut 23">
            <a:extLst>
              <a:ext uri="{FF2B5EF4-FFF2-40B4-BE49-F238E27FC236}">
                <a16:creationId xmlns:a16="http://schemas.microsoft.com/office/drawing/2014/main" id="{20E22FCA-F0DB-62DA-4259-458CA2CD9F35}"/>
              </a:ext>
            </a:extLst>
          </p:cNvPr>
          <p:cNvSpPr/>
          <p:nvPr/>
        </p:nvSpPr>
        <p:spPr>
          <a:xfrm>
            <a:off x="1918700" y="1830110"/>
            <a:ext cx="806468" cy="784899"/>
          </a:xfrm>
          <a:prstGeom prst="donut">
            <a:avLst>
              <a:gd name="adj" fmla="val 2000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CA"/>
          </a:p>
        </p:txBody>
      </p:sp>
      <p:sp>
        <p:nvSpPr>
          <p:cNvPr id="9" name="Freeform 24">
            <a:extLst>
              <a:ext uri="{FF2B5EF4-FFF2-40B4-BE49-F238E27FC236}">
                <a16:creationId xmlns:a16="http://schemas.microsoft.com/office/drawing/2014/main" id="{D19E4E8E-4F3A-550F-3F7F-AC7A414AAC82}"/>
              </a:ext>
            </a:extLst>
          </p:cNvPr>
          <p:cNvSpPr/>
          <p:nvPr/>
        </p:nvSpPr>
        <p:spPr>
          <a:xfrm>
            <a:off x="1904728" y="2697661"/>
            <a:ext cx="776499"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0479" tIns="0" rIns="0" bIns="-1" numCol="1" spcCol="1270" anchor="t" anchorCtr="0">
            <a:noAutofit/>
          </a:bodyPr>
          <a:lstStyle/>
          <a:p>
            <a:pPr marL="0" marR="0" lvl="0" indent="0" algn="ctr" defTabSz="400025" rtl="0" eaLnBrk="1" fontAlgn="auto" latinLnBrk="0" hangingPunct="1">
              <a:lnSpc>
                <a:spcPct val="90000"/>
              </a:lnSpc>
              <a:spcBef>
                <a:spcPct val="0"/>
              </a:spcBef>
              <a:spcAft>
                <a:spcPct val="350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Sun Life New Text" pitchFamily="2" charset="0"/>
              </a:rPr>
              <a:t>My products</a:t>
            </a:r>
            <a:endParaRPr kumimoji="0" lang="en-CA" sz="900" b="0" i="0" u="none" strike="noStrike" kern="1200" cap="none" spc="0" normalizeH="0" baseline="0" noProof="0" dirty="0">
              <a:ln>
                <a:noFill/>
              </a:ln>
              <a:solidFill>
                <a:schemeClr val="tx1"/>
              </a:solidFill>
              <a:effectLst/>
              <a:uLnTx/>
              <a:uFillTx/>
              <a:latin typeface="Sun Life New Text" pitchFamily="2" charset="0"/>
            </a:endParaRPr>
          </a:p>
        </p:txBody>
      </p:sp>
      <p:sp>
        <p:nvSpPr>
          <p:cNvPr id="10" name="Donut 26">
            <a:extLst>
              <a:ext uri="{FF2B5EF4-FFF2-40B4-BE49-F238E27FC236}">
                <a16:creationId xmlns:a16="http://schemas.microsoft.com/office/drawing/2014/main" id="{3C2E5211-9C26-B40C-47DA-4CCC0468FAA0}"/>
              </a:ext>
            </a:extLst>
          </p:cNvPr>
          <p:cNvSpPr/>
          <p:nvPr/>
        </p:nvSpPr>
        <p:spPr>
          <a:xfrm>
            <a:off x="2944725" y="1830112"/>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CA"/>
          </a:p>
        </p:txBody>
      </p:sp>
      <p:sp>
        <p:nvSpPr>
          <p:cNvPr id="11" name="Freeform 27">
            <a:extLst>
              <a:ext uri="{FF2B5EF4-FFF2-40B4-BE49-F238E27FC236}">
                <a16:creationId xmlns:a16="http://schemas.microsoft.com/office/drawing/2014/main" id="{5D52B5EF-C706-0829-C9CB-B6ED5E69BA17}"/>
              </a:ext>
            </a:extLst>
          </p:cNvPr>
          <p:cNvSpPr/>
          <p:nvPr/>
        </p:nvSpPr>
        <p:spPr>
          <a:xfrm>
            <a:off x="2810841" y="2679613"/>
            <a:ext cx="924940" cy="472755"/>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0479" tIns="0" rIns="0" bIns="-1" numCol="1" spcCol="1270" anchor="t" anchorCtr="0">
            <a:noAutofit/>
          </a:bodyPr>
          <a:lstStyle/>
          <a:p>
            <a:pPr marL="0" marR="0" lvl="0" indent="0" algn="ctr" defTabSz="400025" rtl="0" eaLnBrk="1" fontAlgn="auto" latinLnBrk="0" hangingPunct="1">
              <a:lnSpc>
                <a:spcPct val="90000"/>
              </a:lnSpc>
              <a:spcBef>
                <a:spcPct val="0"/>
              </a:spcBef>
              <a:spcAft>
                <a:spcPct val="350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Sun Life New Text" pitchFamily="2" charset="0"/>
              </a:rPr>
              <a:t>Review </a:t>
            </a:r>
            <a:br>
              <a:rPr kumimoji="0" lang="en-US" sz="900" b="0" i="0" u="none" strike="noStrike" kern="1200" cap="none" spc="0" normalizeH="0" baseline="0" noProof="0" dirty="0">
                <a:ln>
                  <a:noFill/>
                </a:ln>
                <a:solidFill>
                  <a:schemeClr val="tx1"/>
                </a:solidFill>
                <a:effectLst/>
                <a:uLnTx/>
                <a:uFillTx/>
                <a:latin typeface="Sun Life New Text" pitchFamily="2" charset="0"/>
              </a:rPr>
            </a:br>
            <a:r>
              <a:rPr kumimoji="0" lang="en-US" sz="900" b="0" i="0" u="none" strike="noStrike" kern="1200" cap="none" spc="0" normalizeH="0" baseline="0" noProof="0" dirty="0">
                <a:ln>
                  <a:noFill/>
                </a:ln>
                <a:solidFill>
                  <a:schemeClr val="tx1"/>
                </a:solidFill>
                <a:effectLst/>
                <a:uLnTx/>
                <a:uFillTx/>
                <a:latin typeface="Sun Life New Text" pitchFamily="2" charset="0"/>
              </a:rPr>
              <a:t>your payroll contributions</a:t>
            </a:r>
          </a:p>
        </p:txBody>
      </p:sp>
      <p:sp>
        <p:nvSpPr>
          <p:cNvPr id="12" name="Donut 29">
            <a:extLst>
              <a:ext uri="{FF2B5EF4-FFF2-40B4-BE49-F238E27FC236}">
                <a16:creationId xmlns:a16="http://schemas.microsoft.com/office/drawing/2014/main" id="{00A68A8E-C0C3-0AB5-83E6-9C38E3770B93}"/>
              </a:ext>
            </a:extLst>
          </p:cNvPr>
          <p:cNvSpPr/>
          <p:nvPr/>
        </p:nvSpPr>
        <p:spPr>
          <a:xfrm>
            <a:off x="3970750" y="1814596"/>
            <a:ext cx="806468" cy="784899"/>
          </a:xfrm>
          <a:prstGeom prst="donut">
            <a:avLst>
              <a:gd name="adj" fmla="val 2000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CA"/>
          </a:p>
        </p:txBody>
      </p:sp>
      <p:sp>
        <p:nvSpPr>
          <p:cNvPr id="13" name="Freeform 30">
            <a:extLst>
              <a:ext uri="{FF2B5EF4-FFF2-40B4-BE49-F238E27FC236}">
                <a16:creationId xmlns:a16="http://schemas.microsoft.com/office/drawing/2014/main" id="{776E0A2B-21DD-9274-8EEF-00DEE227468E}"/>
              </a:ext>
            </a:extLst>
          </p:cNvPr>
          <p:cNvSpPr/>
          <p:nvPr/>
        </p:nvSpPr>
        <p:spPr>
          <a:xfrm>
            <a:off x="3912562" y="2682147"/>
            <a:ext cx="865233"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marL="0" marR="0" lvl="0" indent="0" algn="ctr" defTabSz="360022" rtl="0" eaLnBrk="1" fontAlgn="auto" latinLnBrk="0" hangingPunct="1">
              <a:lnSpc>
                <a:spcPct val="90000"/>
              </a:lnSpc>
              <a:spcBef>
                <a:spcPct val="0"/>
              </a:spcBef>
              <a:spcAft>
                <a:spcPct val="350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Sun Life New Text" pitchFamily="2" charset="0"/>
              </a:rPr>
              <a:t>Review your investment notifications</a:t>
            </a:r>
          </a:p>
        </p:txBody>
      </p:sp>
      <p:sp>
        <p:nvSpPr>
          <p:cNvPr id="14" name="Donut 32">
            <a:extLst>
              <a:ext uri="{FF2B5EF4-FFF2-40B4-BE49-F238E27FC236}">
                <a16:creationId xmlns:a16="http://schemas.microsoft.com/office/drawing/2014/main" id="{483A2DB5-0BD6-112C-4E85-FA09F85A1C3C}"/>
              </a:ext>
            </a:extLst>
          </p:cNvPr>
          <p:cNvSpPr/>
          <p:nvPr/>
        </p:nvSpPr>
        <p:spPr>
          <a:xfrm>
            <a:off x="7048827" y="1830110"/>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CA"/>
          </a:p>
        </p:txBody>
      </p:sp>
      <p:sp>
        <p:nvSpPr>
          <p:cNvPr id="15" name="Freeform 33">
            <a:extLst>
              <a:ext uri="{FF2B5EF4-FFF2-40B4-BE49-F238E27FC236}">
                <a16:creationId xmlns:a16="http://schemas.microsoft.com/office/drawing/2014/main" id="{2F1F76C1-5DC1-4FC9-CE0B-1F90A21A3FCD}"/>
              </a:ext>
            </a:extLst>
          </p:cNvPr>
          <p:cNvSpPr/>
          <p:nvPr/>
        </p:nvSpPr>
        <p:spPr>
          <a:xfrm>
            <a:off x="7063812" y="2697661"/>
            <a:ext cx="776498"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marL="0" marR="0" lvl="0" indent="0" algn="ctr" defTabSz="360022" rtl="0" eaLnBrk="1" fontAlgn="auto" latinLnBrk="0" hangingPunct="1">
              <a:lnSpc>
                <a:spcPct val="90000"/>
              </a:lnSpc>
              <a:spcBef>
                <a:spcPct val="0"/>
              </a:spcBef>
              <a:spcAft>
                <a:spcPct val="350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Sun Life New Text" pitchFamily="2" charset="0"/>
              </a:rPr>
              <a:t>Name your beneficiary</a:t>
            </a:r>
          </a:p>
        </p:txBody>
      </p:sp>
      <p:sp>
        <p:nvSpPr>
          <p:cNvPr id="16" name="Donut 43">
            <a:extLst>
              <a:ext uri="{FF2B5EF4-FFF2-40B4-BE49-F238E27FC236}">
                <a16:creationId xmlns:a16="http://schemas.microsoft.com/office/drawing/2014/main" id="{60F55454-B7F7-DC9E-B9E4-39F84A0228E6}"/>
              </a:ext>
            </a:extLst>
          </p:cNvPr>
          <p:cNvSpPr/>
          <p:nvPr/>
        </p:nvSpPr>
        <p:spPr>
          <a:xfrm>
            <a:off x="4996775" y="1814596"/>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CA"/>
          </a:p>
        </p:txBody>
      </p:sp>
      <p:sp>
        <p:nvSpPr>
          <p:cNvPr id="17" name="Freeform 44">
            <a:extLst>
              <a:ext uri="{FF2B5EF4-FFF2-40B4-BE49-F238E27FC236}">
                <a16:creationId xmlns:a16="http://schemas.microsoft.com/office/drawing/2014/main" id="{051E322E-854D-B18F-002C-CD3B75CFCBA1}"/>
              </a:ext>
            </a:extLst>
          </p:cNvPr>
          <p:cNvSpPr/>
          <p:nvPr/>
        </p:nvSpPr>
        <p:spPr>
          <a:xfrm>
            <a:off x="5029271" y="2682147"/>
            <a:ext cx="776498"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marL="0" marR="0" lvl="0" indent="0" algn="ctr" defTabSz="360022" rtl="0" eaLnBrk="1" fontAlgn="auto" latinLnBrk="0" hangingPunct="1">
              <a:lnSpc>
                <a:spcPct val="90000"/>
              </a:lnSpc>
              <a:spcBef>
                <a:spcPct val="0"/>
              </a:spcBef>
              <a:spcAft>
                <a:spcPct val="350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Sun Life New Text" pitchFamily="2" charset="0"/>
              </a:rPr>
              <a:t>Save your bonus</a:t>
            </a:r>
          </a:p>
        </p:txBody>
      </p:sp>
      <p:sp>
        <p:nvSpPr>
          <p:cNvPr id="18" name="Donut 46">
            <a:extLst>
              <a:ext uri="{FF2B5EF4-FFF2-40B4-BE49-F238E27FC236}">
                <a16:creationId xmlns:a16="http://schemas.microsoft.com/office/drawing/2014/main" id="{C949F7B3-30BC-591F-F298-7777A781661D}"/>
              </a:ext>
            </a:extLst>
          </p:cNvPr>
          <p:cNvSpPr/>
          <p:nvPr/>
        </p:nvSpPr>
        <p:spPr>
          <a:xfrm>
            <a:off x="6022800" y="1820193"/>
            <a:ext cx="806468" cy="784899"/>
          </a:xfrm>
          <a:prstGeom prst="donut">
            <a:avLst>
              <a:gd name="adj" fmla="val 2000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CA"/>
          </a:p>
        </p:txBody>
      </p:sp>
      <p:sp>
        <p:nvSpPr>
          <p:cNvPr id="19" name="Freeform 47">
            <a:extLst>
              <a:ext uri="{FF2B5EF4-FFF2-40B4-BE49-F238E27FC236}">
                <a16:creationId xmlns:a16="http://schemas.microsoft.com/office/drawing/2014/main" id="{BE42636C-46AA-A114-44EA-9CF6FABD4846}"/>
              </a:ext>
            </a:extLst>
          </p:cNvPr>
          <p:cNvSpPr/>
          <p:nvPr/>
        </p:nvSpPr>
        <p:spPr>
          <a:xfrm>
            <a:off x="5986393" y="2687744"/>
            <a:ext cx="936083"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marL="0" marR="0" lvl="0" indent="0" algn="ctr" defTabSz="360022" rtl="0" eaLnBrk="1" fontAlgn="auto" latinLnBrk="0" hangingPunct="1">
              <a:lnSpc>
                <a:spcPct val="90000"/>
              </a:lnSpc>
              <a:spcBef>
                <a:spcPct val="0"/>
              </a:spcBef>
              <a:spcAft>
                <a:spcPct val="350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Sun Life New Text" pitchFamily="2" charset="0"/>
              </a:rPr>
              <a:t>Make a lump sum contribution</a:t>
            </a:r>
          </a:p>
        </p:txBody>
      </p:sp>
      <p:sp>
        <p:nvSpPr>
          <p:cNvPr id="20" name="TextBox 19">
            <a:extLst>
              <a:ext uri="{FF2B5EF4-FFF2-40B4-BE49-F238E27FC236}">
                <a16:creationId xmlns:a16="http://schemas.microsoft.com/office/drawing/2014/main" id="{D0B603C1-B56B-41D1-8C2E-B47BCA0F554C}"/>
              </a:ext>
            </a:extLst>
          </p:cNvPr>
          <p:cNvSpPr txBox="1"/>
          <p:nvPr/>
        </p:nvSpPr>
        <p:spPr>
          <a:xfrm>
            <a:off x="1308024" y="3773157"/>
            <a:ext cx="5592575" cy="276999"/>
          </a:xfrm>
          <a:prstGeom prst="rect">
            <a:avLst/>
          </a:prstGeom>
          <a:noFill/>
        </p:spPr>
        <p:txBody>
          <a:bodyPr wrap="square" rtlCol="0">
            <a:spAutoFit/>
          </a:bodyPr>
          <a:lstStyle/>
          <a:p>
            <a:pPr lvl="0" defTabSz="182880">
              <a:defRPr/>
            </a:pPr>
            <a:r>
              <a:rPr lang="en-CA" sz="1200" b="1" dirty="0">
                <a:latin typeface="Sun Life New Text" pitchFamily="2" charset="0"/>
                <a:cs typeface="Arial" panose="020B0604020202020204" pitchFamily="34" charset="0"/>
              </a:rPr>
              <a:t>Optimize</a:t>
            </a:r>
            <a:r>
              <a:rPr lang="en-CA" sz="1200" dirty="0">
                <a:latin typeface="Sun Life New Text" pitchFamily="2" charset="0"/>
                <a:cs typeface="Arial" panose="020B0604020202020204" pitchFamily="34" charset="0"/>
              </a:rPr>
              <a:t> your workplace retirement and savings plans</a:t>
            </a:r>
          </a:p>
        </p:txBody>
      </p:sp>
      <p:grpSp>
        <p:nvGrpSpPr>
          <p:cNvPr id="21" name="Graphic 5">
            <a:extLst>
              <a:ext uri="{FF2B5EF4-FFF2-40B4-BE49-F238E27FC236}">
                <a16:creationId xmlns:a16="http://schemas.microsoft.com/office/drawing/2014/main" id="{4325AA70-6FE8-6798-BEA0-591CA7F32B15}"/>
              </a:ext>
            </a:extLst>
          </p:cNvPr>
          <p:cNvGrpSpPr/>
          <p:nvPr/>
        </p:nvGrpSpPr>
        <p:grpSpPr>
          <a:xfrm>
            <a:off x="869169" y="3776814"/>
            <a:ext cx="393275" cy="347531"/>
            <a:chOff x="3761201" y="3408051"/>
            <a:chExt cx="393275" cy="347531"/>
          </a:xfrm>
          <a:solidFill>
            <a:srgbClr val="252122"/>
          </a:solidFill>
        </p:grpSpPr>
        <p:sp>
          <p:nvSpPr>
            <p:cNvPr id="22" name="Freeform 19">
              <a:extLst>
                <a:ext uri="{FF2B5EF4-FFF2-40B4-BE49-F238E27FC236}">
                  <a16:creationId xmlns:a16="http://schemas.microsoft.com/office/drawing/2014/main" id="{94BCDE20-78EC-FA44-790A-3CF221304AA0}"/>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3" name="Freeform 20">
              <a:extLst>
                <a:ext uri="{FF2B5EF4-FFF2-40B4-BE49-F238E27FC236}">
                  <a16:creationId xmlns:a16="http://schemas.microsoft.com/office/drawing/2014/main" id="{151E6475-EC07-AC55-B51A-6FEE432B5C08}"/>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4" name="Freeform 21">
              <a:extLst>
                <a:ext uri="{FF2B5EF4-FFF2-40B4-BE49-F238E27FC236}">
                  <a16:creationId xmlns:a16="http://schemas.microsoft.com/office/drawing/2014/main" id="{CA1371C1-5BC5-EB6D-72CD-C1812B9D22BD}"/>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5" name="Freeform 22">
              <a:extLst>
                <a:ext uri="{FF2B5EF4-FFF2-40B4-BE49-F238E27FC236}">
                  <a16:creationId xmlns:a16="http://schemas.microsoft.com/office/drawing/2014/main" id="{4401C843-2DF3-634D-0409-4FDB5984EAC1}"/>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6" name="Freeform 23">
              <a:extLst>
                <a:ext uri="{FF2B5EF4-FFF2-40B4-BE49-F238E27FC236}">
                  <a16:creationId xmlns:a16="http://schemas.microsoft.com/office/drawing/2014/main" id="{D9F59904-117F-C85A-38C5-B9F33C7F1091}"/>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7" name="Freeform 24">
              <a:extLst>
                <a:ext uri="{FF2B5EF4-FFF2-40B4-BE49-F238E27FC236}">
                  <a16:creationId xmlns:a16="http://schemas.microsoft.com/office/drawing/2014/main" id="{DCAD5C35-24FD-526D-33CE-EEAFAB5F53DD}"/>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grpSp>
    </p:spTree>
    <p:extLst>
      <p:ext uri="{BB962C8B-B14F-4D97-AF65-F5344CB8AC3E}">
        <p14:creationId xmlns:p14="http://schemas.microsoft.com/office/powerpoint/2010/main" val="7559017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3AF2E0D-BEEF-41F2-90CB-E76F2CEB6EF3}"/>
              </a:ext>
            </a:extLst>
          </p:cNvPr>
          <p:cNvSpPr>
            <a:spLocks noGrp="1"/>
          </p:cNvSpPr>
          <p:nvPr>
            <p:ph type="sldNum" sz="quarter" idx="12"/>
          </p:nvPr>
        </p:nvSpPr>
        <p:spPr/>
        <p:txBody>
          <a:bodyPr/>
          <a:lstStyle/>
          <a:p>
            <a:fld id="{9FA635D2-B142-BE49-AECA-6169441F1F99}" type="slidenum">
              <a:rPr lang="en-US" smtClean="0"/>
              <a:pPr/>
              <a:t>39</a:t>
            </a:fld>
            <a:endParaRPr lang="en-US"/>
          </a:p>
        </p:txBody>
      </p:sp>
      <p:sp>
        <p:nvSpPr>
          <p:cNvPr id="4" name="Text Placeholder 3">
            <a:extLst>
              <a:ext uri="{FF2B5EF4-FFF2-40B4-BE49-F238E27FC236}">
                <a16:creationId xmlns:a16="http://schemas.microsoft.com/office/drawing/2014/main" id="{BAD1D903-14FB-06C2-F9C2-BC96A2F6A73E}"/>
              </a:ext>
            </a:extLst>
          </p:cNvPr>
          <p:cNvSpPr>
            <a:spLocks noGrp="1"/>
          </p:cNvSpPr>
          <p:nvPr>
            <p:ph type="body" sz="quarter" idx="13"/>
          </p:nvPr>
        </p:nvSpPr>
        <p:spPr>
          <a:xfrm>
            <a:off x="337279" y="1194439"/>
            <a:ext cx="1836009" cy="792163"/>
          </a:xfrm>
        </p:spPr>
        <p:txBody>
          <a:bodyPr/>
          <a:lstStyle/>
          <a:p>
            <a:r>
              <a:rPr lang="en-US" dirty="0">
                <a:latin typeface="Sun Life New Display" pitchFamily="2" charset="0"/>
              </a:rPr>
              <a:t>Register &amp; </a:t>
            </a:r>
            <a:r>
              <a:rPr lang="en-US" dirty="0" err="1">
                <a:latin typeface="Sun Life New Display" pitchFamily="2" charset="0"/>
              </a:rPr>
              <a:t>enrol</a:t>
            </a:r>
            <a:endParaRPr lang="en-US" dirty="0">
              <a:latin typeface="Sun Life New Display" pitchFamily="2" charset="0"/>
            </a:endParaRPr>
          </a:p>
        </p:txBody>
      </p:sp>
      <p:sp>
        <p:nvSpPr>
          <p:cNvPr id="5" name="Text Placeholder 4">
            <a:extLst>
              <a:ext uri="{FF2B5EF4-FFF2-40B4-BE49-F238E27FC236}">
                <a16:creationId xmlns:a16="http://schemas.microsoft.com/office/drawing/2014/main" id="{97F76358-C064-A66D-1C84-72BD12206BE7}"/>
              </a:ext>
            </a:extLst>
          </p:cNvPr>
          <p:cNvSpPr>
            <a:spLocks noGrp="1"/>
          </p:cNvSpPr>
          <p:nvPr>
            <p:ph type="body" sz="quarter" idx="14"/>
          </p:nvPr>
        </p:nvSpPr>
        <p:spPr>
          <a:xfrm>
            <a:off x="2540833" y="1194439"/>
            <a:ext cx="1836009" cy="792163"/>
          </a:xfrm>
        </p:spPr>
        <p:txBody>
          <a:bodyPr/>
          <a:lstStyle/>
          <a:p>
            <a:r>
              <a:rPr lang="en-US" dirty="0">
                <a:latin typeface="Sun Life New Display" pitchFamily="2" charset="0"/>
              </a:rPr>
              <a:t>Review</a:t>
            </a:r>
          </a:p>
        </p:txBody>
      </p:sp>
      <p:sp>
        <p:nvSpPr>
          <p:cNvPr id="6" name="Text Placeholder 5">
            <a:extLst>
              <a:ext uri="{FF2B5EF4-FFF2-40B4-BE49-F238E27FC236}">
                <a16:creationId xmlns:a16="http://schemas.microsoft.com/office/drawing/2014/main" id="{F1AF947F-7B87-A9F1-5CFB-8076729D07C0}"/>
              </a:ext>
            </a:extLst>
          </p:cNvPr>
          <p:cNvSpPr>
            <a:spLocks noGrp="1"/>
          </p:cNvSpPr>
          <p:nvPr>
            <p:ph type="body" sz="quarter" idx="15"/>
          </p:nvPr>
        </p:nvSpPr>
        <p:spPr>
          <a:xfrm>
            <a:off x="4759378" y="1194439"/>
            <a:ext cx="1836009" cy="792163"/>
          </a:xfrm>
        </p:spPr>
        <p:txBody>
          <a:bodyPr/>
          <a:lstStyle/>
          <a:p>
            <a:r>
              <a:rPr lang="en-US" dirty="0">
                <a:latin typeface="Sun Life New Display" pitchFamily="2" charset="0"/>
              </a:rPr>
              <a:t>Update</a:t>
            </a:r>
          </a:p>
          <a:p>
            <a:endParaRPr lang="en-US" dirty="0">
              <a:latin typeface="Sun Life New Display" pitchFamily="2" charset="0"/>
            </a:endParaRPr>
          </a:p>
        </p:txBody>
      </p:sp>
      <p:sp>
        <p:nvSpPr>
          <p:cNvPr id="7" name="Text Placeholder 6">
            <a:extLst>
              <a:ext uri="{FF2B5EF4-FFF2-40B4-BE49-F238E27FC236}">
                <a16:creationId xmlns:a16="http://schemas.microsoft.com/office/drawing/2014/main" id="{653A2D17-22CE-D241-A96E-FCC2C2CBA1B6}"/>
              </a:ext>
            </a:extLst>
          </p:cNvPr>
          <p:cNvSpPr>
            <a:spLocks noGrp="1"/>
          </p:cNvSpPr>
          <p:nvPr>
            <p:ph type="body" sz="quarter" idx="16"/>
          </p:nvPr>
        </p:nvSpPr>
        <p:spPr>
          <a:xfrm>
            <a:off x="6970427" y="1194439"/>
            <a:ext cx="1836009" cy="792163"/>
          </a:xfrm>
        </p:spPr>
        <p:txBody>
          <a:bodyPr/>
          <a:lstStyle/>
          <a:p>
            <a:r>
              <a:rPr lang="en-US" dirty="0">
                <a:latin typeface="Sun Life New Display" pitchFamily="2" charset="0"/>
              </a:rPr>
              <a:t>Take action</a:t>
            </a:r>
          </a:p>
          <a:p>
            <a:endParaRPr lang="en-US" dirty="0">
              <a:latin typeface="Sun Life New Display" pitchFamily="2" charset="0"/>
            </a:endParaRPr>
          </a:p>
        </p:txBody>
      </p:sp>
      <p:sp>
        <p:nvSpPr>
          <p:cNvPr id="9" name="Text Placeholder 8">
            <a:extLst>
              <a:ext uri="{FF2B5EF4-FFF2-40B4-BE49-F238E27FC236}">
                <a16:creationId xmlns:a16="http://schemas.microsoft.com/office/drawing/2014/main" id="{3B19705F-D57E-02B9-4C9C-2945E4CC1A64}"/>
              </a:ext>
            </a:extLst>
          </p:cNvPr>
          <p:cNvSpPr>
            <a:spLocks noGrp="1"/>
          </p:cNvSpPr>
          <p:nvPr>
            <p:ph type="body" sz="quarter" idx="35"/>
          </p:nvPr>
        </p:nvSpPr>
        <p:spPr>
          <a:xfrm>
            <a:off x="337279" y="2157557"/>
            <a:ext cx="1831610" cy="990600"/>
          </a:xfrm>
        </p:spPr>
        <p:txBody>
          <a:bodyPr/>
          <a:lstStyle/>
          <a:p>
            <a:pPr marR="0" lvl="0" algn="l" defTabSz="609585" rtl="0" eaLnBrk="1" fontAlgn="auto" latinLnBrk="0" hangingPunct="1">
              <a:lnSpc>
                <a:spcPct val="100000"/>
              </a:lnSpc>
              <a:spcBef>
                <a:spcPts val="0"/>
              </a:spcBef>
              <a:spcAft>
                <a:spcPts val="0"/>
              </a:spcAft>
              <a:buClrTx/>
              <a:buSzTx/>
              <a:tabLst/>
              <a:defRPr/>
            </a:pPr>
            <a:r>
              <a:rPr lang="en-CA" sz="1200" b="0" kern="1200" dirty="0">
                <a:latin typeface="Sun Life New Text" pitchFamily="2" charset="0"/>
                <a:cs typeface="Arial" panose="020B0604020202020204" pitchFamily="34" charset="0"/>
              </a:rPr>
              <a:t>Register for online and mobile access</a:t>
            </a:r>
          </a:p>
          <a:p>
            <a:pPr marL="171450" marR="0" lvl="0" indent="-1714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CA" sz="1200" b="0" kern="120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r>
              <a:rPr lang="en-CA" sz="1200" b="0" kern="1200" dirty="0">
                <a:latin typeface="Sun Life New Text" pitchFamily="2" charset="0"/>
                <a:cs typeface="Arial" panose="020B0604020202020204" pitchFamily="34" charset="0"/>
              </a:rPr>
              <a:t>Enrol in your RRSP and TFSA</a:t>
            </a:r>
          </a:p>
          <a:p>
            <a:pPr marL="171450" marR="0" lvl="0" indent="-1714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CA" sz="1200" b="0" kern="1200" dirty="0">
              <a:latin typeface="Sun Life New Text" pitchFamily="2" charset="0"/>
              <a:cs typeface="Arial" panose="020B0604020202020204" pitchFamily="34" charset="0"/>
            </a:endParaRPr>
          </a:p>
        </p:txBody>
      </p:sp>
      <p:sp>
        <p:nvSpPr>
          <p:cNvPr id="11" name="Text Placeholder 10">
            <a:extLst>
              <a:ext uri="{FF2B5EF4-FFF2-40B4-BE49-F238E27FC236}">
                <a16:creationId xmlns:a16="http://schemas.microsoft.com/office/drawing/2014/main" id="{D9A023BD-80B5-10FD-AFAD-2A75C737830E}"/>
              </a:ext>
            </a:extLst>
          </p:cNvPr>
          <p:cNvSpPr>
            <a:spLocks noGrp="1"/>
          </p:cNvSpPr>
          <p:nvPr>
            <p:ph type="body" sz="quarter" idx="39"/>
          </p:nvPr>
        </p:nvSpPr>
        <p:spPr>
          <a:xfrm>
            <a:off x="2540833" y="2157557"/>
            <a:ext cx="1831610" cy="990600"/>
          </a:xfrm>
        </p:spPr>
        <p:txBody>
          <a:bodyPr/>
          <a:lstStyle/>
          <a:p>
            <a:pPr marR="0" lvl="0" algn="l" defTabSz="609585" rtl="0" eaLnBrk="1" fontAlgn="auto" latinLnBrk="0" hangingPunct="1">
              <a:lnSpc>
                <a:spcPct val="100000"/>
              </a:lnSpc>
              <a:spcBef>
                <a:spcPts val="0"/>
              </a:spcBef>
              <a:spcAft>
                <a:spcPts val="0"/>
              </a:spcAft>
              <a:buClrTx/>
              <a:buSzTx/>
              <a:tabLst/>
              <a:defRPr/>
            </a:pPr>
            <a:r>
              <a:rPr lang="en-CA" sz="1200" dirty="0">
                <a:latin typeface="Sun Life New Text" pitchFamily="2" charset="0"/>
                <a:cs typeface="Arial" panose="020B0604020202020204" pitchFamily="34" charset="0"/>
              </a:rPr>
              <a:t>Review your savings goals and priorities</a:t>
            </a:r>
          </a:p>
          <a:p>
            <a:pPr marL="171450" marR="0" lvl="0" indent="-1714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CA" sz="120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r>
              <a:rPr lang="en-CA" sz="1200" dirty="0">
                <a:latin typeface="Sun Life New Text" pitchFamily="2" charset="0"/>
                <a:cs typeface="Arial" panose="020B0604020202020204" pitchFamily="34" charset="0"/>
              </a:rPr>
              <a:t>Review your payroll deductions to maximize your plan</a:t>
            </a:r>
            <a:endParaRPr lang="en-CA" sz="1200" kern="120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endParaRPr lang="en-CA" sz="1200" kern="120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r>
              <a:rPr lang="en-CA" sz="1200" kern="1200" dirty="0">
                <a:latin typeface="Sun Life New Text" pitchFamily="2" charset="0"/>
                <a:cs typeface="Arial" panose="020B0604020202020204" pitchFamily="34" charset="0"/>
              </a:rPr>
              <a:t>Review your investments </a:t>
            </a:r>
          </a:p>
          <a:p>
            <a:pPr marR="0" lvl="0" algn="l" defTabSz="609585" rtl="0" eaLnBrk="1" fontAlgn="auto" latinLnBrk="0" hangingPunct="1">
              <a:lnSpc>
                <a:spcPct val="100000"/>
              </a:lnSpc>
              <a:spcBef>
                <a:spcPts val="0"/>
              </a:spcBef>
              <a:spcAft>
                <a:spcPts val="0"/>
              </a:spcAft>
              <a:buClrTx/>
              <a:buSzTx/>
              <a:tabLst/>
              <a:defRPr/>
            </a:pPr>
            <a:endParaRPr lang="en-CA" sz="1200" kern="120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r>
              <a:rPr lang="en-CA" sz="1200" kern="1200" dirty="0">
                <a:latin typeface="Sun Life New Text" pitchFamily="2" charset="0"/>
                <a:cs typeface="Arial" panose="020B0604020202020204" pitchFamily="34" charset="0"/>
              </a:rPr>
              <a:t>Review your beneficiaries</a:t>
            </a:r>
          </a:p>
        </p:txBody>
      </p:sp>
      <p:sp>
        <p:nvSpPr>
          <p:cNvPr id="13" name="Text Placeholder 12">
            <a:extLst>
              <a:ext uri="{FF2B5EF4-FFF2-40B4-BE49-F238E27FC236}">
                <a16:creationId xmlns:a16="http://schemas.microsoft.com/office/drawing/2014/main" id="{F850665B-7259-7A86-51A4-9675809C7061}"/>
              </a:ext>
            </a:extLst>
          </p:cNvPr>
          <p:cNvSpPr>
            <a:spLocks noGrp="1"/>
          </p:cNvSpPr>
          <p:nvPr>
            <p:ph type="body" sz="quarter" idx="40"/>
          </p:nvPr>
        </p:nvSpPr>
        <p:spPr>
          <a:xfrm>
            <a:off x="4759378" y="2157557"/>
            <a:ext cx="1831610" cy="990600"/>
          </a:xfrm>
        </p:spPr>
        <p:txBody>
          <a:bodyPr/>
          <a:lstStyle/>
          <a:p>
            <a:pPr marR="0" lvl="0" algn="l" defTabSz="609585" rtl="0" eaLnBrk="1" fontAlgn="auto" latinLnBrk="0" hangingPunct="1">
              <a:lnSpc>
                <a:spcPct val="100000"/>
              </a:lnSpc>
              <a:spcBef>
                <a:spcPts val="0"/>
              </a:spcBef>
              <a:spcAft>
                <a:spcPts val="0"/>
              </a:spcAft>
              <a:buClrTx/>
              <a:buSzTx/>
              <a:tabLst/>
              <a:defRPr/>
            </a:pPr>
            <a:r>
              <a:rPr lang="en-CA" sz="1200" b="0" dirty="0">
                <a:latin typeface="Sun Life New Text" pitchFamily="2" charset="0"/>
                <a:cs typeface="Arial" panose="020B0604020202020204" pitchFamily="34" charset="0"/>
              </a:rPr>
              <a:t>Update your online profile with your RRSP/TFSA limit</a:t>
            </a:r>
          </a:p>
          <a:p>
            <a:pPr marR="0" lvl="0" algn="l" defTabSz="609585" rtl="0" eaLnBrk="1" fontAlgn="auto" latinLnBrk="0" hangingPunct="1">
              <a:lnSpc>
                <a:spcPct val="100000"/>
              </a:lnSpc>
              <a:spcBef>
                <a:spcPts val="0"/>
              </a:spcBef>
              <a:spcAft>
                <a:spcPts val="0"/>
              </a:spcAft>
              <a:buClrTx/>
              <a:buSzTx/>
              <a:tabLst/>
              <a:defRPr/>
            </a:pPr>
            <a:endParaRPr lang="en-CA" sz="1200" b="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r>
              <a:rPr lang="en-CA" sz="1200" b="0" dirty="0">
                <a:latin typeface="Sun Life New Text" pitchFamily="2" charset="0"/>
                <a:cs typeface="Arial" panose="020B0604020202020204" pitchFamily="34" charset="0"/>
              </a:rPr>
              <a:t>Update your investments</a:t>
            </a:r>
          </a:p>
          <a:p>
            <a:pPr marR="0" lvl="0" algn="l" defTabSz="609585" rtl="0" eaLnBrk="1" fontAlgn="auto" latinLnBrk="0" hangingPunct="1">
              <a:lnSpc>
                <a:spcPct val="100000"/>
              </a:lnSpc>
              <a:spcBef>
                <a:spcPts val="0"/>
              </a:spcBef>
              <a:spcAft>
                <a:spcPts val="0"/>
              </a:spcAft>
              <a:buClrTx/>
              <a:buSzTx/>
              <a:tabLst/>
              <a:defRPr/>
            </a:pPr>
            <a:endParaRPr lang="en-CA" sz="1200" b="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r>
              <a:rPr lang="en-CA" sz="1200" b="0" dirty="0">
                <a:latin typeface="Sun Life New Text" pitchFamily="2" charset="0"/>
                <a:cs typeface="Arial" panose="020B0604020202020204" pitchFamily="34" charset="0"/>
              </a:rPr>
              <a:t>Update your beneficiaries</a:t>
            </a:r>
          </a:p>
          <a:p>
            <a:pPr marL="171450" marR="0" lvl="0" indent="-1714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CA" sz="1200" b="0" dirty="0">
              <a:latin typeface="Sun Life New Text" pitchFamily="2" charset="0"/>
              <a:cs typeface="Arial" panose="020B0604020202020204" pitchFamily="34" charset="0"/>
            </a:endParaRPr>
          </a:p>
        </p:txBody>
      </p:sp>
      <p:sp>
        <p:nvSpPr>
          <p:cNvPr id="15" name="Text Placeholder 14">
            <a:extLst>
              <a:ext uri="{FF2B5EF4-FFF2-40B4-BE49-F238E27FC236}">
                <a16:creationId xmlns:a16="http://schemas.microsoft.com/office/drawing/2014/main" id="{F3850553-9284-3BA1-C238-948CF46E1455}"/>
              </a:ext>
            </a:extLst>
          </p:cNvPr>
          <p:cNvSpPr>
            <a:spLocks noGrp="1"/>
          </p:cNvSpPr>
          <p:nvPr>
            <p:ph type="body" sz="quarter" idx="41"/>
          </p:nvPr>
        </p:nvSpPr>
        <p:spPr>
          <a:xfrm>
            <a:off x="6970427" y="2157557"/>
            <a:ext cx="1831610" cy="990600"/>
          </a:xfrm>
        </p:spPr>
        <p:txBody>
          <a:bodyPr/>
          <a:lstStyle/>
          <a:p>
            <a:pPr marR="0" lvl="0" algn="l" defTabSz="609585" rtl="0" eaLnBrk="1" fontAlgn="auto" latinLnBrk="0" hangingPunct="1">
              <a:lnSpc>
                <a:spcPct val="100000"/>
              </a:lnSpc>
              <a:spcBef>
                <a:spcPts val="0"/>
              </a:spcBef>
              <a:spcAft>
                <a:spcPts val="0"/>
              </a:spcAft>
              <a:buClrTx/>
              <a:buSzTx/>
              <a:tabLst/>
              <a:defRPr/>
            </a:pPr>
            <a:r>
              <a:rPr lang="en-CA" sz="1200" dirty="0">
                <a:latin typeface="Sun Life New Text" pitchFamily="2" charset="0"/>
                <a:cs typeface="Arial" panose="020B0604020202020204" pitchFamily="34" charset="0"/>
              </a:rPr>
              <a:t>Consider making a lump sum contribution to increase your savings</a:t>
            </a:r>
          </a:p>
          <a:p>
            <a:pPr marR="0" lvl="0" algn="l" defTabSz="609585" rtl="0" eaLnBrk="1" fontAlgn="auto" latinLnBrk="0" hangingPunct="1">
              <a:lnSpc>
                <a:spcPct val="100000"/>
              </a:lnSpc>
              <a:spcBef>
                <a:spcPts val="0"/>
              </a:spcBef>
              <a:spcAft>
                <a:spcPts val="0"/>
              </a:spcAft>
              <a:buClrTx/>
              <a:buSzTx/>
              <a:tabLst/>
              <a:defRPr/>
            </a:pPr>
            <a:endParaRPr lang="en-CA" sz="1200" dirty="0">
              <a:latin typeface="Sun Life New Text" pitchFamily="2" charset="0"/>
              <a:cs typeface="Arial" panose="020B0604020202020204" pitchFamily="34" charset="0"/>
            </a:endParaRPr>
          </a:p>
          <a:p>
            <a:pPr marR="0" lvl="0" algn="l" defTabSz="609585" rtl="0" eaLnBrk="1" fontAlgn="auto" latinLnBrk="0" hangingPunct="1">
              <a:lnSpc>
                <a:spcPct val="100000"/>
              </a:lnSpc>
              <a:spcBef>
                <a:spcPts val="0"/>
              </a:spcBef>
              <a:spcAft>
                <a:spcPts val="0"/>
              </a:spcAft>
              <a:buClrTx/>
              <a:buSzTx/>
              <a:tabLst/>
              <a:defRPr/>
            </a:pPr>
            <a:r>
              <a:rPr lang="en-CA" sz="1200" dirty="0">
                <a:latin typeface="Sun Life New Text" pitchFamily="2" charset="0"/>
                <a:cs typeface="Arial" panose="020B0604020202020204" pitchFamily="34" charset="0"/>
              </a:rPr>
              <a:t>Think about bringing your outside savings to Sun Life</a:t>
            </a:r>
          </a:p>
        </p:txBody>
      </p:sp>
      <p:grpSp>
        <p:nvGrpSpPr>
          <p:cNvPr id="20" name="Graphic 5">
            <a:extLst>
              <a:ext uri="{FF2B5EF4-FFF2-40B4-BE49-F238E27FC236}">
                <a16:creationId xmlns:a16="http://schemas.microsoft.com/office/drawing/2014/main" id="{FD80ED19-1F01-9480-56B8-BF502A51B96B}"/>
              </a:ext>
            </a:extLst>
          </p:cNvPr>
          <p:cNvGrpSpPr/>
          <p:nvPr/>
        </p:nvGrpSpPr>
        <p:grpSpPr>
          <a:xfrm>
            <a:off x="2538599" y="485321"/>
            <a:ext cx="393275" cy="347531"/>
            <a:chOff x="3761201" y="3408051"/>
            <a:chExt cx="393275" cy="347531"/>
          </a:xfrm>
          <a:solidFill>
            <a:srgbClr val="252122"/>
          </a:solidFill>
        </p:grpSpPr>
        <p:sp>
          <p:nvSpPr>
            <p:cNvPr id="21" name="Freeform 20">
              <a:extLst>
                <a:ext uri="{FF2B5EF4-FFF2-40B4-BE49-F238E27FC236}">
                  <a16:creationId xmlns:a16="http://schemas.microsoft.com/office/drawing/2014/main" id="{874FA7E3-7DFF-2F92-9037-076B9C74E53A}"/>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86703ED2-9F92-601B-D14E-7942E8F9E93E}"/>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B87C949E-0990-694C-4568-03AA6C62BE0F}"/>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190A66A8-7ECB-E6BD-49BD-AAA2081B9681}"/>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264B11DE-3356-1031-ECFD-6402EE2D628B}"/>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A175D0C0-3EED-08B2-7F80-B3AA5E739EE8}"/>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endParaRPr lang="en-US"/>
            </a:p>
          </p:txBody>
        </p:sp>
      </p:grpSp>
      <p:grpSp>
        <p:nvGrpSpPr>
          <p:cNvPr id="27" name="Graphic 5">
            <a:extLst>
              <a:ext uri="{FF2B5EF4-FFF2-40B4-BE49-F238E27FC236}">
                <a16:creationId xmlns:a16="http://schemas.microsoft.com/office/drawing/2014/main" id="{17B34CB4-F50A-FEDA-FA91-6D8811D4737F}"/>
              </a:ext>
            </a:extLst>
          </p:cNvPr>
          <p:cNvGrpSpPr/>
          <p:nvPr/>
        </p:nvGrpSpPr>
        <p:grpSpPr>
          <a:xfrm>
            <a:off x="4759378" y="457875"/>
            <a:ext cx="373639" cy="374977"/>
            <a:chOff x="4401454" y="3380605"/>
            <a:chExt cx="373639" cy="374977"/>
          </a:xfrm>
          <a:solidFill>
            <a:srgbClr val="252122"/>
          </a:solidFill>
        </p:grpSpPr>
        <p:sp>
          <p:nvSpPr>
            <p:cNvPr id="28" name="Freeform 27">
              <a:extLst>
                <a:ext uri="{FF2B5EF4-FFF2-40B4-BE49-F238E27FC236}">
                  <a16:creationId xmlns:a16="http://schemas.microsoft.com/office/drawing/2014/main" id="{FA0443E2-7D2C-E068-E003-3859EA82D99B}"/>
                </a:ext>
              </a:extLst>
            </p:cNvPr>
            <p:cNvSpPr/>
            <p:nvPr/>
          </p:nvSpPr>
          <p:spPr>
            <a:xfrm>
              <a:off x="4701944" y="3490349"/>
              <a:ext cx="64041" cy="265233"/>
            </a:xfrm>
            <a:custGeom>
              <a:avLst/>
              <a:gdLst>
                <a:gd name="connsiteX0" fmla="*/ 64001 w 64041"/>
                <a:gd name="connsiteY0" fmla="*/ 265233 h 265233"/>
                <a:gd name="connsiteX1" fmla="*/ 0 w 64041"/>
                <a:gd name="connsiteY1" fmla="*/ 265233 h 265233"/>
                <a:gd name="connsiteX2" fmla="*/ 0 w 64041"/>
                <a:gd name="connsiteY2" fmla="*/ 0 h 265233"/>
                <a:gd name="connsiteX3" fmla="*/ 64041 w 64041"/>
                <a:gd name="connsiteY3" fmla="*/ 0 h 265233"/>
                <a:gd name="connsiteX4" fmla="*/ 64041 w 64041"/>
                <a:gd name="connsiteY4" fmla="*/ 265233 h 265233"/>
                <a:gd name="connsiteX5" fmla="*/ 9149 w 64041"/>
                <a:gd name="connsiteY5" fmla="*/ 256084 h 265233"/>
                <a:gd name="connsiteX6" fmla="*/ 54893 w 64041"/>
                <a:gd name="connsiteY6" fmla="*/ 256084 h 265233"/>
                <a:gd name="connsiteX7" fmla="*/ 54893 w 64041"/>
                <a:gd name="connsiteY7" fmla="*/ 9149 h 265233"/>
                <a:gd name="connsiteX8" fmla="*/ 9149 w 64041"/>
                <a:gd name="connsiteY8" fmla="*/ 9149 h 265233"/>
                <a:gd name="connsiteX9" fmla="*/ 9149 w 64041"/>
                <a:gd name="connsiteY9" fmla="*/ 256084 h 26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41" h="265233">
                  <a:moveTo>
                    <a:pt x="64001" y="265233"/>
                  </a:moveTo>
                  <a:lnTo>
                    <a:pt x="0" y="265233"/>
                  </a:lnTo>
                  <a:lnTo>
                    <a:pt x="0" y="0"/>
                  </a:lnTo>
                  <a:lnTo>
                    <a:pt x="64041" y="0"/>
                  </a:lnTo>
                  <a:lnTo>
                    <a:pt x="64041" y="265233"/>
                  </a:lnTo>
                  <a:close/>
                  <a:moveTo>
                    <a:pt x="9149" y="256084"/>
                  </a:moveTo>
                  <a:lnTo>
                    <a:pt x="54893" y="256084"/>
                  </a:lnTo>
                  <a:lnTo>
                    <a:pt x="54893" y="9149"/>
                  </a:lnTo>
                  <a:lnTo>
                    <a:pt x="9149" y="9149"/>
                  </a:lnTo>
                  <a:lnTo>
                    <a:pt x="9149" y="256084"/>
                  </a:lnTo>
                  <a:close/>
                </a:path>
              </a:pathLst>
            </a:custGeom>
            <a:solidFill>
              <a:srgbClr val="252122"/>
            </a:solidFill>
            <a:ln w="4048"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3CE7EA0D-61BE-F080-46F7-DB397CC273A5}"/>
                </a:ext>
              </a:extLst>
            </p:cNvPr>
            <p:cNvSpPr/>
            <p:nvPr/>
          </p:nvSpPr>
          <p:spPr>
            <a:xfrm>
              <a:off x="4601348" y="3590864"/>
              <a:ext cx="64000" cy="164718"/>
            </a:xfrm>
            <a:custGeom>
              <a:avLst/>
              <a:gdLst>
                <a:gd name="connsiteX0" fmla="*/ 64001 w 64000"/>
                <a:gd name="connsiteY0" fmla="*/ 164718 h 164718"/>
                <a:gd name="connsiteX1" fmla="*/ 0 w 64000"/>
                <a:gd name="connsiteY1" fmla="*/ 164718 h 164718"/>
                <a:gd name="connsiteX2" fmla="*/ 0 w 64000"/>
                <a:gd name="connsiteY2" fmla="*/ 0 h 164718"/>
                <a:gd name="connsiteX3" fmla="*/ 64001 w 64000"/>
                <a:gd name="connsiteY3" fmla="*/ 0 h 164718"/>
                <a:gd name="connsiteX4" fmla="*/ 64001 w 64000"/>
                <a:gd name="connsiteY4" fmla="*/ 164718 h 164718"/>
                <a:gd name="connsiteX5" fmla="*/ 9149 w 64000"/>
                <a:gd name="connsiteY5" fmla="*/ 155569 h 164718"/>
                <a:gd name="connsiteX6" fmla="*/ 54893 w 64000"/>
                <a:gd name="connsiteY6" fmla="*/ 155569 h 164718"/>
                <a:gd name="connsiteX7" fmla="*/ 54893 w 64000"/>
                <a:gd name="connsiteY7" fmla="*/ 9149 h 164718"/>
                <a:gd name="connsiteX8" fmla="*/ 9149 w 64000"/>
                <a:gd name="connsiteY8" fmla="*/ 9149 h 164718"/>
                <a:gd name="connsiteX9" fmla="*/ 9149 w 64000"/>
                <a:gd name="connsiteY9" fmla="*/ 155569 h 16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164718">
                  <a:moveTo>
                    <a:pt x="64001" y="164718"/>
                  </a:moveTo>
                  <a:lnTo>
                    <a:pt x="0" y="164718"/>
                  </a:lnTo>
                  <a:lnTo>
                    <a:pt x="0" y="0"/>
                  </a:lnTo>
                  <a:lnTo>
                    <a:pt x="64001" y="0"/>
                  </a:lnTo>
                  <a:lnTo>
                    <a:pt x="64001" y="164718"/>
                  </a:lnTo>
                  <a:close/>
                  <a:moveTo>
                    <a:pt x="9149" y="155569"/>
                  </a:moveTo>
                  <a:lnTo>
                    <a:pt x="54893" y="155569"/>
                  </a:lnTo>
                  <a:lnTo>
                    <a:pt x="54893" y="9149"/>
                  </a:lnTo>
                  <a:lnTo>
                    <a:pt x="9149" y="9149"/>
                  </a:lnTo>
                  <a:lnTo>
                    <a:pt x="9149" y="155569"/>
                  </a:lnTo>
                  <a:close/>
                </a:path>
              </a:pathLst>
            </a:custGeom>
            <a:solidFill>
              <a:srgbClr val="252122"/>
            </a:solidFill>
            <a:ln w="4048"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20087CCB-D329-16BB-E44C-5B28BF6302A3}"/>
                </a:ext>
              </a:extLst>
            </p:cNvPr>
            <p:cNvSpPr/>
            <p:nvPr/>
          </p:nvSpPr>
          <p:spPr>
            <a:xfrm>
              <a:off x="4500753" y="3690975"/>
              <a:ext cx="64000" cy="64608"/>
            </a:xfrm>
            <a:custGeom>
              <a:avLst/>
              <a:gdLst>
                <a:gd name="connsiteX0" fmla="*/ 64001 w 64000"/>
                <a:gd name="connsiteY0" fmla="*/ 64608 h 64608"/>
                <a:gd name="connsiteX1" fmla="*/ 0 w 64000"/>
                <a:gd name="connsiteY1" fmla="*/ 64608 h 64608"/>
                <a:gd name="connsiteX2" fmla="*/ 0 w 64000"/>
                <a:gd name="connsiteY2" fmla="*/ 0 h 64608"/>
                <a:gd name="connsiteX3" fmla="*/ 64001 w 64000"/>
                <a:gd name="connsiteY3" fmla="*/ 0 h 64608"/>
                <a:gd name="connsiteX4" fmla="*/ 64001 w 64000"/>
                <a:gd name="connsiteY4" fmla="*/ 64608 h 64608"/>
                <a:gd name="connsiteX5" fmla="*/ 9108 w 64000"/>
                <a:gd name="connsiteY5" fmla="*/ 55459 h 64608"/>
                <a:gd name="connsiteX6" fmla="*/ 54852 w 64000"/>
                <a:gd name="connsiteY6" fmla="*/ 55459 h 64608"/>
                <a:gd name="connsiteX7" fmla="*/ 54852 w 64000"/>
                <a:gd name="connsiteY7" fmla="*/ 9108 h 64608"/>
                <a:gd name="connsiteX8" fmla="*/ 9108 w 64000"/>
                <a:gd name="connsiteY8" fmla="*/ 9108 h 64608"/>
                <a:gd name="connsiteX9" fmla="*/ 9108 w 64000"/>
                <a:gd name="connsiteY9" fmla="*/ 55459 h 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64608">
                  <a:moveTo>
                    <a:pt x="64001" y="64608"/>
                  </a:moveTo>
                  <a:lnTo>
                    <a:pt x="0" y="64608"/>
                  </a:lnTo>
                  <a:lnTo>
                    <a:pt x="0" y="0"/>
                  </a:lnTo>
                  <a:lnTo>
                    <a:pt x="64001" y="0"/>
                  </a:lnTo>
                  <a:lnTo>
                    <a:pt x="64001" y="64608"/>
                  </a:lnTo>
                  <a:close/>
                  <a:moveTo>
                    <a:pt x="9108" y="55459"/>
                  </a:moveTo>
                  <a:lnTo>
                    <a:pt x="54852" y="55459"/>
                  </a:lnTo>
                  <a:lnTo>
                    <a:pt x="54852" y="9108"/>
                  </a:lnTo>
                  <a:lnTo>
                    <a:pt x="9108" y="9108"/>
                  </a:lnTo>
                  <a:lnTo>
                    <a:pt x="9108" y="55459"/>
                  </a:lnTo>
                  <a:close/>
                </a:path>
              </a:pathLst>
            </a:custGeom>
            <a:solidFill>
              <a:srgbClr val="252122"/>
            </a:solidFill>
            <a:ln w="4048"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E9CB19F-132A-A346-8EA8-95E53F8D9578}"/>
                </a:ext>
              </a:extLst>
            </p:cNvPr>
            <p:cNvSpPr/>
            <p:nvPr/>
          </p:nvSpPr>
          <p:spPr>
            <a:xfrm>
              <a:off x="4692796" y="3380605"/>
              <a:ext cx="82298" cy="82338"/>
            </a:xfrm>
            <a:custGeom>
              <a:avLst/>
              <a:gdLst>
                <a:gd name="connsiteX0" fmla="*/ 82298 w 82298"/>
                <a:gd name="connsiteY0" fmla="*/ 82339 h 82338"/>
                <a:gd name="connsiteX1" fmla="*/ 73149 w 82298"/>
                <a:gd name="connsiteY1" fmla="*/ 82339 h 82338"/>
                <a:gd name="connsiteX2" fmla="*/ 73149 w 82298"/>
                <a:gd name="connsiteY2" fmla="*/ 9149 h 82338"/>
                <a:gd name="connsiteX3" fmla="*/ 0 w 82298"/>
                <a:gd name="connsiteY3" fmla="*/ 9149 h 82338"/>
                <a:gd name="connsiteX4" fmla="*/ 0 w 82298"/>
                <a:gd name="connsiteY4" fmla="*/ 0 h 82338"/>
                <a:gd name="connsiteX5" fmla="*/ 82298 w 82298"/>
                <a:gd name="connsiteY5" fmla="*/ 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8" h="82338">
                  <a:moveTo>
                    <a:pt x="82298" y="82339"/>
                  </a:moveTo>
                  <a:lnTo>
                    <a:pt x="73149" y="82339"/>
                  </a:lnTo>
                  <a:lnTo>
                    <a:pt x="73149" y="9149"/>
                  </a:lnTo>
                  <a:lnTo>
                    <a:pt x="0" y="9149"/>
                  </a:lnTo>
                  <a:lnTo>
                    <a:pt x="0" y="0"/>
                  </a:lnTo>
                  <a:lnTo>
                    <a:pt x="82298" y="0"/>
                  </a:lnTo>
                  <a:close/>
                </a:path>
              </a:pathLst>
            </a:custGeom>
            <a:solidFill>
              <a:srgbClr val="252122"/>
            </a:solidFill>
            <a:ln w="4048"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5CABE114-E66D-0A1A-48C9-680D965E4265}"/>
                </a:ext>
              </a:extLst>
            </p:cNvPr>
            <p:cNvSpPr/>
            <p:nvPr/>
          </p:nvSpPr>
          <p:spPr>
            <a:xfrm rot="-2700486">
              <a:off x="4328900" y="3563446"/>
              <a:ext cx="517345" cy="9148"/>
            </a:xfrm>
            <a:custGeom>
              <a:avLst/>
              <a:gdLst>
                <a:gd name="connsiteX0" fmla="*/ 0 w 517345"/>
                <a:gd name="connsiteY0" fmla="*/ 0 h 9148"/>
                <a:gd name="connsiteX1" fmla="*/ 517345 w 517345"/>
                <a:gd name="connsiteY1" fmla="*/ 0 h 9148"/>
                <a:gd name="connsiteX2" fmla="*/ 517345 w 517345"/>
                <a:gd name="connsiteY2" fmla="*/ 9149 h 9148"/>
                <a:gd name="connsiteX3" fmla="*/ 0 w 517345"/>
                <a:gd name="connsiteY3" fmla="*/ 9149 h 9148"/>
              </a:gdLst>
              <a:ahLst/>
              <a:cxnLst>
                <a:cxn ang="0">
                  <a:pos x="connsiteX0" y="connsiteY0"/>
                </a:cxn>
                <a:cxn ang="0">
                  <a:pos x="connsiteX1" y="connsiteY1"/>
                </a:cxn>
                <a:cxn ang="0">
                  <a:pos x="connsiteX2" y="connsiteY2"/>
                </a:cxn>
                <a:cxn ang="0">
                  <a:pos x="connsiteX3" y="connsiteY3"/>
                </a:cxn>
              </a:cxnLst>
              <a:rect l="l" t="t" r="r" b="b"/>
              <a:pathLst>
                <a:path w="517345" h="9148">
                  <a:moveTo>
                    <a:pt x="0" y="0"/>
                  </a:moveTo>
                  <a:lnTo>
                    <a:pt x="517345" y="0"/>
                  </a:lnTo>
                  <a:lnTo>
                    <a:pt x="517345" y="9149"/>
                  </a:lnTo>
                  <a:lnTo>
                    <a:pt x="0" y="9149"/>
                  </a:lnTo>
                  <a:close/>
                </a:path>
              </a:pathLst>
            </a:custGeom>
            <a:solidFill>
              <a:srgbClr val="252122"/>
            </a:solidFill>
            <a:ln w="4048" cap="flat">
              <a:noFill/>
              <a:prstDash val="solid"/>
              <a:miter/>
            </a:ln>
          </p:spPr>
          <p:txBody>
            <a:bodyPr rtlCol="0" anchor="ctr"/>
            <a:lstStyle/>
            <a:p>
              <a:endParaRPr lang="en-US"/>
            </a:p>
          </p:txBody>
        </p:sp>
      </p:grpSp>
      <p:grpSp>
        <p:nvGrpSpPr>
          <p:cNvPr id="33" name="Graphic 5">
            <a:extLst>
              <a:ext uri="{FF2B5EF4-FFF2-40B4-BE49-F238E27FC236}">
                <a16:creationId xmlns:a16="http://schemas.microsoft.com/office/drawing/2014/main" id="{6379CD1D-9CB4-CC93-259A-BC5B719EF0E8}"/>
              </a:ext>
            </a:extLst>
          </p:cNvPr>
          <p:cNvGrpSpPr/>
          <p:nvPr/>
        </p:nvGrpSpPr>
        <p:grpSpPr>
          <a:xfrm>
            <a:off x="6970427" y="488479"/>
            <a:ext cx="416956" cy="292679"/>
            <a:chOff x="4990495" y="3411209"/>
            <a:chExt cx="416956" cy="292679"/>
          </a:xfrm>
          <a:solidFill>
            <a:srgbClr val="252122"/>
          </a:solidFill>
        </p:grpSpPr>
        <p:grpSp>
          <p:nvGrpSpPr>
            <p:cNvPr id="34" name="Graphic 5">
              <a:extLst>
                <a:ext uri="{FF2B5EF4-FFF2-40B4-BE49-F238E27FC236}">
                  <a16:creationId xmlns:a16="http://schemas.microsoft.com/office/drawing/2014/main" id="{329F1D91-2FA2-F5AC-9809-FE2385601D48}"/>
                </a:ext>
              </a:extLst>
            </p:cNvPr>
            <p:cNvGrpSpPr/>
            <p:nvPr/>
          </p:nvGrpSpPr>
          <p:grpSpPr>
            <a:xfrm>
              <a:off x="5087367" y="3411209"/>
              <a:ext cx="320085" cy="292679"/>
              <a:chOff x="5087367" y="3411209"/>
              <a:chExt cx="320085" cy="292679"/>
            </a:xfrm>
            <a:solidFill>
              <a:srgbClr val="252122"/>
            </a:solidFill>
          </p:grpSpPr>
          <p:sp>
            <p:nvSpPr>
              <p:cNvPr id="38" name="Freeform 37">
                <a:extLst>
                  <a:ext uri="{FF2B5EF4-FFF2-40B4-BE49-F238E27FC236}">
                    <a16:creationId xmlns:a16="http://schemas.microsoft.com/office/drawing/2014/main" id="{E7BB8C0A-230B-B571-2B20-AEA31567C99D}"/>
                  </a:ext>
                </a:extLst>
              </p:cNvPr>
              <p:cNvSpPr/>
              <p:nvPr/>
            </p:nvSpPr>
            <p:spPr>
              <a:xfrm>
                <a:off x="5087367" y="3411209"/>
                <a:ext cx="292679" cy="292679"/>
              </a:xfrm>
              <a:custGeom>
                <a:avLst/>
                <a:gdLst>
                  <a:gd name="connsiteX0" fmla="*/ 146339 w 292679"/>
                  <a:gd name="connsiteY0" fmla="*/ 292679 h 292679"/>
                  <a:gd name="connsiteX1" fmla="*/ 0 w 292679"/>
                  <a:gd name="connsiteY1" fmla="*/ 146340 h 292679"/>
                  <a:gd name="connsiteX2" fmla="*/ 146339 w 292679"/>
                  <a:gd name="connsiteY2" fmla="*/ 0 h 292679"/>
                  <a:gd name="connsiteX3" fmla="*/ 292679 w 292679"/>
                  <a:gd name="connsiteY3" fmla="*/ 146340 h 292679"/>
                  <a:gd name="connsiteX4" fmla="*/ 146339 w 292679"/>
                  <a:gd name="connsiteY4" fmla="*/ 292679 h 292679"/>
                  <a:gd name="connsiteX5" fmla="*/ 146339 w 292679"/>
                  <a:gd name="connsiteY5" fmla="*/ 9149 h 292679"/>
                  <a:gd name="connsiteX6" fmla="*/ 9148 w 292679"/>
                  <a:gd name="connsiteY6" fmla="*/ 146340 h 292679"/>
                  <a:gd name="connsiteX7" fmla="*/ 146339 w 292679"/>
                  <a:gd name="connsiteY7" fmla="*/ 283531 h 292679"/>
                  <a:gd name="connsiteX8" fmla="*/ 283530 w 292679"/>
                  <a:gd name="connsiteY8" fmla="*/ 146340 h 292679"/>
                  <a:gd name="connsiteX9" fmla="*/ 146339 w 292679"/>
                  <a:gd name="connsiteY9" fmla="*/ 914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679" h="292679">
                    <a:moveTo>
                      <a:pt x="146339" y="292679"/>
                    </a:moveTo>
                    <a:cubicBezTo>
                      <a:pt x="65660" y="292679"/>
                      <a:pt x="0" y="227019"/>
                      <a:pt x="0" y="146340"/>
                    </a:cubicBezTo>
                    <a:cubicBezTo>
                      <a:pt x="0" y="65661"/>
                      <a:pt x="65660" y="0"/>
                      <a:pt x="146339" y="0"/>
                    </a:cubicBezTo>
                    <a:cubicBezTo>
                      <a:pt x="227019" y="0"/>
                      <a:pt x="292679" y="65661"/>
                      <a:pt x="292679" y="146340"/>
                    </a:cubicBezTo>
                    <a:cubicBezTo>
                      <a:pt x="292679" y="227019"/>
                      <a:pt x="227059" y="292679"/>
                      <a:pt x="146339" y="292679"/>
                    </a:cubicBezTo>
                    <a:close/>
                    <a:moveTo>
                      <a:pt x="146339" y="9149"/>
                    </a:moveTo>
                    <a:cubicBezTo>
                      <a:pt x="70680" y="9149"/>
                      <a:pt x="9148" y="70680"/>
                      <a:pt x="9148" y="146340"/>
                    </a:cubicBezTo>
                    <a:cubicBezTo>
                      <a:pt x="9148" y="221999"/>
                      <a:pt x="70680" y="283531"/>
                      <a:pt x="146339" y="283531"/>
                    </a:cubicBezTo>
                    <a:cubicBezTo>
                      <a:pt x="221999" y="283531"/>
                      <a:pt x="283530" y="221999"/>
                      <a:pt x="283530" y="146340"/>
                    </a:cubicBezTo>
                    <a:cubicBezTo>
                      <a:pt x="283530" y="70680"/>
                      <a:pt x="221999" y="9149"/>
                      <a:pt x="146339" y="9149"/>
                    </a:cubicBezTo>
                    <a:close/>
                  </a:path>
                </a:pathLst>
              </a:custGeom>
              <a:solidFill>
                <a:srgbClr val="252122"/>
              </a:solidFill>
              <a:ln w="4048"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6E3A5F73-3563-186E-D902-A585CCAB09F7}"/>
                  </a:ext>
                </a:extLst>
              </p:cNvPr>
              <p:cNvSpPr/>
              <p:nvPr/>
            </p:nvSpPr>
            <p:spPr>
              <a:xfrm>
                <a:off x="5233706" y="3411209"/>
                <a:ext cx="173745" cy="292679"/>
              </a:xfrm>
              <a:custGeom>
                <a:avLst/>
                <a:gdLst>
                  <a:gd name="connsiteX0" fmla="*/ 29187 w 173745"/>
                  <a:gd name="connsiteY0" fmla="*/ 292679 h 292679"/>
                  <a:gd name="connsiteX1" fmla="*/ 0 w 173745"/>
                  <a:gd name="connsiteY1" fmla="*/ 292679 h 292679"/>
                  <a:gd name="connsiteX2" fmla="*/ 0 w 173745"/>
                  <a:gd name="connsiteY2" fmla="*/ 283531 h 292679"/>
                  <a:gd name="connsiteX3" fmla="*/ 29187 w 173745"/>
                  <a:gd name="connsiteY3" fmla="*/ 283531 h 292679"/>
                  <a:gd name="connsiteX4" fmla="*/ 164637 w 173745"/>
                  <a:gd name="connsiteY4" fmla="*/ 146340 h 292679"/>
                  <a:gd name="connsiteX5" fmla="*/ 29187 w 173745"/>
                  <a:gd name="connsiteY5" fmla="*/ 9149 h 292679"/>
                  <a:gd name="connsiteX6" fmla="*/ 0 w 173745"/>
                  <a:gd name="connsiteY6" fmla="*/ 9149 h 292679"/>
                  <a:gd name="connsiteX7" fmla="*/ 0 w 173745"/>
                  <a:gd name="connsiteY7" fmla="*/ 0 h 292679"/>
                  <a:gd name="connsiteX8" fmla="*/ 29187 w 173745"/>
                  <a:gd name="connsiteY8" fmla="*/ 0 h 292679"/>
                  <a:gd name="connsiteX9" fmla="*/ 173746 w 173745"/>
                  <a:gd name="connsiteY9" fmla="*/ 146340 h 292679"/>
                  <a:gd name="connsiteX10" fmla="*/ 29187 w 173745"/>
                  <a:gd name="connsiteY10" fmla="*/ 29267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745" h="292679">
                    <a:moveTo>
                      <a:pt x="29187" y="292679"/>
                    </a:moveTo>
                    <a:lnTo>
                      <a:pt x="0" y="292679"/>
                    </a:lnTo>
                    <a:lnTo>
                      <a:pt x="0" y="283531"/>
                    </a:lnTo>
                    <a:lnTo>
                      <a:pt x="29187" y="283531"/>
                    </a:lnTo>
                    <a:cubicBezTo>
                      <a:pt x="103875" y="283531"/>
                      <a:pt x="164637" y="221999"/>
                      <a:pt x="164637" y="146340"/>
                    </a:cubicBezTo>
                    <a:cubicBezTo>
                      <a:pt x="164637" y="70680"/>
                      <a:pt x="103875" y="9149"/>
                      <a:pt x="29187" y="9149"/>
                    </a:cubicBezTo>
                    <a:lnTo>
                      <a:pt x="0" y="9149"/>
                    </a:lnTo>
                    <a:lnTo>
                      <a:pt x="0" y="0"/>
                    </a:lnTo>
                    <a:lnTo>
                      <a:pt x="29187" y="0"/>
                    </a:lnTo>
                    <a:cubicBezTo>
                      <a:pt x="108895" y="0"/>
                      <a:pt x="173746" y="65661"/>
                      <a:pt x="173746" y="146340"/>
                    </a:cubicBezTo>
                    <a:cubicBezTo>
                      <a:pt x="173786" y="227019"/>
                      <a:pt x="108935" y="292679"/>
                      <a:pt x="29187" y="292679"/>
                    </a:cubicBezTo>
                    <a:close/>
                  </a:path>
                </a:pathLst>
              </a:custGeom>
              <a:solidFill>
                <a:srgbClr val="252122"/>
              </a:solidFill>
              <a:ln w="4048"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668C4B1F-B133-1B37-CA0F-7BCF1E6B3BC1}"/>
                  </a:ext>
                </a:extLst>
              </p:cNvPr>
              <p:cNvSpPr/>
              <p:nvPr/>
            </p:nvSpPr>
            <p:spPr>
              <a:xfrm>
                <a:off x="5133110" y="3456952"/>
                <a:ext cx="201192" cy="201191"/>
              </a:xfrm>
              <a:custGeom>
                <a:avLst/>
                <a:gdLst>
                  <a:gd name="connsiteX0" fmla="*/ 100596 w 201192"/>
                  <a:gd name="connsiteY0" fmla="*/ 201192 h 201191"/>
                  <a:gd name="connsiteX1" fmla="*/ 0 w 201192"/>
                  <a:gd name="connsiteY1" fmla="*/ 100596 h 201191"/>
                  <a:gd name="connsiteX2" fmla="*/ 100596 w 201192"/>
                  <a:gd name="connsiteY2" fmla="*/ 0 h 201191"/>
                  <a:gd name="connsiteX3" fmla="*/ 201192 w 201192"/>
                  <a:gd name="connsiteY3" fmla="*/ 100596 h 201191"/>
                  <a:gd name="connsiteX4" fmla="*/ 100596 w 201192"/>
                  <a:gd name="connsiteY4" fmla="*/ 201192 h 201191"/>
                  <a:gd name="connsiteX5" fmla="*/ 100596 w 201192"/>
                  <a:gd name="connsiteY5" fmla="*/ 9149 h 201191"/>
                  <a:gd name="connsiteX6" fmla="*/ 9149 w 201192"/>
                  <a:gd name="connsiteY6" fmla="*/ 100596 h 201191"/>
                  <a:gd name="connsiteX7" fmla="*/ 100596 w 201192"/>
                  <a:gd name="connsiteY7" fmla="*/ 192043 h 201191"/>
                  <a:gd name="connsiteX8" fmla="*/ 192043 w 201192"/>
                  <a:gd name="connsiteY8" fmla="*/ 100596 h 201191"/>
                  <a:gd name="connsiteX9" fmla="*/ 100596 w 201192"/>
                  <a:gd name="connsiteY9" fmla="*/ 9149 h 20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92" h="201191">
                    <a:moveTo>
                      <a:pt x="100596" y="201192"/>
                    </a:moveTo>
                    <a:cubicBezTo>
                      <a:pt x="45137" y="201192"/>
                      <a:pt x="0" y="156055"/>
                      <a:pt x="0" y="100596"/>
                    </a:cubicBezTo>
                    <a:cubicBezTo>
                      <a:pt x="0" y="45137"/>
                      <a:pt x="45137" y="0"/>
                      <a:pt x="100596" y="0"/>
                    </a:cubicBezTo>
                    <a:cubicBezTo>
                      <a:pt x="156055" y="0"/>
                      <a:pt x="201192" y="45137"/>
                      <a:pt x="201192" y="100596"/>
                    </a:cubicBezTo>
                    <a:cubicBezTo>
                      <a:pt x="201232" y="156055"/>
                      <a:pt x="156096" y="201192"/>
                      <a:pt x="100596" y="201192"/>
                    </a:cubicBezTo>
                    <a:close/>
                    <a:moveTo>
                      <a:pt x="100596" y="9149"/>
                    </a:moveTo>
                    <a:cubicBezTo>
                      <a:pt x="50156" y="9149"/>
                      <a:pt x="9149" y="50197"/>
                      <a:pt x="9149" y="100596"/>
                    </a:cubicBezTo>
                    <a:cubicBezTo>
                      <a:pt x="9149" y="151036"/>
                      <a:pt x="50197" y="192043"/>
                      <a:pt x="100596" y="192043"/>
                    </a:cubicBezTo>
                    <a:cubicBezTo>
                      <a:pt x="151036" y="192043"/>
                      <a:pt x="192043" y="150995"/>
                      <a:pt x="192043" y="100596"/>
                    </a:cubicBezTo>
                    <a:cubicBezTo>
                      <a:pt x="192084" y="50156"/>
                      <a:pt x="151036" y="9149"/>
                      <a:pt x="100596" y="9149"/>
                    </a:cubicBezTo>
                    <a:close/>
                  </a:path>
                </a:pathLst>
              </a:custGeom>
              <a:solidFill>
                <a:srgbClr val="252122"/>
              </a:solidFill>
              <a:ln w="4048"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4A887D8F-F1CE-13A0-59BE-43C59D470151}"/>
                  </a:ext>
                </a:extLst>
              </p:cNvPr>
              <p:cNvSpPr/>
              <p:nvPr/>
            </p:nvSpPr>
            <p:spPr>
              <a:xfrm>
                <a:off x="5178814" y="3502615"/>
                <a:ext cx="109785" cy="109785"/>
              </a:xfrm>
              <a:custGeom>
                <a:avLst/>
                <a:gdLst>
                  <a:gd name="connsiteX0" fmla="*/ 54892 w 109785"/>
                  <a:gd name="connsiteY0" fmla="*/ 109785 h 109785"/>
                  <a:gd name="connsiteX1" fmla="*/ 0 w 109785"/>
                  <a:gd name="connsiteY1" fmla="*/ 54893 h 109785"/>
                  <a:gd name="connsiteX2" fmla="*/ 54892 w 109785"/>
                  <a:gd name="connsiteY2" fmla="*/ 0 h 109785"/>
                  <a:gd name="connsiteX3" fmla="*/ 109785 w 109785"/>
                  <a:gd name="connsiteY3" fmla="*/ 54893 h 109785"/>
                  <a:gd name="connsiteX4" fmla="*/ 54892 w 109785"/>
                  <a:gd name="connsiteY4" fmla="*/ 109785 h 109785"/>
                  <a:gd name="connsiteX5" fmla="*/ 54892 w 109785"/>
                  <a:gd name="connsiteY5" fmla="*/ 9189 h 109785"/>
                  <a:gd name="connsiteX6" fmla="*/ 9149 w 109785"/>
                  <a:gd name="connsiteY6" fmla="*/ 54933 h 109785"/>
                  <a:gd name="connsiteX7" fmla="*/ 54892 w 109785"/>
                  <a:gd name="connsiteY7" fmla="*/ 100677 h 109785"/>
                  <a:gd name="connsiteX8" fmla="*/ 100636 w 109785"/>
                  <a:gd name="connsiteY8" fmla="*/ 54933 h 109785"/>
                  <a:gd name="connsiteX9" fmla="*/ 54892 w 109785"/>
                  <a:gd name="connsiteY9" fmla="*/ 9189 h 10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785" h="109785">
                    <a:moveTo>
                      <a:pt x="54892" y="109785"/>
                    </a:moveTo>
                    <a:cubicBezTo>
                      <a:pt x="24653" y="109785"/>
                      <a:pt x="0" y="85172"/>
                      <a:pt x="0" y="54893"/>
                    </a:cubicBezTo>
                    <a:cubicBezTo>
                      <a:pt x="0" y="24653"/>
                      <a:pt x="24612" y="0"/>
                      <a:pt x="54892" y="0"/>
                    </a:cubicBezTo>
                    <a:cubicBezTo>
                      <a:pt x="85132" y="0"/>
                      <a:pt x="109785" y="24613"/>
                      <a:pt x="109785" y="54893"/>
                    </a:cubicBezTo>
                    <a:cubicBezTo>
                      <a:pt x="109785" y="85172"/>
                      <a:pt x="85172" y="109785"/>
                      <a:pt x="54892" y="109785"/>
                    </a:cubicBezTo>
                    <a:close/>
                    <a:moveTo>
                      <a:pt x="54892" y="9189"/>
                    </a:moveTo>
                    <a:cubicBezTo>
                      <a:pt x="29673" y="9189"/>
                      <a:pt x="9149" y="29713"/>
                      <a:pt x="9149" y="54933"/>
                    </a:cubicBezTo>
                    <a:cubicBezTo>
                      <a:pt x="9149" y="80153"/>
                      <a:pt x="29673" y="100677"/>
                      <a:pt x="54892" y="100677"/>
                    </a:cubicBezTo>
                    <a:cubicBezTo>
                      <a:pt x="80112" y="100677"/>
                      <a:pt x="100636" y="80153"/>
                      <a:pt x="100636" y="54933"/>
                    </a:cubicBezTo>
                    <a:cubicBezTo>
                      <a:pt x="100636" y="29713"/>
                      <a:pt x="80112" y="9189"/>
                      <a:pt x="54892" y="9189"/>
                    </a:cubicBezTo>
                    <a:close/>
                  </a:path>
                </a:pathLst>
              </a:custGeom>
              <a:solidFill>
                <a:srgbClr val="252122"/>
              </a:solidFill>
              <a:ln w="4048" cap="flat">
                <a:noFill/>
                <a:prstDash val="solid"/>
                <a:miter/>
              </a:ln>
            </p:spPr>
            <p:txBody>
              <a:bodyPr rtlCol="0" anchor="ctr"/>
              <a:lstStyle/>
              <a:p>
                <a:endParaRPr lang="en-US"/>
              </a:p>
            </p:txBody>
          </p:sp>
        </p:grpSp>
        <p:grpSp>
          <p:nvGrpSpPr>
            <p:cNvPr id="35" name="Graphic 5">
              <a:extLst>
                <a:ext uri="{FF2B5EF4-FFF2-40B4-BE49-F238E27FC236}">
                  <a16:creationId xmlns:a16="http://schemas.microsoft.com/office/drawing/2014/main" id="{07980E3C-F61D-E6C0-7A24-A4D76677EB85}"/>
                </a:ext>
              </a:extLst>
            </p:cNvPr>
            <p:cNvGrpSpPr/>
            <p:nvPr/>
          </p:nvGrpSpPr>
          <p:grpSpPr>
            <a:xfrm>
              <a:off x="4990495" y="3525730"/>
              <a:ext cx="243818" cy="65012"/>
              <a:chOff x="4990495" y="3525730"/>
              <a:chExt cx="243818" cy="65012"/>
            </a:xfrm>
            <a:solidFill>
              <a:srgbClr val="252122"/>
            </a:solidFill>
          </p:grpSpPr>
          <p:sp>
            <p:nvSpPr>
              <p:cNvPr id="36" name="Freeform 35">
                <a:extLst>
                  <a:ext uri="{FF2B5EF4-FFF2-40B4-BE49-F238E27FC236}">
                    <a16:creationId xmlns:a16="http://schemas.microsoft.com/office/drawing/2014/main" id="{BD33F4E0-8E99-C858-7489-2E06DF2C5856}"/>
                  </a:ext>
                </a:extLst>
              </p:cNvPr>
              <p:cNvSpPr/>
              <p:nvPr/>
            </p:nvSpPr>
            <p:spPr>
              <a:xfrm>
                <a:off x="4990495" y="3525730"/>
                <a:ext cx="243818" cy="36433"/>
              </a:xfrm>
              <a:custGeom>
                <a:avLst/>
                <a:gdLst>
                  <a:gd name="connsiteX0" fmla="*/ 243818 w 243818"/>
                  <a:gd name="connsiteY0" fmla="*/ 36433 h 36433"/>
                  <a:gd name="connsiteX1" fmla="*/ 30320 w 243818"/>
                  <a:gd name="connsiteY1" fmla="*/ 36433 h 36433"/>
                  <a:gd name="connsiteX2" fmla="*/ 0 w 243818"/>
                  <a:gd name="connsiteY2" fmla="*/ 0 h 36433"/>
                  <a:gd name="connsiteX3" fmla="*/ 67320 w 243818"/>
                  <a:gd name="connsiteY3" fmla="*/ 0 h 36433"/>
                  <a:gd name="connsiteX4" fmla="*/ 89828 w 243818"/>
                  <a:gd name="connsiteY4" fmla="*/ 27285 h 36433"/>
                  <a:gd name="connsiteX5" fmla="*/ 243778 w 243818"/>
                  <a:gd name="connsiteY5" fmla="*/ 27285 h 36433"/>
                  <a:gd name="connsiteX6" fmla="*/ 243778 w 243818"/>
                  <a:gd name="connsiteY6" fmla="*/ 36433 h 36433"/>
                  <a:gd name="connsiteX7" fmla="*/ 34652 w 243818"/>
                  <a:gd name="connsiteY7" fmla="*/ 27285 h 36433"/>
                  <a:gd name="connsiteX8" fmla="*/ 78048 w 243818"/>
                  <a:gd name="connsiteY8" fmla="*/ 27285 h 36433"/>
                  <a:gd name="connsiteX9" fmla="*/ 63070 w 243818"/>
                  <a:gd name="connsiteY9" fmla="*/ 9149 h 36433"/>
                  <a:gd name="connsiteX10" fmla="*/ 19552 w 243818"/>
                  <a:gd name="connsiteY10" fmla="*/ 9149 h 36433"/>
                  <a:gd name="connsiteX11" fmla="*/ 34652 w 243818"/>
                  <a:gd name="connsiteY11" fmla="*/ 27285 h 3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818" h="36433">
                    <a:moveTo>
                      <a:pt x="243818" y="36433"/>
                    </a:moveTo>
                    <a:lnTo>
                      <a:pt x="30320" y="36433"/>
                    </a:lnTo>
                    <a:lnTo>
                      <a:pt x="0" y="0"/>
                    </a:lnTo>
                    <a:lnTo>
                      <a:pt x="67320" y="0"/>
                    </a:lnTo>
                    <a:lnTo>
                      <a:pt x="89828" y="27285"/>
                    </a:lnTo>
                    <a:lnTo>
                      <a:pt x="243778" y="27285"/>
                    </a:lnTo>
                    <a:lnTo>
                      <a:pt x="243778" y="36433"/>
                    </a:lnTo>
                    <a:close/>
                    <a:moveTo>
                      <a:pt x="34652" y="27285"/>
                    </a:moveTo>
                    <a:lnTo>
                      <a:pt x="78048" y="27285"/>
                    </a:lnTo>
                    <a:lnTo>
                      <a:pt x="63070" y="9149"/>
                    </a:lnTo>
                    <a:lnTo>
                      <a:pt x="19552" y="9149"/>
                    </a:lnTo>
                    <a:lnTo>
                      <a:pt x="34652" y="27285"/>
                    </a:lnTo>
                    <a:close/>
                  </a:path>
                </a:pathLst>
              </a:custGeom>
              <a:solidFill>
                <a:srgbClr val="252122"/>
              </a:solidFill>
              <a:ln w="4048"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A0601421-6D9B-7148-7CE8-0F06218C27C2}"/>
                  </a:ext>
                </a:extLst>
              </p:cNvPr>
              <p:cNvSpPr/>
              <p:nvPr/>
            </p:nvSpPr>
            <p:spPr>
              <a:xfrm>
                <a:off x="4990535" y="3555929"/>
                <a:ext cx="91244" cy="34813"/>
              </a:xfrm>
              <a:custGeom>
                <a:avLst/>
                <a:gdLst>
                  <a:gd name="connsiteX0" fmla="*/ 67320 w 91244"/>
                  <a:gd name="connsiteY0" fmla="*/ 34814 h 34813"/>
                  <a:gd name="connsiteX1" fmla="*/ 0 w 91244"/>
                  <a:gd name="connsiteY1" fmla="*/ 34814 h 34813"/>
                  <a:gd name="connsiteX2" fmla="*/ 28944 w 91244"/>
                  <a:gd name="connsiteY2" fmla="*/ 0 h 34813"/>
                  <a:gd name="connsiteX3" fmla="*/ 35988 w 91244"/>
                  <a:gd name="connsiteY3" fmla="*/ 5870 h 34813"/>
                  <a:gd name="connsiteX4" fmla="*/ 19512 w 91244"/>
                  <a:gd name="connsiteY4" fmla="*/ 25665 h 34813"/>
                  <a:gd name="connsiteX5" fmla="*/ 63029 w 91244"/>
                  <a:gd name="connsiteY5" fmla="*/ 25665 h 34813"/>
                  <a:gd name="connsiteX6" fmla="*/ 84161 w 91244"/>
                  <a:gd name="connsiteY6" fmla="*/ 41 h 34813"/>
                  <a:gd name="connsiteX7" fmla="*/ 91245 w 91244"/>
                  <a:gd name="connsiteY7" fmla="*/ 5829 h 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4" h="34813">
                    <a:moveTo>
                      <a:pt x="67320" y="34814"/>
                    </a:moveTo>
                    <a:lnTo>
                      <a:pt x="0" y="34814"/>
                    </a:lnTo>
                    <a:lnTo>
                      <a:pt x="28944" y="0"/>
                    </a:lnTo>
                    <a:lnTo>
                      <a:pt x="35988" y="5870"/>
                    </a:lnTo>
                    <a:lnTo>
                      <a:pt x="19512" y="25665"/>
                    </a:lnTo>
                    <a:lnTo>
                      <a:pt x="63029" y="25665"/>
                    </a:lnTo>
                    <a:lnTo>
                      <a:pt x="84161" y="41"/>
                    </a:lnTo>
                    <a:lnTo>
                      <a:pt x="91245" y="5829"/>
                    </a:lnTo>
                    <a:close/>
                  </a:path>
                </a:pathLst>
              </a:custGeom>
              <a:solidFill>
                <a:srgbClr val="252122"/>
              </a:solidFill>
              <a:ln w="4048" cap="flat">
                <a:noFill/>
                <a:prstDash val="solid"/>
                <a:miter/>
              </a:ln>
            </p:spPr>
            <p:txBody>
              <a:bodyPr rtlCol="0" anchor="ctr"/>
              <a:lstStyle/>
              <a:p>
                <a:endParaRPr lang="en-US"/>
              </a:p>
            </p:txBody>
          </p:sp>
        </p:grpSp>
      </p:grpSp>
      <p:sp>
        <p:nvSpPr>
          <p:cNvPr id="42" name="Freeform 41">
            <a:extLst>
              <a:ext uri="{FF2B5EF4-FFF2-40B4-BE49-F238E27FC236}">
                <a16:creationId xmlns:a16="http://schemas.microsoft.com/office/drawing/2014/main" id="{A3708D63-79C0-7331-F4DC-963243D91C3A}"/>
              </a:ext>
            </a:extLst>
          </p:cNvPr>
          <p:cNvSpPr/>
          <p:nvPr/>
        </p:nvSpPr>
        <p:spPr>
          <a:xfrm>
            <a:off x="337279" y="540173"/>
            <a:ext cx="399307" cy="292679"/>
          </a:xfrm>
          <a:custGeom>
            <a:avLst/>
            <a:gdLst>
              <a:gd name="connsiteX0" fmla="*/ 341824 w 399307"/>
              <a:gd name="connsiteY0" fmla="*/ 292679 h 292679"/>
              <a:gd name="connsiteX1" fmla="*/ 0 w 399307"/>
              <a:gd name="connsiteY1" fmla="*/ 292679 h 292679"/>
              <a:gd name="connsiteX2" fmla="*/ 0 w 399307"/>
              <a:gd name="connsiteY2" fmla="*/ 0 h 292679"/>
              <a:gd name="connsiteX3" fmla="*/ 126302 w 399307"/>
              <a:gd name="connsiteY3" fmla="*/ 0 h 292679"/>
              <a:gd name="connsiteX4" fmla="*/ 144599 w 399307"/>
              <a:gd name="connsiteY4" fmla="*/ 36595 h 292679"/>
              <a:gd name="connsiteX5" fmla="*/ 347572 w 399307"/>
              <a:gd name="connsiteY5" fmla="*/ 36595 h 292679"/>
              <a:gd name="connsiteX6" fmla="*/ 347572 w 399307"/>
              <a:gd name="connsiteY6" fmla="*/ 82339 h 292679"/>
              <a:gd name="connsiteX7" fmla="*/ 399307 w 399307"/>
              <a:gd name="connsiteY7" fmla="*/ 82339 h 292679"/>
              <a:gd name="connsiteX8" fmla="*/ 341824 w 399307"/>
              <a:gd name="connsiteY8" fmla="*/ 292679 h 292679"/>
              <a:gd name="connsiteX9" fmla="*/ 10566 w 399307"/>
              <a:gd name="connsiteY9" fmla="*/ 283531 h 292679"/>
              <a:gd name="connsiteX10" fmla="*/ 334821 w 399307"/>
              <a:gd name="connsiteY10" fmla="*/ 283531 h 292679"/>
              <a:gd name="connsiteX11" fmla="*/ 387284 w 399307"/>
              <a:gd name="connsiteY11" fmla="*/ 91488 h 292679"/>
              <a:gd name="connsiteX12" fmla="*/ 63029 w 399307"/>
              <a:gd name="connsiteY12" fmla="*/ 91488 h 292679"/>
              <a:gd name="connsiteX13" fmla="*/ 10566 w 399307"/>
              <a:gd name="connsiteY13" fmla="*/ 283531 h 292679"/>
              <a:gd name="connsiteX14" fmla="*/ 9149 w 399307"/>
              <a:gd name="connsiteY14" fmla="*/ 9189 h 292679"/>
              <a:gd name="connsiteX15" fmla="*/ 9149 w 399307"/>
              <a:gd name="connsiteY15" fmla="*/ 254020 h 292679"/>
              <a:gd name="connsiteX16" fmla="*/ 56026 w 399307"/>
              <a:gd name="connsiteY16" fmla="*/ 82339 h 292679"/>
              <a:gd name="connsiteX17" fmla="*/ 338383 w 399307"/>
              <a:gd name="connsiteY17" fmla="*/ 82339 h 292679"/>
              <a:gd name="connsiteX18" fmla="*/ 338383 w 399307"/>
              <a:gd name="connsiteY18" fmla="*/ 45744 h 292679"/>
              <a:gd name="connsiteX19" fmla="*/ 138932 w 399307"/>
              <a:gd name="connsiteY19" fmla="*/ 45744 h 292679"/>
              <a:gd name="connsiteX20" fmla="*/ 120634 w 399307"/>
              <a:gd name="connsiteY20" fmla="*/ 9149 h 292679"/>
              <a:gd name="connsiteX21" fmla="*/ 9149 w 399307"/>
              <a:gd name="connsiteY21" fmla="*/ 914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9307" h="292679">
                <a:moveTo>
                  <a:pt x="341824" y="292679"/>
                </a:moveTo>
                <a:lnTo>
                  <a:pt x="0" y="292679"/>
                </a:lnTo>
                <a:lnTo>
                  <a:pt x="0" y="0"/>
                </a:lnTo>
                <a:lnTo>
                  <a:pt x="126302" y="0"/>
                </a:lnTo>
                <a:lnTo>
                  <a:pt x="144599" y="36595"/>
                </a:lnTo>
                <a:lnTo>
                  <a:pt x="347572" y="36595"/>
                </a:lnTo>
                <a:lnTo>
                  <a:pt x="347572" y="82339"/>
                </a:lnTo>
                <a:lnTo>
                  <a:pt x="399307" y="82339"/>
                </a:lnTo>
                <a:lnTo>
                  <a:pt x="341824" y="292679"/>
                </a:lnTo>
                <a:close/>
                <a:moveTo>
                  <a:pt x="10566" y="283531"/>
                </a:moveTo>
                <a:lnTo>
                  <a:pt x="334821" y="283531"/>
                </a:lnTo>
                <a:lnTo>
                  <a:pt x="387284" y="91488"/>
                </a:lnTo>
                <a:lnTo>
                  <a:pt x="63029" y="91488"/>
                </a:lnTo>
                <a:lnTo>
                  <a:pt x="10566" y="283531"/>
                </a:lnTo>
                <a:close/>
                <a:moveTo>
                  <a:pt x="9149" y="9189"/>
                </a:moveTo>
                <a:lnTo>
                  <a:pt x="9149" y="254020"/>
                </a:lnTo>
                <a:lnTo>
                  <a:pt x="56026" y="82339"/>
                </a:lnTo>
                <a:lnTo>
                  <a:pt x="338383" y="82339"/>
                </a:lnTo>
                <a:lnTo>
                  <a:pt x="338383" y="45744"/>
                </a:lnTo>
                <a:lnTo>
                  <a:pt x="138932" y="45744"/>
                </a:lnTo>
                <a:lnTo>
                  <a:pt x="120634" y="9149"/>
                </a:lnTo>
                <a:lnTo>
                  <a:pt x="9149" y="9149"/>
                </a:lnTo>
                <a:close/>
              </a:path>
            </a:pathLst>
          </a:custGeom>
          <a:solidFill>
            <a:srgbClr val="252122"/>
          </a:solidFill>
          <a:ln w="4048" cap="flat">
            <a:noFill/>
            <a:prstDash val="solid"/>
            <a:miter/>
          </a:ln>
        </p:spPr>
        <p:txBody>
          <a:bodyPr rtlCol="0" anchor="ctr"/>
          <a:lstStyle/>
          <a:p>
            <a:endParaRPr lang="en-US"/>
          </a:p>
        </p:txBody>
      </p:sp>
    </p:spTree>
    <p:extLst>
      <p:ext uri="{BB962C8B-B14F-4D97-AF65-F5344CB8AC3E}">
        <p14:creationId xmlns:p14="http://schemas.microsoft.com/office/powerpoint/2010/main" val="4060353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7F76358-C064-A66D-1C84-72BD12206BE7}"/>
              </a:ext>
            </a:extLst>
          </p:cNvPr>
          <p:cNvSpPr>
            <a:spLocks noGrp="1"/>
          </p:cNvSpPr>
          <p:nvPr>
            <p:ph type="body" sz="quarter" idx="14"/>
          </p:nvPr>
        </p:nvSpPr>
        <p:spPr>
          <a:xfrm>
            <a:off x="245111" y="1033027"/>
            <a:ext cx="1836009" cy="792163"/>
          </a:xfrm>
        </p:spPr>
        <p:txBody>
          <a:bodyPr/>
          <a:lstStyle/>
          <a:p>
            <a:r>
              <a:rPr lang="en-US" sz="1800" dirty="0">
                <a:latin typeface="Sun Life New Display" pitchFamily="2" charset="0"/>
              </a:rPr>
              <a:t>CPP/QPP</a:t>
            </a:r>
          </a:p>
        </p:txBody>
      </p:sp>
      <p:sp>
        <p:nvSpPr>
          <p:cNvPr id="6" name="Text Placeholder 5">
            <a:extLst>
              <a:ext uri="{FF2B5EF4-FFF2-40B4-BE49-F238E27FC236}">
                <a16:creationId xmlns:a16="http://schemas.microsoft.com/office/drawing/2014/main" id="{F1AF947F-7B87-A9F1-5CFB-8076729D07C0}"/>
              </a:ext>
            </a:extLst>
          </p:cNvPr>
          <p:cNvSpPr>
            <a:spLocks noGrp="1"/>
          </p:cNvSpPr>
          <p:nvPr>
            <p:ph type="body" sz="quarter" idx="15"/>
          </p:nvPr>
        </p:nvSpPr>
        <p:spPr>
          <a:xfrm>
            <a:off x="2463656" y="1033026"/>
            <a:ext cx="1836009" cy="468286"/>
          </a:xfrm>
        </p:spPr>
        <p:txBody>
          <a:bodyPr/>
          <a:lstStyle/>
          <a:p>
            <a:r>
              <a:rPr lang="en-US" sz="1800" dirty="0">
                <a:latin typeface="Sun Life New Display" pitchFamily="2" charset="0"/>
              </a:rPr>
              <a:t>OAS</a:t>
            </a:r>
          </a:p>
          <a:p>
            <a:endParaRPr lang="en-US" sz="1800" dirty="0">
              <a:latin typeface="Sun Life New Display" pitchFamily="2" charset="0"/>
            </a:endParaRPr>
          </a:p>
        </p:txBody>
      </p:sp>
      <p:sp>
        <p:nvSpPr>
          <p:cNvPr id="7" name="Text Placeholder 6">
            <a:extLst>
              <a:ext uri="{FF2B5EF4-FFF2-40B4-BE49-F238E27FC236}">
                <a16:creationId xmlns:a16="http://schemas.microsoft.com/office/drawing/2014/main" id="{653A2D17-22CE-D241-A96E-FCC2C2CBA1B6}"/>
              </a:ext>
            </a:extLst>
          </p:cNvPr>
          <p:cNvSpPr>
            <a:spLocks noGrp="1"/>
          </p:cNvSpPr>
          <p:nvPr>
            <p:ph type="body" sz="quarter" idx="16"/>
          </p:nvPr>
        </p:nvSpPr>
        <p:spPr>
          <a:xfrm>
            <a:off x="4674704" y="1033026"/>
            <a:ext cx="1836009" cy="430294"/>
          </a:xfrm>
        </p:spPr>
        <p:txBody>
          <a:bodyPr/>
          <a:lstStyle/>
          <a:p>
            <a:r>
              <a:rPr lang="en-US" sz="1800" dirty="0">
                <a:latin typeface="Sun Life New Display" pitchFamily="2" charset="0"/>
              </a:rPr>
              <a:t>GIS**</a:t>
            </a:r>
          </a:p>
          <a:p>
            <a:endParaRPr lang="en-US" sz="1800" dirty="0">
              <a:latin typeface="Sun Life New Display" pitchFamily="2" charset="0"/>
            </a:endParaRPr>
          </a:p>
        </p:txBody>
      </p:sp>
      <p:sp>
        <p:nvSpPr>
          <p:cNvPr id="10" name="Text Placeholder 9">
            <a:extLst>
              <a:ext uri="{FF2B5EF4-FFF2-40B4-BE49-F238E27FC236}">
                <a16:creationId xmlns:a16="http://schemas.microsoft.com/office/drawing/2014/main" id="{4C5E3C97-935B-7DDD-754B-2527E7FCA4CB}"/>
              </a:ext>
            </a:extLst>
          </p:cNvPr>
          <p:cNvSpPr>
            <a:spLocks noGrp="1"/>
          </p:cNvSpPr>
          <p:nvPr>
            <p:ph type="body" sz="quarter" idx="40"/>
          </p:nvPr>
        </p:nvSpPr>
        <p:spPr>
          <a:xfrm>
            <a:off x="253639" y="3290876"/>
            <a:ext cx="1827480" cy="154578"/>
          </a:xfrm>
        </p:spPr>
        <p:txBody>
          <a:bodyPr/>
          <a:lstStyle/>
          <a:p>
            <a:r>
              <a:rPr lang="en-US" sz="1400" dirty="0">
                <a:solidFill>
                  <a:schemeClr val="tx2"/>
                </a:solidFill>
                <a:latin typeface="Sun Life New Display" pitchFamily="2" charset="0"/>
              </a:rPr>
              <a:t>Maximum payment</a:t>
            </a:r>
          </a:p>
        </p:txBody>
      </p:sp>
      <p:sp>
        <p:nvSpPr>
          <p:cNvPr id="11" name="Text Placeholder 10">
            <a:extLst>
              <a:ext uri="{FF2B5EF4-FFF2-40B4-BE49-F238E27FC236}">
                <a16:creationId xmlns:a16="http://schemas.microsoft.com/office/drawing/2014/main" id="{D9A023BD-80B5-10FD-AFAD-2A75C737830E}"/>
              </a:ext>
            </a:extLst>
          </p:cNvPr>
          <p:cNvSpPr>
            <a:spLocks noGrp="1"/>
          </p:cNvSpPr>
          <p:nvPr>
            <p:ph type="body" sz="quarter" idx="41"/>
          </p:nvPr>
        </p:nvSpPr>
        <p:spPr>
          <a:xfrm>
            <a:off x="268687" y="3724025"/>
            <a:ext cx="1831610" cy="990600"/>
          </a:xfrm>
        </p:spPr>
        <p:txBody>
          <a:bodyPr/>
          <a:lstStyle/>
          <a:p>
            <a:pPr defTabSz="914355" fontAlgn="base">
              <a:lnSpc>
                <a:spcPct val="100000"/>
              </a:lnSpc>
              <a:spcBef>
                <a:spcPct val="20000"/>
              </a:spcBef>
              <a:spcAft>
                <a:spcPct val="0"/>
              </a:spcAft>
            </a:pPr>
            <a:r>
              <a:rPr lang="en-US" sz="1400" dirty="0">
                <a:latin typeface="Sun Life New Text" pitchFamily="2" charset="0"/>
                <a:cs typeface="Arial" panose="020B0604020202020204" pitchFamily="34" charset="0"/>
              </a:rPr>
              <a:t>$1,507.65/month</a:t>
            </a:r>
          </a:p>
          <a:p>
            <a:pPr defTabSz="914355" fontAlgn="base">
              <a:lnSpc>
                <a:spcPct val="100000"/>
              </a:lnSpc>
              <a:spcBef>
                <a:spcPct val="20000"/>
              </a:spcBef>
              <a:spcAft>
                <a:spcPct val="0"/>
              </a:spcAft>
            </a:pPr>
            <a:r>
              <a:rPr lang="en-US" sz="1400" dirty="0">
                <a:latin typeface="Sun Life New Text" pitchFamily="2" charset="0"/>
                <a:cs typeface="Arial" panose="020B0604020202020204" pitchFamily="34" charset="0"/>
              </a:rPr>
              <a:t>$18,092/year</a:t>
            </a:r>
            <a:endParaRPr lang="en-CA" sz="1400" dirty="0">
              <a:latin typeface="Sun Life New Text" pitchFamily="2" charset="0"/>
              <a:cs typeface="Arial" panose="020B0604020202020204" pitchFamily="34" charset="0"/>
            </a:endParaRPr>
          </a:p>
        </p:txBody>
      </p:sp>
      <p:sp>
        <p:nvSpPr>
          <p:cNvPr id="14" name="Text Placeholder 13">
            <a:extLst>
              <a:ext uri="{FF2B5EF4-FFF2-40B4-BE49-F238E27FC236}">
                <a16:creationId xmlns:a16="http://schemas.microsoft.com/office/drawing/2014/main" id="{07B9E727-E1D1-6959-0451-75A82079E120}"/>
              </a:ext>
            </a:extLst>
          </p:cNvPr>
          <p:cNvSpPr>
            <a:spLocks noGrp="1"/>
          </p:cNvSpPr>
          <p:nvPr>
            <p:ph type="body" sz="quarter" idx="44"/>
          </p:nvPr>
        </p:nvSpPr>
        <p:spPr>
          <a:xfrm>
            <a:off x="4683233" y="3249296"/>
            <a:ext cx="1827480" cy="154578"/>
          </a:xfrm>
        </p:spPr>
        <p:txBody>
          <a:bodyPr/>
          <a:lstStyle/>
          <a:p>
            <a:r>
              <a:rPr lang="en-US" sz="1400" dirty="0">
                <a:solidFill>
                  <a:schemeClr val="tx2"/>
                </a:solidFill>
                <a:latin typeface="Sun Life New Display" pitchFamily="2" charset="0"/>
              </a:rPr>
              <a:t>Maximum payment </a:t>
            </a:r>
            <a:r>
              <a:rPr lang="en-US" dirty="0">
                <a:solidFill>
                  <a:schemeClr val="tx2"/>
                </a:solidFill>
                <a:latin typeface="Sun Life New Display" pitchFamily="2" charset="0"/>
              </a:rPr>
              <a:t>spouse receiving</a:t>
            </a:r>
          </a:p>
        </p:txBody>
      </p:sp>
      <p:sp>
        <p:nvSpPr>
          <p:cNvPr id="15" name="Text Placeholder 14">
            <a:extLst>
              <a:ext uri="{FF2B5EF4-FFF2-40B4-BE49-F238E27FC236}">
                <a16:creationId xmlns:a16="http://schemas.microsoft.com/office/drawing/2014/main" id="{F3850553-9284-3BA1-C238-948CF46E1455}"/>
              </a:ext>
            </a:extLst>
          </p:cNvPr>
          <p:cNvSpPr>
            <a:spLocks noGrp="1"/>
          </p:cNvSpPr>
          <p:nvPr>
            <p:ph type="body" sz="quarter" idx="45"/>
          </p:nvPr>
        </p:nvSpPr>
        <p:spPr>
          <a:xfrm>
            <a:off x="4683234" y="3768366"/>
            <a:ext cx="1831610" cy="990600"/>
          </a:xfrm>
        </p:spPr>
        <p:txBody>
          <a:bodyPr/>
          <a:lstStyle/>
          <a:p>
            <a:pPr defTabSz="914355" fontAlgn="base">
              <a:lnSpc>
                <a:spcPct val="100000"/>
              </a:lnSpc>
              <a:spcBef>
                <a:spcPct val="20000"/>
              </a:spcBef>
              <a:spcAft>
                <a:spcPct val="0"/>
              </a:spcAft>
            </a:pPr>
            <a:r>
              <a:rPr lang="en-US" sz="1400" dirty="0">
                <a:latin typeface="Sun Life New Text" pitchFamily="2" charset="0"/>
                <a:cs typeface="Arial" panose="020B0604020202020204" pitchFamily="34" charset="0"/>
              </a:rPr>
              <a:t>$667.41/month</a:t>
            </a:r>
          </a:p>
          <a:p>
            <a:pPr defTabSz="914355" fontAlgn="base">
              <a:lnSpc>
                <a:spcPct val="100000"/>
              </a:lnSpc>
              <a:spcBef>
                <a:spcPct val="20000"/>
              </a:spcBef>
              <a:spcAft>
                <a:spcPct val="0"/>
              </a:spcAft>
            </a:pPr>
            <a:r>
              <a:rPr lang="en-US" sz="1400" dirty="0">
                <a:latin typeface="Sun Life New Text" pitchFamily="2" charset="0"/>
                <a:cs typeface="Arial" panose="020B0604020202020204" pitchFamily="34" charset="0"/>
              </a:rPr>
              <a:t>$8,009/year</a:t>
            </a:r>
            <a:endParaRPr lang="en-CA" sz="1400" dirty="0">
              <a:latin typeface="Sun Life New Text" pitchFamily="2" charset="0"/>
              <a:cs typeface="Arial" panose="020B0604020202020204" pitchFamily="34" charset="0"/>
            </a:endParaRPr>
          </a:p>
        </p:txBody>
      </p:sp>
      <p:grpSp>
        <p:nvGrpSpPr>
          <p:cNvPr id="20" name="Graphic 5">
            <a:extLst>
              <a:ext uri="{FF2B5EF4-FFF2-40B4-BE49-F238E27FC236}">
                <a16:creationId xmlns:a16="http://schemas.microsoft.com/office/drawing/2014/main" id="{FD80ED19-1F01-9480-56B8-BF502A51B96B}"/>
              </a:ext>
            </a:extLst>
          </p:cNvPr>
          <p:cNvGrpSpPr/>
          <p:nvPr/>
        </p:nvGrpSpPr>
        <p:grpSpPr>
          <a:xfrm>
            <a:off x="266455" y="485323"/>
            <a:ext cx="393275" cy="347531"/>
            <a:chOff x="3761201" y="3408051"/>
            <a:chExt cx="393275" cy="347531"/>
          </a:xfrm>
          <a:solidFill>
            <a:srgbClr val="252122"/>
          </a:solidFill>
        </p:grpSpPr>
        <p:sp>
          <p:nvSpPr>
            <p:cNvPr id="21" name="Freeform 20">
              <a:extLst>
                <a:ext uri="{FF2B5EF4-FFF2-40B4-BE49-F238E27FC236}">
                  <a16:creationId xmlns:a16="http://schemas.microsoft.com/office/drawing/2014/main" id="{874FA7E3-7DFF-2F92-9037-076B9C74E53A}"/>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2" name="Freeform 21">
              <a:extLst>
                <a:ext uri="{FF2B5EF4-FFF2-40B4-BE49-F238E27FC236}">
                  <a16:creationId xmlns:a16="http://schemas.microsoft.com/office/drawing/2014/main" id="{86703ED2-9F92-601B-D14E-7942E8F9E93E}"/>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3" name="Freeform 22">
              <a:extLst>
                <a:ext uri="{FF2B5EF4-FFF2-40B4-BE49-F238E27FC236}">
                  <a16:creationId xmlns:a16="http://schemas.microsoft.com/office/drawing/2014/main" id="{B87C949E-0990-694C-4568-03AA6C62BE0F}"/>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4" name="Freeform 23">
              <a:extLst>
                <a:ext uri="{FF2B5EF4-FFF2-40B4-BE49-F238E27FC236}">
                  <a16:creationId xmlns:a16="http://schemas.microsoft.com/office/drawing/2014/main" id="{190A66A8-7ECB-E6BD-49BD-AAA2081B9681}"/>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5" name="Freeform 24">
              <a:extLst>
                <a:ext uri="{FF2B5EF4-FFF2-40B4-BE49-F238E27FC236}">
                  <a16:creationId xmlns:a16="http://schemas.microsoft.com/office/drawing/2014/main" id="{264B11DE-3356-1031-ECFD-6402EE2D628B}"/>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6" name="Freeform 25">
              <a:extLst>
                <a:ext uri="{FF2B5EF4-FFF2-40B4-BE49-F238E27FC236}">
                  <a16:creationId xmlns:a16="http://schemas.microsoft.com/office/drawing/2014/main" id="{A175D0C0-3EED-08B2-7F80-B3AA5E739EE8}"/>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grpSp>
      <p:grpSp>
        <p:nvGrpSpPr>
          <p:cNvPr id="27" name="Graphic 5">
            <a:extLst>
              <a:ext uri="{FF2B5EF4-FFF2-40B4-BE49-F238E27FC236}">
                <a16:creationId xmlns:a16="http://schemas.microsoft.com/office/drawing/2014/main" id="{17B34CB4-F50A-FEDA-FA91-6D8811D4737F}"/>
              </a:ext>
            </a:extLst>
          </p:cNvPr>
          <p:cNvGrpSpPr/>
          <p:nvPr/>
        </p:nvGrpSpPr>
        <p:grpSpPr>
          <a:xfrm>
            <a:off x="2487234" y="457877"/>
            <a:ext cx="373639" cy="374977"/>
            <a:chOff x="4401454" y="3380605"/>
            <a:chExt cx="373639" cy="374977"/>
          </a:xfrm>
          <a:solidFill>
            <a:srgbClr val="252122"/>
          </a:solidFill>
        </p:grpSpPr>
        <p:sp>
          <p:nvSpPr>
            <p:cNvPr id="28" name="Freeform 27">
              <a:extLst>
                <a:ext uri="{FF2B5EF4-FFF2-40B4-BE49-F238E27FC236}">
                  <a16:creationId xmlns:a16="http://schemas.microsoft.com/office/drawing/2014/main" id="{FA0443E2-7D2C-E068-E003-3859EA82D99B}"/>
                </a:ext>
              </a:extLst>
            </p:cNvPr>
            <p:cNvSpPr/>
            <p:nvPr/>
          </p:nvSpPr>
          <p:spPr>
            <a:xfrm>
              <a:off x="4701944" y="3490349"/>
              <a:ext cx="64041" cy="265233"/>
            </a:xfrm>
            <a:custGeom>
              <a:avLst/>
              <a:gdLst>
                <a:gd name="connsiteX0" fmla="*/ 64001 w 64041"/>
                <a:gd name="connsiteY0" fmla="*/ 265233 h 265233"/>
                <a:gd name="connsiteX1" fmla="*/ 0 w 64041"/>
                <a:gd name="connsiteY1" fmla="*/ 265233 h 265233"/>
                <a:gd name="connsiteX2" fmla="*/ 0 w 64041"/>
                <a:gd name="connsiteY2" fmla="*/ 0 h 265233"/>
                <a:gd name="connsiteX3" fmla="*/ 64041 w 64041"/>
                <a:gd name="connsiteY3" fmla="*/ 0 h 265233"/>
                <a:gd name="connsiteX4" fmla="*/ 64041 w 64041"/>
                <a:gd name="connsiteY4" fmla="*/ 265233 h 265233"/>
                <a:gd name="connsiteX5" fmla="*/ 9149 w 64041"/>
                <a:gd name="connsiteY5" fmla="*/ 256084 h 265233"/>
                <a:gd name="connsiteX6" fmla="*/ 54893 w 64041"/>
                <a:gd name="connsiteY6" fmla="*/ 256084 h 265233"/>
                <a:gd name="connsiteX7" fmla="*/ 54893 w 64041"/>
                <a:gd name="connsiteY7" fmla="*/ 9149 h 265233"/>
                <a:gd name="connsiteX8" fmla="*/ 9149 w 64041"/>
                <a:gd name="connsiteY8" fmla="*/ 9149 h 265233"/>
                <a:gd name="connsiteX9" fmla="*/ 9149 w 64041"/>
                <a:gd name="connsiteY9" fmla="*/ 256084 h 26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41" h="265233">
                  <a:moveTo>
                    <a:pt x="64001" y="265233"/>
                  </a:moveTo>
                  <a:lnTo>
                    <a:pt x="0" y="265233"/>
                  </a:lnTo>
                  <a:lnTo>
                    <a:pt x="0" y="0"/>
                  </a:lnTo>
                  <a:lnTo>
                    <a:pt x="64041" y="0"/>
                  </a:lnTo>
                  <a:lnTo>
                    <a:pt x="64041" y="265233"/>
                  </a:lnTo>
                  <a:close/>
                  <a:moveTo>
                    <a:pt x="9149" y="256084"/>
                  </a:moveTo>
                  <a:lnTo>
                    <a:pt x="54893" y="256084"/>
                  </a:lnTo>
                  <a:lnTo>
                    <a:pt x="54893" y="9149"/>
                  </a:lnTo>
                  <a:lnTo>
                    <a:pt x="9149" y="9149"/>
                  </a:lnTo>
                  <a:lnTo>
                    <a:pt x="9149" y="256084"/>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29" name="Freeform 28">
              <a:extLst>
                <a:ext uri="{FF2B5EF4-FFF2-40B4-BE49-F238E27FC236}">
                  <a16:creationId xmlns:a16="http://schemas.microsoft.com/office/drawing/2014/main" id="{3CE7EA0D-61BE-F080-46F7-DB397CC273A5}"/>
                </a:ext>
              </a:extLst>
            </p:cNvPr>
            <p:cNvSpPr/>
            <p:nvPr/>
          </p:nvSpPr>
          <p:spPr>
            <a:xfrm>
              <a:off x="4601348" y="3590864"/>
              <a:ext cx="64000" cy="164718"/>
            </a:xfrm>
            <a:custGeom>
              <a:avLst/>
              <a:gdLst>
                <a:gd name="connsiteX0" fmla="*/ 64001 w 64000"/>
                <a:gd name="connsiteY0" fmla="*/ 164718 h 164718"/>
                <a:gd name="connsiteX1" fmla="*/ 0 w 64000"/>
                <a:gd name="connsiteY1" fmla="*/ 164718 h 164718"/>
                <a:gd name="connsiteX2" fmla="*/ 0 w 64000"/>
                <a:gd name="connsiteY2" fmla="*/ 0 h 164718"/>
                <a:gd name="connsiteX3" fmla="*/ 64001 w 64000"/>
                <a:gd name="connsiteY3" fmla="*/ 0 h 164718"/>
                <a:gd name="connsiteX4" fmla="*/ 64001 w 64000"/>
                <a:gd name="connsiteY4" fmla="*/ 164718 h 164718"/>
                <a:gd name="connsiteX5" fmla="*/ 9149 w 64000"/>
                <a:gd name="connsiteY5" fmla="*/ 155569 h 164718"/>
                <a:gd name="connsiteX6" fmla="*/ 54893 w 64000"/>
                <a:gd name="connsiteY6" fmla="*/ 155569 h 164718"/>
                <a:gd name="connsiteX7" fmla="*/ 54893 w 64000"/>
                <a:gd name="connsiteY7" fmla="*/ 9149 h 164718"/>
                <a:gd name="connsiteX8" fmla="*/ 9149 w 64000"/>
                <a:gd name="connsiteY8" fmla="*/ 9149 h 164718"/>
                <a:gd name="connsiteX9" fmla="*/ 9149 w 64000"/>
                <a:gd name="connsiteY9" fmla="*/ 155569 h 16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164718">
                  <a:moveTo>
                    <a:pt x="64001" y="164718"/>
                  </a:moveTo>
                  <a:lnTo>
                    <a:pt x="0" y="164718"/>
                  </a:lnTo>
                  <a:lnTo>
                    <a:pt x="0" y="0"/>
                  </a:lnTo>
                  <a:lnTo>
                    <a:pt x="64001" y="0"/>
                  </a:lnTo>
                  <a:lnTo>
                    <a:pt x="64001" y="164718"/>
                  </a:lnTo>
                  <a:close/>
                  <a:moveTo>
                    <a:pt x="9149" y="155569"/>
                  </a:moveTo>
                  <a:lnTo>
                    <a:pt x="54893" y="155569"/>
                  </a:lnTo>
                  <a:lnTo>
                    <a:pt x="54893" y="9149"/>
                  </a:lnTo>
                  <a:lnTo>
                    <a:pt x="9149" y="9149"/>
                  </a:lnTo>
                  <a:lnTo>
                    <a:pt x="9149" y="155569"/>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30" name="Freeform 29">
              <a:extLst>
                <a:ext uri="{FF2B5EF4-FFF2-40B4-BE49-F238E27FC236}">
                  <a16:creationId xmlns:a16="http://schemas.microsoft.com/office/drawing/2014/main" id="{20087CCB-D329-16BB-E44C-5B28BF6302A3}"/>
                </a:ext>
              </a:extLst>
            </p:cNvPr>
            <p:cNvSpPr/>
            <p:nvPr/>
          </p:nvSpPr>
          <p:spPr>
            <a:xfrm>
              <a:off x="4500753" y="3690975"/>
              <a:ext cx="64000" cy="64608"/>
            </a:xfrm>
            <a:custGeom>
              <a:avLst/>
              <a:gdLst>
                <a:gd name="connsiteX0" fmla="*/ 64001 w 64000"/>
                <a:gd name="connsiteY0" fmla="*/ 64608 h 64608"/>
                <a:gd name="connsiteX1" fmla="*/ 0 w 64000"/>
                <a:gd name="connsiteY1" fmla="*/ 64608 h 64608"/>
                <a:gd name="connsiteX2" fmla="*/ 0 w 64000"/>
                <a:gd name="connsiteY2" fmla="*/ 0 h 64608"/>
                <a:gd name="connsiteX3" fmla="*/ 64001 w 64000"/>
                <a:gd name="connsiteY3" fmla="*/ 0 h 64608"/>
                <a:gd name="connsiteX4" fmla="*/ 64001 w 64000"/>
                <a:gd name="connsiteY4" fmla="*/ 64608 h 64608"/>
                <a:gd name="connsiteX5" fmla="*/ 9108 w 64000"/>
                <a:gd name="connsiteY5" fmla="*/ 55459 h 64608"/>
                <a:gd name="connsiteX6" fmla="*/ 54852 w 64000"/>
                <a:gd name="connsiteY6" fmla="*/ 55459 h 64608"/>
                <a:gd name="connsiteX7" fmla="*/ 54852 w 64000"/>
                <a:gd name="connsiteY7" fmla="*/ 9108 h 64608"/>
                <a:gd name="connsiteX8" fmla="*/ 9108 w 64000"/>
                <a:gd name="connsiteY8" fmla="*/ 9108 h 64608"/>
                <a:gd name="connsiteX9" fmla="*/ 9108 w 64000"/>
                <a:gd name="connsiteY9" fmla="*/ 55459 h 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64608">
                  <a:moveTo>
                    <a:pt x="64001" y="64608"/>
                  </a:moveTo>
                  <a:lnTo>
                    <a:pt x="0" y="64608"/>
                  </a:lnTo>
                  <a:lnTo>
                    <a:pt x="0" y="0"/>
                  </a:lnTo>
                  <a:lnTo>
                    <a:pt x="64001" y="0"/>
                  </a:lnTo>
                  <a:lnTo>
                    <a:pt x="64001" y="64608"/>
                  </a:lnTo>
                  <a:close/>
                  <a:moveTo>
                    <a:pt x="9108" y="55459"/>
                  </a:moveTo>
                  <a:lnTo>
                    <a:pt x="54852" y="55459"/>
                  </a:lnTo>
                  <a:lnTo>
                    <a:pt x="54852" y="9108"/>
                  </a:lnTo>
                  <a:lnTo>
                    <a:pt x="9108" y="9108"/>
                  </a:lnTo>
                  <a:lnTo>
                    <a:pt x="9108" y="55459"/>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31" name="Freeform 30">
              <a:extLst>
                <a:ext uri="{FF2B5EF4-FFF2-40B4-BE49-F238E27FC236}">
                  <a16:creationId xmlns:a16="http://schemas.microsoft.com/office/drawing/2014/main" id="{9E9CB19F-132A-A346-8EA8-95E53F8D9578}"/>
                </a:ext>
              </a:extLst>
            </p:cNvPr>
            <p:cNvSpPr/>
            <p:nvPr/>
          </p:nvSpPr>
          <p:spPr>
            <a:xfrm>
              <a:off x="4692796" y="3380605"/>
              <a:ext cx="82298" cy="82338"/>
            </a:xfrm>
            <a:custGeom>
              <a:avLst/>
              <a:gdLst>
                <a:gd name="connsiteX0" fmla="*/ 82298 w 82298"/>
                <a:gd name="connsiteY0" fmla="*/ 82339 h 82338"/>
                <a:gd name="connsiteX1" fmla="*/ 73149 w 82298"/>
                <a:gd name="connsiteY1" fmla="*/ 82339 h 82338"/>
                <a:gd name="connsiteX2" fmla="*/ 73149 w 82298"/>
                <a:gd name="connsiteY2" fmla="*/ 9149 h 82338"/>
                <a:gd name="connsiteX3" fmla="*/ 0 w 82298"/>
                <a:gd name="connsiteY3" fmla="*/ 9149 h 82338"/>
                <a:gd name="connsiteX4" fmla="*/ 0 w 82298"/>
                <a:gd name="connsiteY4" fmla="*/ 0 h 82338"/>
                <a:gd name="connsiteX5" fmla="*/ 82298 w 82298"/>
                <a:gd name="connsiteY5" fmla="*/ 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8" h="82338">
                  <a:moveTo>
                    <a:pt x="82298" y="82339"/>
                  </a:moveTo>
                  <a:lnTo>
                    <a:pt x="73149" y="82339"/>
                  </a:lnTo>
                  <a:lnTo>
                    <a:pt x="73149" y="9149"/>
                  </a:lnTo>
                  <a:lnTo>
                    <a:pt x="0" y="9149"/>
                  </a:lnTo>
                  <a:lnTo>
                    <a:pt x="0" y="0"/>
                  </a:lnTo>
                  <a:lnTo>
                    <a:pt x="82298" y="0"/>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32" name="Freeform 31">
              <a:extLst>
                <a:ext uri="{FF2B5EF4-FFF2-40B4-BE49-F238E27FC236}">
                  <a16:creationId xmlns:a16="http://schemas.microsoft.com/office/drawing/2014/main" id="{5CABE114-E66D-0A1A-48C9-680D965E4265}"/>
                </a:ext>
              </a:extLst>
            </p:cNvPr>
            <p:cNvSpPr/>
            <p:nvPr/>
          </p:nvSpPr>
          <p:spPr>
            <a:xfrm rot="-2700486">
              <a:off x="4328900" y="3563446"/>
              <a:ext cx="517345" cy="9148"/>
            </a:xfrm>
            <a:custGeom>
              <a:avLst/>
              <a:gdLst>
                <a:gd name="connsiteX0" fmla="*/ 0 w 517345"/>
                <a:gd name="connsiteY0" fmla="*/ 0 h 9148"/>
                <a:gd name="connsiteX1" fmla="*/ 517345 w 517345"/>
                <a:gd name="connsiteY1" fmla="*/ 0 h 9148"/>
                <a:gd name="connsiteX2" fmla="*/ 517345 w 517345"/>
                <a:gd name="connsiteY2" fmla="*/ 9149 h 9148"/>
                <a:gd name="connsiteX3" fmla="*/ 0 w 517345"/>
                <a:gd name="connsiteY3" fmla="*/ 9149 h 9148"/>
              </a:gdLst>
              <a:ahLst/>
              <a:cxnLst>
                <a:cxn ang="0">
                  <a:pos x="connsiteX0" y="connsiteY0"/>
                </a:cxn>
                <a:cxn ang="0">
                  <a:pos x="connsiteX1" y="connsiteY1"/>
                </a:cxn>
                <a:cxn ang="0">
                  <a:pos x="connsiteX2" y="connsiteY2"/>
                </a:cxn>
                <a:cxn ang="0">
                  <a:pos x="connsiteX3" y="connsiteY3"/>
                </a:cxn>
              </a:cxnLst>
              <a:rect l="l" t="t" r="r" b="b"/>
              <a:pathLst>
                <a:path w="517345" h="9148">
                  <a:moveTo>
                    <a:pt x="0" y="0"/>
                  </a:moveTo>
                  <a:lnTo>
                    <a:pt x="517345" y="0"/>
                  </a:lnTo>
                  <a:lnTo>
                    <a:pt x="517345" y="9149"/>
                  </a:lnTo>
                  <a:lnTo>
                    <a:pt x="0" y="9149"/>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grpSp>
      <p:grpSp>
        <p:nvGrpSpPr>
          <p:cNvPr id="33" name="Graphic 5">
            <a:extLst>
              <a:ext uri="{FF2B5EF4-FFF2-40B4-BE49-F238E27FC236}">
                <a16:creationId xmlns:a16="http://schemas.microsoft.com/office/drawing/2014/main" id="{6379CD1D-9CB4-CC93-259A-BC5B719EF0E8}"/>
              </a:ext>
            </a:extLst>
          </p:cNvPr>
          <p:cNvGrpSpPr/>
          <p:nvPr/>
        </p:nvGrpSpPr>
        <p:grpSpPr>
          <a:xfrm>
            <a:off x="4698282" y="488481"/>
            <a:ext cx="416956" cy="292679"/>
            <a:chOff x="4990495" y="3411209"/>
            <a:chExt cx="416956" cy="292679"/>
          </a:xfrm>
          <a:solidFill>
            <a:srgbClr val="252122"/>
          </a:solidFill>
        </p:grpSpPr>
        <p:grpSp>
          <p:nvGrpSpPr>
            <p:cNvPr id="34" name="Graphic 5">
              <a:extLst>
                <a:ext uri="{FF2B5EF4-FFF2-40B4-BE49-F238E27FC236}">
                  <a16:creationId xmlns:a16="http://schemas.microsoft.com/office/drawing/2014/main" id="{329F1D91-2FA2-F5AC-9809-FE2385601D48}"/>
                </a:ext>
              </a:extLst>
            </p:cNvPr>
            <p:cNvGrpSpPr/>
            <p:nvPr/>
          </p:nvGrpSpPr>
          <p:grpSpPr>
            <a:xfrm>
              <a:off x="5087367" y="3411209"/>
              <a:ext cx="320085" cy="292679"/>
              <a:chOff x="5087367" y="3411209"/>
              <a:chExt cx="320085" cy="292679"/>
            </a:xfrm>
            <a:solidFill>
              <a:srgbClr val="252122"/>
            </a:solidFill>
          </p:grpSpPr>
          <p:sp>
            <p:nvSpPr>
              <p:cNvPr id="38" name="Freeform 37">
                <a:extLst>
                  <a:ext uri="{FF2B5EF4-FFF2-40B4-BE49-F238E27FC236}">
                    <a16:creationId xmlns:a16="http://schemas.microsoft.com/office/drawing/2014/main" id="{E7BB8C0A-230B-B571-2B20-AEA31567C99D}"/>
                  </a:ext>
                </a:extLst>
              </p:cNvPr>
              <p:cNvSpPr/>
              <p:nvPr/>
            </p:nvSpPr>
            <p:spPr>
              <a:xfrm>
                <a:off x="5087367" y="3411209"/>
                <a:ext cx="292679" cy="292679"/>
              </a:xfrm>
              <a:custGeom>
                <a:avLst/>
                <a:gdLst>
                  <a:gd name="connsiteX0" fmla="*/ 146339 w 292679"/>
                  <a:gd name="connsiteY0" fmla="*/ 292679 h 292679"/>
                  <a:gd name="connsiteX1" fmla="*/ 0 w 292679"/>
                  <a:gd name="connsiteY1" fmla="*/ 146340 h 292679"/>
                  <a:gd name="connsiteX2" fmla="*/ 146339 w 292679"/>
                  <a:gd name="connsiteY2" fmla="*/ 0 h 292679"/>
                  <a:gd name="connsiteX3" fmla="*/ 292679 w 292679"/>
                  <a:gd name="connsiteY3" fmla="*/ 146340 h 292679"/>
                  <a:gd name="connsiteX4" fmla="*/ 146339 w 292679"/>
                  <a:gd name="connsiteY4" fmla="*/ 292679 h 292679"/>
                  <a:gd name="connsiteX5" fmla="*/ 146339 w 292679"/>
                  <a:gd name="connsiteY5" fmla="*/ 9149 h 292679"/>
                  <a:gd name="connsiteX6" fmla="*/ 9148 w 292679"/>
                  <a:gd name="connsiteY6" fmla="*/ 146340 h 292679"/>
                  <a:gd name="connsiteX7" fmla="*/ 146339 w 292679"/>
                  <a:gd name="connsiteY7" fmla="*/ 283531 h 292679"/>
                  <a:gd name="connsiteX8" fmla="*/ 283530 w 292679"/>
                  <a:gd name="connsiteY8" fmla="*/ 146340 h 292679"/>
                  <a:gd name="connsiteX9" fmla="*/ 146339 w 292679"/>
                  <a:gd name="connsiteY9" fmla="*/ 914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679" h="292679">
                    <a:moveTo>
                      <a:pt x="146339" y="292679"/>
                    </a:moveTo>
                    <a:cubicBezTo>
                      <a:pt x="65660" y="292679"/>
                      <a:pt x="0" y="227019"/>
                      <a:pt x="0" y="146340"/>
                    </a:cubicBezTo>
                    <a:cubicBezTo>
                      <a:pt x="0" y="65661"/>
                      <a:pt x="65660" y="0"/>
                      <a:pt x="146339" y="0"/>
                    </a:cubicBezTo>
                    <a:cubicBezTo>
                      <a:pt x="227019" y="0"/>
                      <a:pt x="292679" y="65661"/>
                      <a:pt x="292679" y="146340"/>
                    </a:cubicBezTo>
                    <a:cubicBezTo>
                      <a:pt x="292679" y="227019"/>
                      <a:pt x="227059" y="292679"/>
                      <a:pt x="146339" y="292679"/>
                    </a:cubicBezTo>
                    <a:close/>
                    <a:moveTo>
                      <a:pt x="146339" y="9149"/>
                    </a:moveTo>
                    <a:cubicBezTo>
                      <a:pt x="70680" y="9149"/>
                      <a:pt x="9148" y="70680"/>
                      <a:pt x="9148" y="146340"/>
                    </a:cubicBezTo>
                    <a:cubicBezTo>
                      <a:pt x="9148" y="221999"/>
                      <a:pt x="70680" y="283531"/>
                      <a:pt x="146339" y="283531"/>
                    </a:cubicBezTo>
                    <a:cubicBezTo>
                      <a:pt x="221999" y="283531"/>
                      <a:pt x="283530" y="221999"/>
                      <a:pt x="283530" y="146340"/>
                    </a:cubicBezTo>
                    <a:cubicBezTo>
                      <a:pt x="283530" y="70680"/>
                      <a:pt x="221999" y="9149"/>
                      <a:pt x="146339" y="9149"/>
                    </a:cubicBez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39" name="Freeform 38">
                <a:extLst>
                  <a:ext uri="{FF2B5EF4-FFF2-40B4-BE49-F238E27FC236}">
                    <a16:creationId xmlns:a16="http://schemas.microsoft.com/office/drawing/2014/main" id="{6E3A5F73-3563-186E-D902-A585CCAB09F7}"/>
                  </a:ext>
                </a:extLst>
              </p:cNvPr>
              <p:cNvSpPr/>
              <p:nvPr/>
            </p:nvSpPr>
            <p:spPr>
              <a:xfrm>
                <a:off x="5233706" y="3411209"/>
                <a:ext cx="173745" cy="292679"/>
              </a:xfrm>
              <a:custGeom>
                <a:avLst/>
                <a:gdLst>
                  <a:gd name="connsiteX0" fmla="*/ 29187 w 173745"/>
                  <a:gd name="connsiteY0" fmla="*/ 292679 h 292679"/>
                  <a:gd name="connsiteX1" fmla="*/ 0 w 173745"/>
                  <a:gd name="connsiteY1" fmla="*/ 292679 h 292679"/>
                  <a:gd name="connsiteX2" fmla="*/ 0 w 173745"/>
                  <a:gd name="connsiteY2" fmla="*/ 283531 h 292679"/>
                  <a:gd name="connsiteX3" fmla="*/ 29187 w 173745"/>
                  <a:gd name="connsiteY3" fmla="*/ 283531 h 292679"/>
                  <a:gd name="connsiteX4" fmla="*/ 164637 w 173745"/>
                  <a:gd name="connsiteY4" fmla="*/ 146340 h 292679"/>
                  <a:gd name="connsiteX5" fmla="*/ 29187 w 173745"/>
                  <a:gd name="connsiteY5" fmla="*/ 9149 h 292679"/>
                  <a:gd name="connsiteX6" fmla="*/ 0 w 173745"/>
                  <a:gd name="connsiteY6" fmla="*/ 9149 h 292679"/>
                  <a:gd name="connsiteX7" fmla="*/ 0 w 173745"/>
                  <a:gd name="connsiteY7" fmla="*/ 0 h 292679"/>
                  <a:gd name="connsiteX8" fmla="*/ 29187 w 173745"/>
                  <a:gd name="connsiteY8" fmla="*/ 0 h 292679"/>
                  <a:gd name="connsiteX9" fmla="*/ 173746 w 173745"/>
                  <a:gd name="connsiteY9" fmla="*/ 146340 h 292679"/>
                  <a:gd name="connsiteX10" fmla="*/ 29187 w 173745"/>
                  <a:gd name="connsiteY10" fmla="*/ 29267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745" h="292679">
                    <a:moveTo>
                      <a:pt x="29187" y="292679"/>
                    </a:moveTo>
                    <a:lnTo>
                      <a:pt x="0" y="292679"/>
                    </a:lnTo>
                    <a:lnTo>
                      <a:pt x="0" y="283531"/>
                    </a:lnTo>
                    <a:lnTo>
                      <a:pt x="29187" y="283531"/>
                    </a:lnTo>
                    <a:cubicBezTo>
                      <a:pt x="103875" y="283531"/>
                      <a:pt x="164637" y="221999"/>
                      <a:pt x="164637" y="146340"/>
                    </a:cubicBezTo>
                    <a:cubicBezTo>
                      <a:pt x="164637" y="70680"/>
                      <a:pt x="103875" y="9149"/>
                      <a:pt x="29187" y="9149"/>
                    </a:cubicBezTo>
                    <a:lnTo>
                      <a:pt x="0" y="9149"/>
                    </a:lnTo>
                    <a:lnTo>
                      <a:pt x="0" y="0"/>
                    </a:lnTo>
                    <a:lnTo>
                      <a:pt x="29187" y="0"/>
                    </a:lnTo>
                    <a:cubicBezTo>
                      <a:pt x="108895" y="0"/>
                      <a:pt x="173746" y="65661"/>
                      <a:pt x="173746" y="146340"/>
                    </a:cubicBezTo>
                    <a:cubicBezTo>
                      <a:pt x="173786" y="227019"/>
                      <a:pt x="108935" y="292679"/>
                      <a:pt x="29187" y="292679"/>
                    </a:cubicBez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40" name="Freeform 39">
                <a:extLst>
                  <a:ext uri="{FF2B5EF4-FFF2-40B4-BE49-F238E27FC236}">
                    <a16:creationId xmlns:a16="http://schemas.microsoft.com/office/drawing/2014/main" id="{668C4B1F-B133-1B37-CA0F-7BCF1E6B3BC1}"/>
                  </a:ext>
                </a:extLst>
              </p:cNvPr>
              <p:cNvSpPr/>
              <p:nvPr/>
            </p:nvSpPr>
            <p:spPr>
              <a:xfrm>
                <a:off x="5133110" y="3456952"/>
                <a:ext cx="201192" cy="201191"/>
              </a:xfrm>
              <a:custGeom>
                <a:avLst/>
                <a:gdLst>
                  <a:gd name="connsiteX0" fmla="*/ 100596 w 201192"/>
                  <a:gd name="connsiteY0" fmla="*/ 201192 h 201191"/>
                  <a:gd name="connsiteX1" fmla="*/ 0 w 201192"/>
                  <a:gd name="connsiteY1" fmla="*/ 100596 h 201191"/>
                  <a:gd name="connsiteX2" fmla="*/ 100596 w 201192"/>
                  <a:gd name="connsiteY2" fmla="*/ 0 h 201191"/>
                  <a:gd name="connsiteX3" fmla="*/ 201192 w 201192"/>
                  <a:gd name="connsiteY3" fmla="*/ 100596 h 201191"/>
                  <a:gd name="connsiteX4" fmla="*/ 100596 w 201192"/>
                  <a:gd name="connsiteY4" fmla="*/ 201192 h 201191"/>
                  <a:gd name="connsiteX5" fmla="*/ 100596 w 201192"/>
                  <a:gd name="connsiteY5" fmla="*/ 9149 h 201191"/>
                  <a:gd name="connsiteX6" fmla="*/ 9149 w 201192"/>
                  <a:gd name="connsiteY6" fmla="*/ 100596 h 201191"/>
                  <a:gd name="connsiteX7" fmla="*/ 100596 w 201192"/>
                  <a:gd name="connsiteY7" fmla="*/ 192043 h 201191"/>
                  <a:gd name="connsiteX8" fmla="*/ 192043 w 201192"/>
                  <a:gd name="connsiteY8" fmla="*/ 100596 h 201191"/>
                  <a:gd name="connsiteX9" fmla="*/ 100596 w 201192"/>
                  <a:gd name="connsiteY9" fmla="*/ 9149 h 20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92" h="201191">
                    <a:moveTo>
                      <a:pt x="100596" y="201192"/>
                    </a:moveTo>
                    <a:cubicBezTo>
                      <a:pt x="45137" y="201192"/>
                      <a:pt x="0" y="156055"/>
                      <a:pt x="0" y="100596"/>
                    </a:cubicBezTo>
                    <a:cubicBezTo>
                      <a:pt x="0" y="45137"/>
                      <a:pt x="45137" y="0"/>
                      <a:pt x="100596" y="0"/>
                    </a:cubicBezTo>
                    <a:cubicBezTo>
                      <a:pt x="156055" y="0"/>
                      <a:pt x="201192" y="45137"/>
                      <a:pt x="201192" y="100596"/>
                    </a:cubicBezTo>
                    <a:cubicBezTo>
                      <a:pt x="201232" y="156055"/>
                      <a:pt x="156096" y="201192"/>
                      <a:pt x="100596" y="201192"/>
                    </a:cubicBezTo>
                    <a:close/>
                    <a:moveTo>
                      <a:pt x="100596" y="9149"/>
                    </a:moveTo>
                    <a:cubicBezTo>
                      <a:pt x="50156" y="9149"/>
                      <a:pt x="9149" y="50197"/>
                      <a:pt x="9149" y="100596"/>
                    </a:cubicBezTo>
                    <a:cubicBezTo>
                      <a:pt x="9149" y="151036"/>
                      <a:pt x="50197" y="192043"/>
                      <a:pt x="100596" y="192043"/>
                    </a:cubicBezTo>
                    <a:cubicBezTo>
                      <a:pt x="151036" y="192043"/>
                      <a:pt x="192043" y="150995"/>
                      <a:pt x="192043" y="100596"/>
                    </a:cubicBezTo>
                    <a:cubicBezTo>
                      <a:pt x="192084" y="50156"/>
                      <a:pt x="151036" y="9149"/>
                      <a:pt x="100596" y="9149"/>
                    </a:cubicBez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41" name="Freeform 40">
                <a:extLst>
                  <a:ext uri="{FF2B5EF4-FFF2-40B4-BE49-F238E27FC236}">
                    <a16:creationId xmlns:a16="http://schemas.microsoft.com/office/drawing/2014/main" id="{4A887D8F-F1CE-13A0-59BE-43C59D470151}"/>
                  </a:ext>
                </a:extLst>
              </p:cNvPr>
              <p:cNvSpPr/>
              <p:nvPr/>
            </p:nvSpPr>
            <p:spPr>
              <a:xfrm>
                <a:off x="5178814" y="3502615"/>
                <a:ext cx="109785" cy="109785"/>
              </a:xfrm>
              <a:custGeom>
                <a:avLst/>
                <a:gdLst>
                  <a:gd name="connsiteX0" fmla="*/ 54892 w 109785"/>
                  <a:gd name="connsiteY0" fmla="*/ 109785 h 109785"/>
                  <a:gd name="connsiteX1" fmla="*/ 0 w 109785"/>
                  <a:gd name="connsiteY1" fmla="*/ 54893 h 109785"/>
                  <a:gd name="connsiteX2" fmla="*/ 54892 w 109785"/>
                  <a:gd name="connsiteY2" fmla="*/ 0 h 109785"/>
                  <a:gd name="connsiteX3" fmla="*/ 109785 w 109785"/>
                  <a:gd name="connsiteY3" fmla="*/ 54893 h 109785"/>
                  <a:gd name="connsiteX4" fmla="*/ 54892 w 109785"/>
                  <a:gd name="connsiteY4" fmla="*/ 109785 h 109785"/>
                  <a:gd name="connsiteX5" fmla="*/ 54892 w 109785"/>
                  <a:gd name="connsiteY5" fmla="*/ 9189 h 109785"/>
                  <a:gd name="connsiteX6" fmla="*/ 9149 w 109785"/>
                  <a:gd name="connsiteY6" fmla="*/ 54933 h 109785"/>
                  <a:gd name="connsiteX7" fmla="*/ 54892 w 109785"/>
                  <a:gd name="connsiteY7" fmla="*/ 100677 h 109785"/>
                  <a:gd name="connsiteX8" fmla="*/ 100636 w 109785"/>
                  <a:gd name="connsiteY8" fmla="*/ 54933 h 109785"/>
                  <a:gd name="connsiteX9" fmla="*/ 54892 w 109785"/>
                  <a:gd name="connsiteY9" fmla="*/ 9189 h 10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785" h="109785">
                    <a:moveTo>
                      <a:pt x="54892" y="109785"/>
                    </a:moveTo>
                    <a:cubicBezTo>
                      <a:pt x="24653" y="109785"/>
                      <a:pt x="0" y="85172"/>
                      <a:pt x="0" y="54893"/>
                    </a:cubicBezTo>
                    <a:cubicBezTo>
                      <a:pt x="0" y="24653"/>
                      <a:pt x="24612" y="0"/>
                      <a:pt x="54892" y="0"/>
                    </a:cubicBezTo>
                    <a:cubicBezTo>
                      <a:pt x="85132" y="0"/>
                      <a:pt x="109785" y="24613"/>
                      <a:pt x="109785" y="54893"/>
                    </a:cubicBezTo>
                    <a:cubicBezTo>
                      <a:pt x="109785" y="85172"/>
                      <a:pt x="85172" y="109785"/>
                      <a:pt x="54892" y="109785"/>
                    </a:cubicBezTo>
                    <a:close/>
                    <a:moveTo>
                      <a:pt x="54892" y="9189"/>
                    </a:moveTo>
                    <a:cubicBezTo>
                      <a:pt x="29673" y="9189"/>
                      <a:pt x="9149" y="29713"/>
                      <a:pt x="9149" y="54933"/>
                    </a:cubicBezTo>
                    <a:cubicBezTo>
                      <a:pt x="9149" y="80153"/>
                      <a:pt x="29673" y="100677"/>
                      <a:pt x="54892" y="100677"/>
                    </a:cubicBezTo>
                    <a:cubicBezTo>
                      <a:pt x="80112" y="100677"/>
                      <a:pt x="100636" y="80153"/>
                      <a:pt x="100636" y="54933"/>
                    </a:cubicBezTo>
                    <a:cubicBezTo>
                      <a:pt x="100636" y="29713"/>
                      <a:pt x="80112" y="9189"/>
                      <a:pt x="54892" y="9189"/>
                    </a:cubicBez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grpSp>
        <p:grpSp>
          <p:nvGrpSpPr>
            <p:cNvPr id="35" name="Graphic 5">
              <a:extLst>
                <a:ext uri="{FF2B5EF4-FFF2-40B4-BE49-F238E27FC236}">
                  <a16:creationId xmlns:a16="http://schemas.microsoft.com/office/drawing/2014/main" id="{07980E3C-F61D-E6C0-7A24-A4D76677EB85}"/>
                </a:ext>
              </a:extLst>
            </p:cNvPr>
            <p:cNvGrpSpPr/>
            <p:nvPr/>
          </p:nvGrpSpPr>
          <p:grpSpPr>
            <a:xfrm>
              <a:off x="4990495" y="3525730"/>
              <a:ext cx="243818" cy="65012"/>
              <a:chOff x="4990495" y="3525730"/>
              <a:chExt cx="243818" cy="65012"/>
            </a:xfrm>
            <a:solidFill>
              <a:srgbClr val="252122"/>
            </a:solidFill>
          </p:grpSpPr>
          <p:sp>
            <p:nvSpPr>
              <p:cNvPr id="36" name="Freeform 35">
                <a:extLst>
                  <a:ext uri="{FF2B5EF4-FFF2-40B4-BE49-F238E27FC236}">
                    <a16:creationId xmlns:a16="http://schemas.microsoft.com/office/drawing/2014/main" id="{BD33F4E0-8E99-C858-7489-2E06DF2C5856}"/>
                  </a:ext>
                </a:extLst>
              </p:cNvPr>
              <p:cNvSpPr/>
              <p:nvPr/>
            </p:nvSpPr>
            <p:spPr>
              <a:xfrm>
                <a:off x="4990495" y="3525730"/>
                <a:ext cx="243818" cy="36433"/>
              </a:xfrm>
              <a:custGeom>
                <a:avLst/>
                <a:gdLst>
                  <a:gd name="connsiteX0" fmla="*/ 243818 w 243818"/>
                  <a:gd name="connsiteY0" fmla="*/ 36433 h 36433"/>
                  <a:gd name="connsiteX1" fmla="*/ 30320 w 243818"/>
                  <a:gd name="connsiteY1" fmla="*/ 36433 h 36433"/>
                  <a:gd name="connsiteX2" fmla="*/ 0 w 243818"/>
                  <a:gd name="connsiteY2" fmla="*/ 0 h 36433"/>
                  <a:gd name="connsiteX3" fmla="*/ 67320 w 243818"/>
                  <a:gd name="connsiteY3" fmla="*/ 0 h 36433"/>
                  <a:gd name="connsiteX4" fmla="*/ 89828 w 243818"/>
                  <a:gd name="connsiteY4" fmla="*/ 27285 h 36433"/>
                  <a:gd name="connsiteX5" fmla="*/ 243778 w 243818"/>
                  <a:gd name="connsiteY5" fmla="*/ 27285 h 36433"/>
                  <a:gd name="connsiteX6" fmla="*/ 243778 w 243818"/>
                  <a:gd name="connsiteY6" fmla="*/ 36433 h 36433"/>
                  <a:gd name="connsiteX7" fmla="*/ 34652 w 243818"/>
                  <a:gd name="connsiteY7" fmla="*/ 27285 h 36433"/>
                  <a:gd name="connsiteX8" fmla="*/ 78048 w 243818"/>
                  <a:gd name="connsiteY8" fmla="*/ 27285 h 36433"/>
                  <a:gd name="connsiteX9" fmla="*/ 63070 w 243818"/>
                  <a:gd name="connsiteY9" fmla="*/ 9149 h 36433"/>
                  <a:gd name="connsiteX10" fmla="*/ 19552 w 243818"/>
                  <a:gd name="connsiteY10" fmla="*/ 9149 h 36433"/>
                  <a:gd name="connsiteX11" fmla="*/ 34652 w 243818"/>
                  <a:gd name="connsiteY11" fmla="*/ 27285 h 3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818" h="36433">
                    <a:moveTo>
                      <a:pt x="243818" y="36433"/>
                    </a:moveTo>
                    <a:lnTo>
                      <a:pt x="30320" y="36433"/>
                    </a:lnTo>
                    <a:lnTo>
                      <a:pt x="0" y="0"/>
                    </a:lnTo>
                    <a:lnTo>
                      <a:pt x="67320" y="0"/>
                    </a:lnTo>
                    <a:lnTo>
                      <a:pt x="89828" y="27285"/>
                    </a:lnTo>
                    <a:lnTo>
                      <a:pt x="243778" y="27285"/>
                    </a:lnTo>
                    <a:lnTo>
                      <a:pt x="243778" y="36433"/>
                    </a:lnTo>
                    <a:close/>
                    <a:moveTo>
                      <a:pt x="34652" y="27285"/>
                    </a:moveTo>
                    <a:lnTo>
                      <a:pt x="78048" y="27285"/>
                    </a:lnTo>
                    <a:lnTo>
                      <a:pt x="63070" y="9149"/>
                    </a:lnTo>
                    <a:lnTo>
                      <a:pt x="19552" y="9149"/>
                    </a:lnTo>
                    <a:lnTo>
                      <a:pt x="34652" y="27285"/>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37" name="Freeform 36">
                <a:extLst>
                  <a:ext uri="{FF2B5EF4-FFF2-40B4-BE49-F238E27FC236}">
                    <a16:creationId xmlns:a16="http://schemas.microsoft.com/office/drawing/2014/main" id="{A0601421-6D9B-7148-7CE8-0F06218C27C2}"/>
                  </a:ext>
                </a:extLst>
              </p:cNvPr>
              <p:cNvSpPr/>
              <p:nvPr/>
            </p:nvSpPr>
            <p:spPr>
              <a:xfrm>
                <a:off x="4990535" y="3555929"/>
                <a:ext cx="91244" cy="34813"/>
              </a:xfrm>
              <a:custGeom>
                <a:avLst/>
                <a:gdLst>
                  <a:gd name="connsiteX0" fmla="*/ 67320 w 91244"/>
                  <a:gd name="connsiteY0" fmla="*/ 34814 h 34813"/>
                  <a:gd name="connsiteX1" fmla="*/ 0 w 91244"/>
                  <a:gd name="connsiteY1" fmla="*/ 34814 h 34813"/>
                  <a:gd name="connsiteX2" fmla="*/ 28944 w 91244"/>
                  <a:gd name="connsiteY2" fmla="*/ 0 h 34813"/>
                  <a:gd name="connsiteX3" fmla="*/ 35988 w 91244"/>
                  <a:gd name="connsiteY3" fmla="*/ 5870 h 34813"/>
                  <a:gd name="connsiteX4" fmla="*/ 19512 w 91244"/>
                  <a:gd name="connsiteY4" fmla="*/ 25665 h 34813"/>
                  <a:gd name="connsiteX5" fmla="*/ 63029 w 91244"/>
                  <a:gd name="connsiteY5" fmla="*/ 25665 h 34813"/>
                  <a:gd name="connsiteX6" fmla="*/ 84161 w 91244"/>
                  <a:gd name="connsiteY6" fmla="*/ 41 h 34813"/>
                  <a:gd name="connsiteX7" fmla="*/ 91245 w 91244"/>
                  <a:gd name="connsiteY7" fmla="*/ 5829 h 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4" h="34813">
                    <a:moveTo>
                      <a:pt x="67320" y="34814"/>
                    </a:moveTo>
                    <a:lnTo>
                      <a:pt x="0" y="34814"/>
                    </a:lnTo>
                    <a:lnTo>
                      <a:pt x="28944" y="0"/>
                    </a:lnTo>
                    <a:lnTo>
                      <a:pt x="35988" y="5870"/>
                    </a:lnTo>
                    <a:lnTo>
                      <a:pt x="19512" y="25665"/>
                    </a:lnTo>
                    <a:lnTo>
                      <a:pt x="63029" y="25665"/>
                    </a:lnTo>
                    <a:lnTo>
                      <a:pt x="84161" y="41"/>
                    </a:lnTo>
                    <a:lnTo>
                      <a:pt x="91245" y="5829"/>
                    </a:lnTo>
                    <a:close/>
                  </a:path>
                </a:pathLst>
              </a:custGeom>
              <a:solidFill>
                <a:srgbClr val="252122"/>
              </a:solidFill>
              <a:ln w="4048" cap="flat">
                <a:noFill/>
                <a:prstDash val="solid"/>
                <a:miter/>
              </a:ln>
            </p:spPr>
            <p:txBody>
              <a:bodyPr rtlCol="0" anchor="ctr"/>
              <a:lstStyle/>
              <a:p>
                <a:pPr marL="0" marR="0" lvl="0" indent="0" algn="l" defTabSz="457178"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un Life Sans"/>
                  <a:ea typeface="+mn-ea"/>
                  <a:cs typeface="+mn-cs"/>
                </a:endParaRPr>
              </a:p>
            </p:txBody>
          </p:sp>
        </p:grpSp>
      </p:grpSp>
      <p:sp>
        <p:nvSpPr>
          <p:cNvPr id="16" name="Text Placeholder 9">
            <a:extLst>
              <a:ext uri="{FF2B5EF4-FFF2-40B4-BE49-F238E27FC236}">
                <a16:creationId xmlns:a16="http://schemas.microsoft.com/office/drawing/2014/main" id="{D72CC75B-EBF3-3817-64ED-4AF622BCAB14}"/>
              </a:ext>
            </a:extLst>
          </p:cNvPr>
          <p:cNvSpPr txBox="1">
            <a:spLocks/>
          </p:cNvSpPr>
          <p:nvPr/>
        </p:nvSpPr>
        <p:spPr>
          <a:xfrm>
            <a:off x="251668" y="1688604"/>
            <a:ext cx="1827480" cy="438581"/>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66"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3" b="1" i="0" u="none" strike="noStrike" kern="1200" cap="none" spc="0" normalizeH="0" baseline="0" noProof="0" dirty="0">
                <a:ln>
                  <a:noFill/>
                </a:ln>
                <a:solidFill>
                  <a:srgbClr val="003846"/>
                </a:solidFill>
                <a:effectLst/>
                <a:uLnTx/>
                <a:uFillTx/>
                <a:latin typeface="Sun Life New Display" pitchFamily="2" charset="0"/>
                <a:ea typeface="+mn-ea"/>
                <a:cs typeface="+mn-cs"/>
              </a:rPr>
              <a:t>Average payout*</a:t>
            </a:r>
          </a:p>
        </p:txBody>
      </p:sp>
      <p:sp>
        <p:nvSpPr>
          <p:cNvPr id="18" name="Text Placeholder 13">
            <a:extLst>
              <a:ext uri="{FF2B5EF4-FFF2-40B4-BE49-F238E27FC236}">
                <a16:creationId xmlns:a16="http://schemas.microsoft.com/office/drawing/2014/main" id="{ABCF3029-2D22-71B0-82C4-12155F8FF2B9}"/>
              </a:ext>
            </a:extLst>
          </p:cNvPr>
          <p:cNvSpPr txBox="1">
            <a:spLocks/>
          </p:cNvSpPr>
          <p:nvPr/>
        </p:nvSpPr>
        <p:spPr>
          <a:xfrm>
            <a:off x="4631438" y="1701484"/>
            <a:ext cx="1827480" cy="622418"/>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403" b="1" i="0" u="none" strike="noStrike" kern="1200" cap="none" spc="0" normalizeH="0" baseline="0" noProof="0" dirty="0">
                <a:ln>
                  <a:noFill/>
                </a:ln>
                <a:solidFill>
                  <a:srgbClr val="003846"/>
                </a:solidFill>
                <a:effectLst/>
                <a:uLnTx/>
                <a:uFillTx/>
                <a:latin typeface="Sun Life New Display" pitchFamily="2" charset="0"/>
                <a:ea typeface="+mn-ea"/>
                <a:cs typeface="+mn-cs"/>
              </a:rPr>
              <a:t>Maximum payment </a:t>
            </a:r>
            <a:r>
              <a:rPr kumimoji="0" lang="en-US" sz="900" b="1" i="0" u="none" strike="noStrike" kern="1200" cap="none" spc="0" normalizeH="0" baseline="0" noProof="0" dirty="0">
                <a:ln>
                  <a:noFill/>
                </a:ln>
                <a:solidFill>
                  <a:srgbClr val="003846"/>
                </a:solidFill>
                <a:effectLst/>
                <a:uLnTx/>
                <a:uFillTx/>
                <a:latin typeface="Sun Life New Display" pitchFamily="2" charset="0"/>
                <a:ea typeface="+mn-ea"/>
                <a:cs typeface="+mn-cs"/>
              </a:rPr>
              <a:t>single or spouse not receiving</a:t>
            </a:r>
          </a:p>
        </p:txBody>
      </p:sp>
      <p:sp>
        <p:nvSpPr>
          <p:cNvPr id="19" name="Text Placeholder 10">
            <a:extLst>
              <a:ext uri="{FF2B5EF4-FFF2-40B4-BE49-F238E27FC236}">
                <a16:creationId xmlns:a16="http://schemas.microsoft.com/office/drawing/2014/main" id="{F748C524-B7E7-8531-7FDE-7DFB5817979B}"/>
              </a:ext>
            </a:extLst>
          </p:cNvPr>
          <p:cNvSpPr txBox="1">
            <a:spLocks/>
          </p:cNvSpPr>
          <p:nvPr/>
        </p:nvSpPr>
        <p:spPr>
          <a:xfrm>
            <a:off x="284688" y="2286516"/>
            <a:ext cx="1831610" cy="990600"/>
          </a:xfrm>
          <a:prstGeom prst="rect">
            <a:avLst/>
          </a:prstGeom>
        </p:spPr>
        <p:txBody>
          <a:bodyPr vert="horz" lIns="0" tIns="0" rIns="0" bIns="0" rtlCol="0">
            <a:noAutofit/>
          </a:bodyPr>
          <a:lstStyle>
            <a:lvl1pPr marL="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900" indent="0" algn="l" defTabSz="685800"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8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6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66" rtl="0" eaLnBrk="1" fontAlgn="auto" latinLnBrk="0" hangingPunct="1">
              <a:lnSpc>
                <a:spcPct val="114000"/>
              </a:lnSpc>
              <a:spcBef>
                <a:spcPct val="20000"/>
              </a:spcBef>
              <a:spcAft>
                <a:spcPts val="0"/>
              </a:spcAft>
              <a:buClrTx/>
              <a:buSzTx/>
              <a:buFont typeface="Arial" panose="020B0604020202020204" pitchFamily="34" charset="0"/>
              <a:buNone/>
              <a:tabLst/>
              <a:defRPr/>
            </a:pPr>
            <a:r>
              <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$803.76/month</a:t>
            </a:r>
            <a:endParaRPr kumimoji="0" lang="en-CA" sz="1400" b="1" i="0" u="none" strike="noStrike" kern="1200" cap="none" spc="0" normalizeH="0" baseline="30000" noProof="0" dirty="0">
              <a:ln>
                <a:noFill/>
              </a:ln>
              <a:solidFill>
                <a:srgbClr val="000000"/>
              </a:solidFill>
              <a:effectLst/>
              <a:uLnTx/>
              <a:uFillTx/>
              <a:latin typeface="Sun Life New Text" pitchFamily="2" charset="0"/>
              <a:ea typeface="+mn-ea"/>
              <a:cs typeface="Arial" panose="020B0604020202020204" pitchFamily="34" charset="0"/>
            </a:endParaRPr>
          </a:p>
          <a:p>
            <a:pPr marL="0" marR="0" lvl="0" indent="0" algn="l" defTabSz="685766" rtl="0" eaLnBrk="1" fontAlgn="auto" latinLnBrk="0" hangingPunct="1">
              <a:lnSpc>
                <a:spcPct val="114000"/>
              </a:lnSpc>
              <a:spcBef>
                <a:spcPct val="20000"/>
              </a:spcBef>
              <a:spcAft>
                <a:spcPts val="0"/>
              </a:spcAft>
              <a:buClrTx/>
              <a:buSzTx/>
              <a:buFont typeface="Arial" panose="020B0604020202020204" pitchFamily="34" charset="0"/>
              <a:buNone/>
              <a:tabLst/>
              <a:defRPr/>
            </a:pPr>
            <a:r>
              <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$9,645/year</a:t>
            </a:r>
            <a:endParaRPr kumimoji="0" lang="en-CA" sz="1400" b="1" i="0" u="none" strike="noStrike" kern="1200" cap="none" spc="0" normalizeH="0" baseline="30000" noProof="0" dirty="0">
              <a:ln>
                <a:noFill/>
              </a:ln>
              <a:solidFill>
                <a:srgbClr val="000000"/>
              </a:solidFill>
              <a:effectLst/>
              <a:uLnTx/>
              <a:uFillTx/>
              <a:latin typeface="Sun Life New Text" pitchFamily="2" charset="0"/>
              <a:ea typeface="+mn-ea"/>
              <a:cs typeface="Arial" panose="020B0604020202020204" pitchFamily="34" charset="0"/>
            </a:endParaRPr>
          </a:p>
        </p:txBody>
      </p:sp>
      <p:sp>
        <p:nvSpPr>
          <p:cNvPr id="43" name="Text Placeholder 12">
            <a:extLst>
              <a:ext uri="{FF2B5EF4-FFF2-40B4-BE49-F238E27FC236}">
                <a16:creationId xmlns:a16="http://schemas.microsoft.com/office/drawing/2014/main" id="{53D69F02-216E-B67E-49A5-0A5B0C4AF0EA}"/>
              </a:ext>
            </a:extLst>
          </p:cNvPr>
          <p:cNvSpPr txBox="1">
            <a:spLocks/>
          </p:cNvSpPr>
          <p:nvPr/>
        </p:nvSpPr>
        <p:spPr>
          <a:xfrm>
            <a:off x="2443081" y="2286516"/>
            <a:ext cx="1831610" cy="990600"/>
          </a:xfrm>
          <a:prstGeom prst="rect">
            <a:avLst/>
          </a:prstGeom>
        </p:spPr>
        <p:txBody>
          <a:bodyPr vert="horz" lIns="0" tIns="0" rIns="0" bIns="0" rtlCol="0">
            <a:noAutofit/>
          </a:bodyPr>
          <a:lstStyle>
            <a:lvl1pPr marL="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900" indent="0" algn="l" defTabSz="685800"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8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6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355"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$742.31/month</a:t>
            </a:r>
          </a:p>
          <a:p>
            <a:pPr marL="0" marR="0" lvl="0" indent="0" algn="l" defTabSz="914355"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$8,908/year**</a:t>
            </a:r>
            <a:endPar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endParaRPr>
          </a:p>
        </p:txBody>
      </p:sp>
      <p:sp>
        <p:nvSpPr>
          <p:cNvPr id="44" name="Text Placeholder 14">
            <a:extLst>
              <a:ext uri="{FF2B5EF4-FFF2-40B4-BE49-F238E27FC236}">
                <a16:creationId xmlns:a16="http://schemas.microsoft.com/office/drawing/2014/main" id="{DDA6D73F-5401-BEF5-763C-1877544DB65A}"/>
              </a:ext>
            </a:extLst>
          </p:cNvPr>
          <p:cNvSpPr txBox="1">
            <a:spLocks/>
          </p:cNvSpPr>
          <p:nvPr/>
        </p:nvSpPr>
        <p:spPr>
          <a:xfrm>
            <a:off x="4631440" y="2282201"/>
            <a:ext cx="1831610" cy="990600"/>
          </a:xfrm>
          <a:prstGeom prst="rect">
            <a:avLst/>
          </a:prstGeom>
        </p:spPr>
        <p:txBody>
          <a:bodyPr vert="horz" lIns="0" tIns="0" rIns="0" bIns="0" rtlCol="0">
            <a:noAutofit/>
          </a:bodyPr>
          <a:lstStyle>
            <a:lvl1pPr marL="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900" indent="0" algn="l" defTabSz="685800"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8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6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355"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$1,108.74/month</a:t>
            </a:r>
          </a:p>
          <a:p>
            <a:pPr marL="0" marR="0" lvl="0" indent="0" algn="l" defTabSz="914355"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$13,305/year</a:t>
            </a:r>
            <a:endPar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endParaRPr>
          </a:p>
          <a:p>
            <a:pPr marL="0" marR="0" lvl="0" indent="0" algn="l" defTabSz="914355" rtl="0" eaLnBrk="1" fontAlgn="base" latinLnBrk="0" hangingPunct="1">
              <a:lnSpc>
                <a:spcPct val="100000"/>
              </a:lnSpc>
              <a:spcBef>
                <a:spcPct val="20000"/>
              </a:spcBef>
              <a:spcAft>
                <a:spcPct val="0"/>
              </a:spcAft>
              <a:buClrTx/>
              <a:buSzTx/>
              <a:buFont typeface="Arial" panose="020B0604020202020204" pitchFamily="34" charset="0"/>
              <a:buNone/>
              <a:tabLst/>
              <a:defRPr/>
            </a:pPr>
            <a:endParaRPr kumimoji="0" lang="en-CA" sz="14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endParaRPr>
          </a:p>
        </p:txBody>
      </p:sp>
      <p:sp>
        <p:nvSpPr>
          <p:cNvPr id="45" name="Rectangle 44">
            <a:extLst>
              <a:ext uri="{FF2B5EF4-FFF2-40B4-BE49-F238E27FC236}">
                <a16:creationId xmlns:a16="http://schemas.microsoft.com/office/drawing/2014/main" id="{CF7812A1-B9A7-E3C0-6AEF-46D65C76027F}"/>
              </a:ext>
            </a:extLst>
          </p:cNvPr>
          <p:cNvSpPr/>
          <p:nvPr/>
        </p:nvSpPr>
        <p:spPr>
          <a:xfrm>
            <a:off x="245111" y="4714627"/>
            <a:ext cx="7953201" cy="530915"/>
          </a:xfrm>
          <a:prstGeom prst="rect">
            <a:avLst/>
          </a:prstGeom>
        </p:spPr>
        <p:txBody>
          <a:bodyPr wrap="square">
            <a:spAutoFit/>
          </a:bodyPr>
          <a:lstStyle/>
          <a:p>
            <a:pPr marL="0" marR="0" lvl="0" indent="0" algn="l" defTabSz="987503" rtl="0" eaLnBrk="1" fontAlgn="auto" latinLnBrk="0" hangingPunct="1">
              <a:lnSpc>
                <a:spcPct val="100000"/>
              </a:lnSpc>
              <a:spcBef>
                <a:spcPts val="0"/>
              </a:spcBef>
              <a:spcAft>
                <a:spcPts val="0"/>
              </a:spcAft>
              <a:buClrTx/>
              <a:buSzTx/>
              <a:buFontTx/>
              <a:buNone/>
              <a:tabLst/>
              <a:defRPr/>
            </a:pPr>
            <a:r>
              <a:rPr kumimoji="0" lang="en-CA" sz="450"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a:t>
            </a:r>
            <a:r>
              <a:rPr kumimoji="0" lang="en-CA" sz="45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CPP average payment, at age 65, as at October 2025.  QPP average is not published. </a:t>
            </a:r>
          </a:p>
          <a:p>
            <a:pPr marL="0" marR="0" lvl="0" indent="0" algn="l" defTabSz="987503" rtl="0" eaLnBrk="1" fontAlgn="auto" latinLnBrk="0" hangingPunct="1">
              <a:lnSpc>
                <a:spcPct val="100000"/>
              </a:lnSpc>
              <a:spcBef>
                <a:spcPts val="0"/>
              </a:spcBef>
              <a:spcAft>
                <a:spcPts val="0"/>
              </a:spcAft>
              <a:buClrTx/>
              <a:buSzTx/>
              <a:buFontTx/>
              <a:buNone/>
              <a:tabLst/>
              <a:defRPr/>
            </a:pPr>
            <a:r>
              <a:rPr kumimoji="0" lang="en-CA" sz="45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 OAS payment: certain conditions apply.  GIS: based on low income.</a:t>
            </a:r>
          </a:p>
          <a:p>
            <a:pPr marL="0" marR="0" lvl="0" indent="0" algn="l" defTabSz="987503" rtl="0" eaLnBrk="1" fontAlgn="auto" latinLnBrk="0" hangingPunct="1">
              <a:lnSpc>
                <a:spcPct val="100000"/>
              </a:lnSpc>
              <a:spcBef>
                <a:spcPts val="0"/>
              </a:spcBef>
              <a:spcAft>
                <a:spcPts val="0"/>
              </a:spcAft>
              <a:buClrTx/>
              <a:buSzTx/>
              <a:buFontTx/>
              <a:buNone/>
              <a:tabLst/>
              <a:defRPr/>
            </a:pPr>
            <a:r>
              <a:rPr kumimoji="0" lang="en-CA" sz="45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a:t>
            </a:r>
            <a:r>
              <a:rPr kumimoji="0" lang="en-CA" sz="450" b="0" i="0" u="none" strike="noStrike" kern="1200" cap="none" spc="0" normalizeH="0" baseline="0" noProof="0" dirty="0">
                <a:ln>
                  <a:noFill/>
                </a:ln>
                <a:solidFill>
                  <a:srgbClr val="000000"/>
                </a:solidFill>
                <a:effectLst/>
                <a:uLnTx/>
                <a:uFillTx/>
                <a:latin typeface="Sun Life New Text" pitchFamily="2" charset="0"/>
                <a:ea typeface="ＭＳ Ｐゴシック" pitchFamily="34" charset="-128"/>
                <a:cs typeface="Arial" panose="020B0604020202020204" pitchFamily="34" charset="0"/>
              </a:rPr>
              <a:t>CPP, OAS and GIS maximums, as at January 2026.  CPP does not include the post-retirement benefit.  Starting age of 65 for CPP/QPP.  Age 65-74 for OAS.  Age 65+ for GIS.</a:t>
            </a:r>
          </a:p>
          <a:p>
            <a:pPr marL="0" marR="0" lvl="0" indent="0" algn="l" defTabSz="987503" rtl="0" eaLnBrk="1" fontAlgn="auto" latinLnBrk="0" hangingPunct="1">
              <a:lnSpc>
                <a:spcPct val="100000"/>
              </a:lnSpc>
              <a:spcBef>
                <a:spcPts val="0"/>
              </a:spcBef>
              <a:spcAft>
                <a:spcPts val="0"/>
              </a:spcAft>
              <a:buClrTx/>
              <a:buSzTx/>
              <a:buFontTx/>
              <a:buNone/>
              <a:tabLst/>
              <a:defRPr/>
            </a:pPr>
            <a:r>
              <a:rPr kumimoji="0" lang="en-CA" sz="45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Spouse includes common-law partner.  Spouse receiving or not receiving is in reference to an OAS pension or the Allowance.</a:t>
            </a:r>
          </a:p>
          <a:p>
            <a:pPr marL="0" marR="0" lvl="0" indent="0" algn="l" defTabSz="987503" rtl="0" eaLnBrk="1" fontAlgn="auto" latinLnBrk="0" hangingPunct="1">
              <a:lnSpc>
                <a:spcPct val="100000"/>
              </a:lnSpc>
              <a:spcBef>
                <a:spcPts val="0"/>
              </a:spcBef>
              <a:spcAft>
                <a:spcPts val="0"/>
              </a:spcAft>
              <a:buClrTx/>
              <a:buSzTx/>
              <a:buFontTx/>
              <a:buNone/>
              <a:tabLst/>
              <a:defRPr/>
            </a:pPr>
            <a:r>
              <a:rPr kumimoji="0" lang="en-CA" sz="45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Some amounts have been rounded to the nearest dollar.</a:t>
            </a:r>
          </a:p>
          <a:p>
            <a:pPr marL="0" marR="0" lvl="0" indent="0" algn="l" defTabSz="987503" rtl="0" eaLnBrk="1" fontAlgn="auto" latinLnBrk="0" hangingPunct="1">
              <a:lnSpc>
                <a:spcPct val="100000"/>
              </a:lnSpc>
              <a:spcBef>
                <a:spcPts val="0"/>
              </a:spcBef>
              <a:spcAft>
                <a:spcPts val="0"/>
              </a:spcAft>
              <a:buClrTx/>
              <a:buSzTx/>
              <a:buFontTx/>
              <a:buNone/>
              <a:tabLst/>
              <a:defRPr/>
            </a:pPr>
            <a:endParaRPr kumimoji="0" lang="en-CA" sz="6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endParaRPr>
          </a:p>
        </p:txBody>
      </p:sp>
      <p:sp>
        <p:nvSpPr>
          <p:cNvPr id="2" name="Text Placeholder 11">
            <a:extLst>
              <a:ext uri="{FF2B5EF4-FFF2-40B4-BE49-F238E27FC236}">
                <a16:creationId xmlns:a16="http://schemas.microsoft.com/office/drawing/2014/main" id="{1E778438-DFD1-E7A8-6A09-3C8852217934}"/>
              </a:ext>
            </a:extLst>
          </p:cNvPr>
          <p:cNvSpPr txBox="1">
            <a:spLocks/>
          </p:cNvSpPr>
          <p:nvPr/>
        </p:nvSpPr>
        <p:spPr>
          <a:xfrm>
            <a:off x="2463655" y="1701483"/>
            <a:ext cx="1827480" cy="154578"/>
          </a:xfrm>
          <a:prstGeom prst="rect">
            <a:avLst/>
          </a:prstGeom>
        </p:spPr>
        <p:txBody>
          <a:bodyPr vert="horz" lIns="0" tIns="0" rIns="0" bIns="0" rtlCol="0" anchor="t" anchorCtr="0">
            <a:noAutofit/>
          </a:bodyPr>
          <a:lstStyle>
            <a:lvl1pPr marL="0" indent="0" algn="l" defTabSz="914377" rtl="0" eaLnBrk="1" latinLnBrk="0" hangingPunct="1">
              <a:lnSpc>
                <a:spcPct val="114000"/>
              </a:lnSpc>
              <a:spcBef>
                <a:spcPts val="1000"/>
              </a:spcBef>
              <a:buFont typeface="Arial" panose="020B0604020202020204" pitchFamily="34" charset="0"/>
              <a:buNone/>
              <a:defRPr sz="1200" b="1" kern="1200">
                <a:solidFill>
                  <a:schemeClr val="tx1"/>
                </a:solidFill>
                <a:latin typeface="+mn-lt"/>
                <a:ea typeface="+mn-ea"/>
                <a:cs typeface="+mn-cs"/>
              </a:defRPr>
            </a:lvl1pPr>
            <a:lvl2pPr marL="457189" indent="0" algn="l" defTabSz="914377" rtl="0" eaLnBrk="1" latinLnBrk="0" hangingPunct="1">
              <a:lnSpc>
                <a:spcPct val="114000"/>
              </a:lnSpc>
              <a:spcBef>
                <a:spcPts val="500"/>
              </a:spcBef>
              <a:buFont typeface="Arial" panose="020B0604020202020204" pitchFamily="34" charset="0"/>
              <a:buNone/>
              <a:defRPr sz="1333" b="0" i="0" u="none" kern="1200">
                <a:solidFill>
                  <a:schemeClr val="tx2"/>
                </a:solidFill>
                <a:latin typeface="+mn-lt"/>
                <a:ea typeface="+mn-ea"/>
                <a:cs typeface="+mn-cs"/>
              </a:defRPr>
            </a:lvl2pPr>
            <a:lvl3pPr marL="914377" indent="0" algn="l" defTabSz="914377" rtl="0" eaLnBrk="1" latinLnBrk="0" hangingPunct="1">
              <a:lnSpc>
                <a:spcPct val="114000"/>
              </a:lnSpc>
              <a:spcBef>
                <a:spcPts val="500"/>
              </a:spcBef>
              <a:buFont typeface="Arial" panose="020B0604020202020204" pitchFamily="34" charset="0"/>
              <a:buNone/>
              <a:defRPr sz="1200" kern="1200">
                <a:solidFill>
                  <a:schemeClr val="tx2"/>
                </a:solidFill>
                <a:latin typeface="+mn-lt"/>
                <a:ea typeface="+mn-ea"/>
                <a:cs typeface="+mn-cs"/>
              </a:defRPr>
            </a:lvl3pPr>
            <a:lvl4pPr marL="1371566" indent="0" algn="l" defTabSz="914377" rtl="0" eaLnBrk="1" latinLnBrk="0" hangingPunct="1">
              <a:lnSpc>
                <a:spcPct val="114000"/>
              </a:lnSpc>
              <a:spcBef>
                <a:spcPts val="500"/>
              </a:spcBef>
              <a:buFont typeface="Arial" panose="020B0604020202020204" pitchFamily="34" charset="0"/>
              <a:buNone/>
              <a:defRPr sz="1067" kern="1200">
                <a:solidFill>
                  <a:schemeClr val="tx2"/>
                </a:solidFill>
                <a:latin typeface="+mn-lt"/>
                <a:ea typeface="+mn-ea"/>
                <a:cs typeface="+mn-cs"/>
              </a:defRPr>
            </a:lvl4pPr>
            <a:lvl5pPr marL="1828754" indent="0" algn="l" defTabSz="914377" rtl="0" eaLnBrk="1" latinLnBrk="0" hangingPunct="1">
              <a:lnSpc>
                <a:spcPct val="114000"/>
              </a:lnSpc>
              <a:spcBef>
                <a:spcPts val="500"/>
              </a:spcBef>
              <a:buFont typeface="Arial" panose="020B0604020202020204" pitchFamily="34" charset="0"/>
              <a:buNone/>
              <a:defRPr sz="1067" kern="1200">
                <a:solidFill>
                  <a:schemeClr val="tx2"/>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3846"/>
                </a:solidFill>
                <a:effectLst/>
                <a:uLnTx/>
                <a:uFillTx/>
                <a:latin typeface="Sun Life New Display" pitchFamily="2" charset="0"/>
                <a:ea typeface="+mn-ea"/>
                <a:cs typeface="+mn-cs"/>
              </a:rPr>
              <a:t>Maximum payment</a:t>
            </a:r>
          </a:p>
        </p:txBody>
      </p:sp>
      <p:sp>
        <p:nvSpPr>
          <p:cNvPr id="49" name="TextBox 48">
            <a:extLst>
              <a:ext uri="{FF2B5EF4-FFF2-40B4-BE49-F238E27FC236}">
                <a16:creationId xmlns:a16="http://schemas.microsoft.com/office/drawing/2014/main" id="{C8AD16CF-A436-C1CF-6832-9A2C8A178C09}"/>
              </a:ext>
            </a:extLst>
          </p:cNvPr>
          <p:cNvSpPr txBox="1"/>
          <p:nvPr/>
        </p:nvSpPr>
        <p:spPr>
          <a:xfrm>
            <a:off x="6826983" y="2398625"/>
            <a:ext cx="2121058" cy="369332"/>
          </a:xfrm>
          <a:prstGeom prst="rect">
            <a:avLst/>
          </a:prstGeom>
          <a:noFill/>
        </p:spPr>
        <p:txBody>
          <a:bodyPr wrap="square">
            <a:spAutoFit/>
          </a:bodyPr>
          <a:lstStyle/>
          <a:p>
            <a:pPr marL="0" marR="0" lvl="0" indent="0" algn="l" defTabSz="137156"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dirty="0">
                <a:ln>
                  <a:noFill/>
                </a:ln>
                <a:solidFill>
                  <a:srgbClr val="003846"/>
                </a:solidFill>
                <a:effectLst/>
                <a:uLnTx/>
                <a:uFillTx/>
                <a:latin typeface="Sun Life New Display" pitchFamily="2" charset="0"/>
                <a:ea typeface="+mn-ea"/>
                <a:cs typeface="Arial" panose="020B0604020202020204" pitchFamily="34" charset="0"/>
              </a:rPr>
              <a:t>Payments 2026***</a:t>
            </a:r>
          </a:p>
        </p:txBody>
      </p:sp>
      <p:sp>
        <p:nvSpPr>
          <p:cNvPr id="42" name="TextBox 41">
            <a:extLst>
              <a:ext uri="{FF2B5EF4-FFF2-40B4-BE49-F238E27FC236}">
                <a16:creationId xmlns:a16="http://schemas.microsoft.com/office/drawing/2014/main" id="{D972BB89-2D29-87A7-BE5C-9B70336EC06E}"/>
              </a:ext>
            </a:extLst>
          </p:cNvPr>
          <p:cNvSpPr txBox="1"/>
          <p:nvPr/>
        </p:nvSpPr>
        <p:spPr>
          <a:xfrm>
            <a:off x="2443081" y="3249298"/>
            <a:ext cx="1761254" cy="1338828"/>
          </a:xfrm>
          <a:prstGeom prst="rect">
            <a:avLst/>
          </a:prstGeom>
          <a:noFill/>
        </p:spPr>
        <p:txBody>
          <a:bodyPr wrap="squar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CA" sz="135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Seniors aged 75 and over see an automatic 10% increase of their OAS pension.</a:t>
            </a:r>
          </a:p>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CA" sz="1350" b="0" i="0" u="none" strike="noStrike" kern="1200" cap="none" spc="0" normalizeH="0" baseline="0" noProof="0" dirty="0">
              <a:ln>
                <a:noFill/>
              </a:ln>
              <a:solidFill>
                <a:srgbClr val="000000"/>
              </a:solidFill>
              <a:effectLst/>
              <a:uLnTx/>
              <a:uFillTx/>
              <a:latin typeface="Sun Life Sans"/>
              <a:ea typeface="+mn-ea"/>
              <a:cs typeface="+mn-cs"/>
            </a:endParaRPr>
          </a:p>
        </p:txBody>
      </p:sp>
    </p:spTree>
    <p:extLst>
      <p:ext uri="{BB962C8B-B14F-4D97-AF65-F5344CB8AC3E}">
        <p14:creationId xmlns:p14="http://schemas.microsoft.com/office/powerpoint/2010/main" val="26166362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person typing on a computer&#10;&#10;Description automatically generated with medium confidence">
            <a:extLst>
              <a:ext uri="{FF2B5EF4-FFF2-40B4-BE49-F238E27FC236}">
                <a16:creationId xmlns:a16="http://schemas.microsoft.com/office/drawing/2014/main" id="{FFBE75EF-71BE-099E-C1D8-96BF1681DD2A}"/>
              </a:ext>
            </a:extLst>
          </p:cNvPr>
          <p:cNvPicPr>
            <a:picLocks noGrp="1" noChangeAspect="1"/>
          </p:cNvPicPr>
          <p:nvPr>
            <p:ph type="pic" sz="quarter" idx="14"/>
          </p:nvPr>
        </p:nvPicPr>
        <p:blipFill>
          <a:blip r:embed="rId3"/>
          <a:srcRect l="8813" r="8813"/>
          <a:stretch/>
        </p:blipFill>
        <p:spPr/>
      </p:pic>
      <p:sp>
        <p:nvSpPr>
          <p:cNvPr id="6" name="Text Placeholder 5">
            <a:extLst>
              <a:ext uri="{FF2B5EF4-FFF2-40B4-BE49-F238E27FC236}">
                <a16:creationId xmlns:a16="http://schemas.microsoft.com/office/drawing/2014/main" id="{C3702D5E-E4F9-361B-B563-A391D35406D2}"/>
              </a:ext>
            </a:extLst>
          </p:cNvPr>
          <p:cNvSpPr>
            <a:spLocks noGrp="1"/>
          </p:cNvSpPr>
          <p:nvPr>
            <p:ph type="body" sz="quarter" idx="29"/>
          </p:nvPr>
        </p:nvSpPr>
        <p:spPr>
          <a:xfrm>
            <a:off x="4759377" y="1320260"/>
            <a:ext cx="4163406" cy="720725"/>
          </a:xfrm>
        </p:spPr>
        <p:txBody>
          <a:bodyPr anchor="ctr"/>
          <a:lstStyle/>
          <a:p>
            <a:r>
              <a:rPr lang="en-US" sz="1200" dirty="0">
                <a:solidFill>
                  <a:schemeClr val="tx1"/>
                </a:solidFill>
                <a:latin typeface="Sun Life New Text" pitchFamily="2" charset="0"/>
              </a:rPr>
              <a:t>Learn how easy it is to take care of your account through </a:t>
            </a:r>
            <a:r>
              <a:rPr lang="en-US" sz="1200" b="1" dirty="0">
                <a:solidFill>
                  <a:schemeClr val="tx1"/>
                </a:solidFill>
                <a:latin typeface="Sun Life New Text" pitchFamily="2" charset="0"/>
              </a:rPr>
              <a:t>mysunlife.ca</a:t>
            </a:r>
            <a:r>
              <a:rPr lang="en-US" sz="1200" dirty="0">
                <a:solidFill>
                  <a:schemeClr val="tx1"/>
                </a:solidFill>
                <a:latin typeface="Sun Life New Text" pitchFamily="2" charset="0"/>
              </a:rPr>
              <a:t> and the </a:t>
            </a:r>
            <a:r>
              <a:rPr lang="en-US" sz="1200" b="1" dirty="0">
                <a:solidFill>
                  <a:schemeClr val="tx1"/>
                </a:solidFill>
                <a:latin typeface="Sun Life New Text" pitchFamily="2" charset="0"/>
              </a:rPr>
              <a:t>Sun Life mobile app</a:t>
            </a:r>
            <a:r>
              <a:rPr lang="en-US" sz="1200" dirty="0">
                <a:solidFill>
                  <a:schemeClr val="tx1"/>
                </a:solidFill>
                <a:latin typeface="Sun Life New Text" pitchFamily="2" charset="0"/>
              </a:rPr>
              <a:t>.</a:t>
            </a:r>
            <a:endParaRPr lang="fr-CA" sz="1200" dirty="0">
              <a:solidFill>
                <a:schemeClr val="tx1"/>
              </a:solidFill>
              <a:latin typeface="Sun Life New Text" pitchFamily="2" charset="0"/>
            </a:endParaRPr>
          </a:p>
        </p:txBody>
      </p:sp>
      <p:sp>
        <p:nvSpPr>
          <p:cNvPr id="2" name="Title 1">
            <a:extLst>
              <a:ext uri="{FF2B5EF4-FFF2-40B4-BE49-F238E27FC236}">
                <a16:creationId xmlns:a16="http://schemas.microsoft.com/office/drawing/2014/main" id="{FD5AE970-E279-8B3C-1123-62D7A9453473}"/>
              </a:ext>
            </a:extLst>
          </p:cNvPr>
          <p:cNvSpPr>
            <a:spLocks noGrp="1"/>
          </p:cNvSpPr>
          <p:nvPr>
            <p:ph type="title" idx="4294967295"/>
          </p:nvPr>
        </p:nvSpPr>
        <p:spPr>
          <a:xfrm>
            <a:off x="4702389" y="206375"/>
            <a:ext cx="3370262" cy="581025"/>
          </a:xfrm>
        </p:spPr>
        <p:txBody>
          <a:bodyPr>
            <a:normAutofit/>
          </a:bodyPr>
          <a:lstStyle/>
          <a:p>
            <a:r>
              <a:rPr lang="fr-CA" sz="1600" dirty="0" err="1">
                <a:latin typeface="Sun Life New Display" pitchFamily="2" charset="0"/>
              </a:rPr>
              <a:t>Connect</a:t>
            </a:r>
            <a:r>
              <a:rPr lang="fr-CA" sz="1600" dirty="0">
                <a:latin typeface="Sun Life New Display" pitchFamily="2" charset="0"/>
              </a:rPr>
              <a:t> </a:t>
            </a:r>
            <a:r>
              <a:rPr lang="fr-CA" sz="1600" dirty="0" err="1">
                <a:latin typeface="Sun Life New Display" pitchFamily="2" charset="0"/>
              </a:rPr>
              <a:t>with</a:t>
            </a:r>
            <a:r>
              <a:rPr lang="fr-CA" sz="1600" dirty="0">
                <a:latin typeface="Sun Life New Display" pitchFamily="2" charset="0"/>
              </a:rPr>
              <a:t> </a:t>
            </a:r>
            <a:r>
              <a:rPr lang="fr-CA" sz="1600" dirty="0" err="1">
                <a:latin typeface="Sun Life New Display" pitchFamily="2" charset="0"/>
              </a:rPr>
              <a:t>your</a:t>
            </a:r>
            <a:r>
              <a:rPr lang="fr-CA" sz="1600" dirty="0">
                <a:latin typeface="Sun Life New Display" pitchFamily="2" charset="0"/>
              </a:rPr>
              <a:t> money</a:t>
            </a:r>
          </a:p>
        </p:txBody>
      </p:sp>
      <p:pic>
        <p:nvPicPr>
          <p:cNvPr id="4" name="Image 3" descr="Une image contenant motif, carré, point, pixel&#10;&#10;Description générée automatiquement">
            <a:extLst>
              <a:ext uri="{FF2B5EF4-FFF2-40B4-BE49-F238E27FC236}">
                <a16:creationId xmlns:a16="http://schemas.microsoft.com/office/drawing/2014/main" id="{BE00B567-9F8B-291D-FF52-B6F392E9FE5E}"/>
              </a:ext>
            </a:extLst>
          </p:cNvPr>
          <p:cNvPicPr>
            <a:picLocks noChangeAspect="1"/>
          </p:cNvPicPr>
          <p:nvPr/>
        </p:nvPicPr>
        <p:blipFill>
          <a:blip r:embed="rId4"/>
          <a:stretch>
            <a:fillRect/>
          </a:stretch>
        </p:blipFill>
        <p:spPr>
          <a:xfrm>
            <a:off x="5981925" y="2400793"/>
            <a:ext cx="1718310" cy="1718310"/>
          </a:xfrm>
          <a:prstGeom prst="rect">
            <a:avLst/>
          </a:prstGeom>
        </p:spPr>
      </p:pic>
    </p:spTree>
    <p:extLst>
      <p:ext uri="{BB962C8B-B14F-4D97-AF65-F5344CB8AC3E}">
        <p14:creationId xmlns:p14="http://schemas.microsoft.com/office/powerpoint/2010/main" val="17250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DE76A8B-6A78-C040-F20A-545F2AE09B3C}"/>
              </a:ext>
            </a:extLst>
          </p:cNvPr>
          <p:cNvSpPr>
            <a:spLocks noGrp="1"/>
          </p:cNvSpPr>
          <p:nvPr>
            <p:ph type="sldNum" sz="quarter" idx="12"/>
          </p:nvPr>
        </p:nvSpPr>
        <p:spPr/>
        <p:txBody>
          <a:bodyPr/>
          <a:lstStyle/>
          <a:p>
            <a:fld id="{9FA635D2-B142-BE49-AECA-6169441F1F99}" type="slidenum">
              <a:rPr lang="en-US" smtClean="0"/>
              <a:t>5</a:t>
            </a:fld>
            <a:endParaRPr lang="en-US" dirty="0"/>
          </a:p>
        </p:txBody>
      </p:sp>
      <p:sp>
        <p:nvSpPr>
          <p:cNvPr id="4" name="Text Placeholder 3">
            <a:extLst>
              <a:ext uri="{FF2B5EF4-FFF2-40B4-BE49-F238E27FC236}">
                <a16:creationId xmlns:a16="http://schemas.microsoft.com/office/drawing/2014/main" id="{6582A34C-5571-E148-2AD9-D4CF34CD0D3E}"/>
              </a:ext>
            </a:extLst>
          </p:cNvPr>
          <p:cNvSpPr>
            <a:spLocks noGrp="1"/>
          </p:cNvSpPr>
          <p:nvPr>
            <p:ph type="body" sz="quarter" idx="13"/>
          </p:nvPr>
        </p:nvSpPr>
        <p:spPr/>
        <p:txBody>
          <a:bodyPr/>
          <a:lstStyle/>
          <a:p>
            <a:r>
              <a:rPr lang="en-CA" sz="1600" dirty="0">
                <a:latin typeface="Sun Life New Display" pitchFamily="2" charset="0"/>
              </a:rPr>
              <a:t>Can’t afford to save?</a:t>
            </a:r>
            <a:endParaRPr lang="en-US" sz="1600" dirty="0">
              <a:latin typeface="Sun Life New Display" pitchFamily="2" charset="0"/>
            </a:endParaRPr>
          </a:p>
        </p:txBody>
      </p:sp>
      <p:sp>
        <p:nvSpPr>
          <p:cNvPr id="6" name="Content Placeholder 2">
            <a:extLst>
              <a:ext uri="{FF2B5EF4-FFF2-40B4-BE49-F238E27FC236}">
                <a16:creationId xmlns:a16="http://schemas.microsoft.com/office/drawing/2014/main" id="{7C46AC21-8ABB-4AA4-CAB0-1050D20033AC}"/>
              </a:ext>
            </a:extLst>
          </p:cNvPr>
          <p:cNvSpPr txBox="1">
            <a:spLocks/>
          </p:cNvSpPr>
          <p:nvPr/>
        </p:nvSpPr>
        <p:spPr bwMode="auto">
          <a:xfrm>
            <a:off x="348210" y="4591714"/>
            <a:ext cx="6010508" cy="51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800" dirty="0">
                <a:solidFill>
                  <a:schemeClr val="tx1"/>
                </a:solidFill>
                <a:latin typeface="Sun Life New Text" pitchFamily="2" charset="0"/>
              </a:rPr>
              <a:t>Goal: $500,000</a:t>
            </a:r>
            <a:endParaRPr lang="en-US" sz="800" kern="0" dirty="0">
              <a:solidFill>
                <a:schemeClr val="tx1"/>
              </a:solidFill>
              <a:latin typeface="Sun Life New Text" pitchFamily="2" charset="0"/>
              <a:cs typeface="Arial" panose="020B0604020202020204" pitchFamily="34" charset="0"/>
            </a:endParaRPr>
          </a:p>
          <a:p>
            <a:pPr marL="0" indent="0">
              <a:buNone/>
            </a:pPr>
            <a:r>
              <a:rPr lang="en-US" sz="800" kern="0" dirty="0">
                <a:solidFill>
                  <a:schemeClr val="tx1"/>
                </a:solidFill>
                <a:latin typeface="Sun Life New Text" pitchFamily="2" charset="0"/>
                <a:cs typeface="Arial" panose="020B0604020202020204" pitchFamily="34" charset="0"/>
              </a:rPr>
              <a:t>Assumptions: Monthly contributions | 5.75% net rate of return | Retirement age 65</a:t>
            </a:r>
          </a:p>
        </p:txBody>
      </p:sp>
      <p:graphicFrame>
        <p:nvGraphicFramePr>
          <p:cNvPr id="7" name="Chart 6">
            <a:extLst>
              <a:ext uri="{FF2B5EF4-FFF2-40B4-BE49-F238E27FC236}">
                <a16:creationId xmlns:a16="http://schemas.microsoft.com/office/drawing/2014/main" id="{56AC523C-E6C1-1B48-670E-AFAF64570FCA}"/>
              </a:ext>
            </a:extLst>
          </p:cNvPr>
          <p:cNvGraphicFramePr/>
          <p:nvPr>
            <p:extLst>
              <p:ext uri="{D42A27DB-BD31-4B8C-83A1-F6EECF244321}">
                <p14:modId xmlns:p14="http://schemas.microsoft.com/office/powerpoint/2010/main" val="1432693346"/>
              </p:ext>
            </p:extLst>
          </p:nvPr>
        </p:nvGraphicFramePr>
        <p:xfrm>
          <a:off x="1618672" y="818549"/>
          <a:ext cx="5906655" cy="36840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8607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0B86B4-3946-2F90-F360-DD9BAAA7027F}"/>
              </a:ext>
            </a:extLst>
          </p:cNvPr>
          <p:cNvSpPr>
            <a:spLocks noGrp="1"/>
          </p:cNvSpPr>
          <p:nvPr>
            <p:ph type="sldNum" sz="quarter" idx="12"/>
          </p:nvPr>
        </p:nvSpPr>
        <p:spPr/>
        <p:txBody>
          <a:bodyPr/>
          <a:lstStyle/>
          <a:p>
            <a:fld id="{9FA635D2-B142-BE49-AECA-6169441F1F99}" type="slidenum">
              <a:rPr lang="en-US" smtClean="0"/>
              <a:t>6</a:t>
            </a:fld>
            <a:endParaRPr lang="en-US"/>
          </a:p>
        </p:txBody>
      </p:sp>
      <p:sp>
        <p:nvSpPr>
          <p:cNvPr id="4" name="Text Placeholder 3">
            <a:extLst>
              <a:ext uri="{FF2B5EF4-FFF2-40B4-BE49-F238E27FC236}">
                <a16:creationId xmlns:a16="http://schemas.microsoft.com/office/drawing/2014/main" id="{5C360714-E2EC-74DC-08D1-A87FC4D6D5A2}"/>
              </a:ext>
            </a:extLst>
          </p:cNvPr>
          <p:cNvSpPr>
            <a:spLocks noGrp="1"/>
          </p:cNvSpPr>
          <p:nvPr>
            <p:ph type="body" sz="quarter" idx="13"/>
          </p:nvPr>
        </p:nvSpPr>
        <p:spPr/>
        <p:txBody>
          <a:bodyPr/>
          <a:lstStyle/>
          <a:p>
            <a:r>
              <a:rPr lang="en-CA" sz="1600" dirty="0">
                <a:latin typeface="Sun Life New Display" pitchFamily="2" charset="0"/>
              </a:rPr>
              <a:t>Impact of an early RRSP withdrawal</a:t>
            </a:r>
            <a:endParaRPr lang="en-US" sz="1600" dirty="0">
              <a:latin typeface="Sun Life New Display" pitchFamily="2" charset="0"/>
            </a:endParaRPr>
          </a:p>
        </p:txBody>
      </p:sp>
      <p:sp>
        <p:nvSpPr>
          <p:cNvPr id="6" name="Content Placeholder 2">
            <a:extLst>
              <a:ext uri="{FF2B5EF4-FFF2-40B4-BE49-F238E27FC236}">
                <a16:creationId xmlns:a16="http://schemas.microsoft.com/office/drawing/2014/main" id="{12F624C4-627C-5415-2E2E-946396E4D987}"/>
              </a:ext>
            </a:extLst>
          </p:cNvPr>
          <p:cNvSpPr txBox="1">
            <a:spLocks/>
          </p:cNvSpPr>
          <p:nvPr/>
        </p:nvSpPr>
        <p:spPr bwMode="auto">
          <a:xfrm>
            <a:off x="428399" y="4598767"/>
            <a:ext cx="6010508" cy="51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800" dirty="0">
                <a:solidFill>
                  <a:schemeClr val="tx1"/>
                </a:solidFill>
                <a:latin typeface="Sun Life New Text" pitchFamily="2" charset="0"/>
              </a:rPr>
              <a:t>Source: Withdrawal calculator</a:t>
            </a:r>
          </a:p>
          <a:p>
            <a:pPr marL="0" indent="0">
              <a:buNone/>
            </a:pPr>
            <a:r>
              <a:rPr lang="en-CA" sz="800" dirty="0">
                <a:solidFill>
                  <a:schemeClr val="tx1"/>
                </a:solidFill>
                <a:latin typeface="Sun Life New Text" pitchFamily="2" charset="0"/>
              </a:rPr>
              <a:t>Assumptions: $50,000 balance at age 30 | Withdrawals at age 30 | 5.5% rate of return.</a:t>
            </a:r>
          </a:p>
        </p:txBody>
      </p:sp>
      <p:graphicFrame>
        <p:nvGraphicFramePr>
          <p:cNvPr id="8" name="Chart 7">
            <a:extLst>
              <a:ext uri="{FF2B5EF4-FFF2-40B4-BE49-F238E27FC236}">
                <a16:creationId xmlns:a16="http://schemas.microsoft.com/office/drawing/2014/main" id="{1DE56B43-2327-1272-01E6-9C468445C28C}"/>
              </a:ext>
            </a:extLst>
          </p:cNvPr>
          <p:cNvGraphicFramePr/>
          <p:nvPr>
            <p:extLst>
              <p:ext uri="{D42A27DB-BD31-4B8C-83A1-F6EECF244321}">
                <p14:modId xmlns:p14="http://schemas.microsoft.com/office/powerpoint/2010/main" val="2673520234"/>
              </p:ext>
            </p:extLst>
          </p:nvPr>
        </p:nvGraphicFramePr>
        <p:xfrm>
          <a:off x="1215615" y="796067"/>
          <a:ext cx="5717986" cy="35959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952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nvPr>
        </p:nvSpPr>
        <p:spPr/>
        <p:txBody>
          <a:bodyPr/>
          <a:lstStyle/>
          <a:p>
            <a:r>
              <a:rPr lang="en-US" dirty="0"/>
              <a:t>02.</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nvPr>
        </p:nvSpPr>
        <p:spPr/>
        <p:txBody>
          <a:bodyPr/>
          <a:lstStyle/>
          <a:p>
            <a:r>
              <a:rPr lang="en-US" dirty="0"/>
              <a:t>Maximizing your workplace plan</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nvPr>
        </p:nvSpPr>
        <p:spPr/>
        <p:txBody>
          <a:bodyPr/>
          <a:lstStyle/>
          <a:p>
            <a:fld id="{9FA635D2-B142-BE49-AECA-6169441F1F99}" type="slidenum">
              <a:rPr lang="en-US" smtClean="0"/>
              <a:t>7</a:t>
            </a:fld>
            <a:endParaRPr lang="en-US"/>
          </a:p>
        </p:txBody>
      </p:sp>
    </p:spTree>
    <p:extLst>
      <p:ext uri="{BB962C8B-B14F-4D97-AF65-F5344CB8AC3E}">
        <p14:creationId xmlns:p14="http://schemas.microsoft.com/office/powerpoint/2010/main" val="3448292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D12E30-10ED-D758-4808-09322A17BC7B}"/>
              </a:ext>
            </a:extLst>
          </p:cNvPr>
          <p:cNvSpPr>
            <a:spLocks noGrp="1"/>
          </p:cNvSpPr>
          <p:nvPr>
            <p:ph type="sldNum" sz="quarter" idx="12"/>
          </p:nvPr>
        </p:nvSpPr>
        <p:spPr/>
        <p:txBody>
          <a:bodyPr/>
          <a:lstStyle/>
          <a:p>
            <a:fld id="{9FA635D2-B142-BE49-AECA-6169441F1F99}" type="slidenum">
              <a:rPr lang="en-US" smtClean="0"/>
              <a:t>8</a:t>
            </a:fld>
            <a:endParaRPr lang="en-US"/>
          </a:p>
        </p:txBody>
      </p:sp>
      <p:sp>
        <p:nvSpPr>
          <p:cNvPr id="3" name="Text Placeholder 2">
            <a:extLst>
              <a:ext uri="{FF2B5EF4-FFF2-40B4-BE49-F238E27FC236}">
                <a16:creationId xmlns:a16="http://schemas.microsoft.com/office/drawing/2014/main" id="{C4A41768-057F-EE18-EB1C-78C38529C445}"/>
              </a:ext>
            </a:extLst>
          </p:cNvPr>
          <p:cNvSpPr>
            <a:spLocks noGrp="1"/>
          </p:cNvSpPr>
          <p:nvPr>
            <p:ph type="body" sz="quarter" idx="13"/>
          </p:nvPr>
        </p:nvSpPr>
        <p:spPr/>
        <p:txBody>
          <a:bodyPr/>
          <a:lstStyle/>
          <a:p>
            <a:r>
              <a:rPr lang="en-CA" sz="1600" dirty="0">
                <a:latin typeface="Sun Life New Display" pitchFamily="2" charset="0"/>
              </a:rPr>
              <a:t>How your plan works</a:t>
            </a:r>
            <a:endParaRPr lang="en-US" sz="1600" dirty="0">
              <a:latin typeface="Sun Life New Display" pitchFamily="2" charset="0"/>
            </a:endParaRPr>
          </a:p>
        </p:txBody>
      </p:sp>
      <p:sp>
        <p:nvSpPr>
          <p:cNvPr id="18" name="Rectangle 17">
            <a:extLst>
              <a:ext uri="{FF2B5EF4-FFF2-40B4-BE49-F238E27FC236}">
                <a16:creationId xmlns:a16="http://schemas.microsoft.com/office/drawing/2014/main" id="{D66087AA-D08D-3179-9ACD-0614B45BD497}"/>
              </a:ext>
            </a:extLst>
          </p:cNvPr>
          <p:cNvSpPr/>
          <p:nvPr/>
        </p:nvSpPr>
        <p:spPr>
          <a:xfrm>
            <a:off x="3335587" y="1175233"/>
            <a:ext cx="1959084" cy="584562"/>
          </a:xfrm>
          <a:prstGeom prst="rect">
            <a:avLst/>
          </a:prstGeom>
          <a:solidFill>
            <a:srgbClr val="6ED2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buClrTx/>
              <a:buSzTx/>
            </a:pPr>
            <a:r>
              <a:rPr lang="en-US" sz="1200" b="0" dirty="0">
                <a:solidFill>
                  <a:schemeClr val="tx1"/>
                </a:solidFill>
                <a:latin typeface="Sun Life New Text" pitchFamily="2" charset="0"/>
                <a:cs typeface="Arial" panose="020B0604020202020204" pitchFamily="34" charset="0"/>
              </a:rPr>
              <a:t>Defined Contribution Pension Plan </a:t>
            </a:r>
            <a:r>
              <a:rPr lang="en-US" sz="1200" b="1" dirty="0">
                <a:solidFill>
                  <a:schemeClr val="tx1"/>
                </a:solidFill>
                <a:latin typeface="Sun Life New Text" pitchFamily="2" charset="0"/>
                <a:cs typeface="Arial" panose="020B0604020202020204" pitchFamily="34" charset="0"/>
              </a:rPr>
              <a:t>(DCPP) </a:t>
            </a:r>
          </a:p>
        </p:txBody>
      </p:sp>
      <p:sp>
        <p:nvSpPr>
          <p:cNvPr id="19" name="Rectangle 18">
            <a:extLst>
              <a:ext uri="{FF2B5EF4-FFF2-40B4-BE49-F238E27FC236}">
                <a16:creationId xmlns:a16="http://schemas.microsoft.com/office/drawing/2014/main" id="{2B28DA98-87C8-FA9F-01F7-2F43CE493123}"/>
              </a:ext>
            </a:extLst>
          </p:cNvPr>
          <p:cNvSpPr/>
          <p:nvPr/>
        </p:nvSpPr>
        <p:spPr>
          <a:xfrm>
            <a:off x="3335587" y="1846938"/>
            <a:ext cx="1959084" cy="5845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1200" b="0" dirty="0">
                <a:solidFill>
                  <a:schemeClr val="tx1"/>
                </a:solidFill>
                <a:latin typeface="Sun Life New Text" pitchFamily="2" charset="0"/>
                <a:cs typeface="Arial" panose="020B0604020202020204" pitchFamily="34" charset="0"/>
              </a:rPr>
              <a:t>Registered Retirement Savings Plan </a:t>
            </a:r>
            <a:r>
              <a:rPr lang="en-US" sz="1200" b="1" dirty="0">
                <a:solidFill>
                  <a:schemeClr val="tx1"/>
                </a:solidFill>
                <a:latin typeface="Sun Life New Text" pitchFamily="2" charset="0"/>
                <a:cs typeface="Arial" panose="020B0604020202020204" pitchFamily="34" charset="0"/>
              </a:rPr>
              <a:t>(RRSP)</a:t>
            </a:r>
            <a:endParaRPr lang="en-US" sz="1200" b="1" dirty="0">
              <a:solidFill>
                <a:schemeClr val="tx1"/>
              </a:solidFill>
              <a:latin typeface="Sun Life New Text" pitchFamily="2" charset="0"/>
            </a:endParaRPr>
          </a:p>
        </p:txBody>
      </p:sp>
      <p:sp>
        <p:nvSpPr>
          <p:cNvPr id="20" name="Rectangle 19">
            <a:extLst>
              <a:ext uri="{FF2B5EF4-FFF2-40B4-BE49-F238E27FC236}">
                <a16:creationId xmlns:a16="http://schemas.microsoft.com/office/drawing/2014/main" id="{ED9ECBA6-5B19-169D-6827-C5F8A1DDD6B6}"/>
              </a:ext>
            </a:extLst>
          </p:cNvPr>
          <p:cNvSpPr/>
          <p:nvPr/>
        </p:nvSpPr>
        <p:spPr>
          <a:xfrm>
            <a:off x="3335587" y="2518644"/>
            <a:ext cx="1959084" cy="584568"/>
          </a:xfrm>
          <a:prstGeom prst="rect">
            <a:avLst/>
          </a:prstGeom>
          <a:solidFill>
            <a:srgbClr val="FEF8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1200" b="0" dirty="0">
                <a:solidFill>
                  <a:schemeClr val="tx1"/>
                </a:solidFill>
                <a:latin typeface="Sun Life New Text" pitchFamily="2" charset="0"/>
                <a:cs typeface="Arial" panose="020B0604020202020204" pitchFamily="34" charset="0"/>
              </a:rPr>
              <a:t>Deferred Profit Sharing Plan </a:t>
            </a:r>
            <a:r>
              <a:rPr lang="en-US" sz="1200" b="1" dirty="0">
                <a:solidFill>
                  <a:schemeClr val="tx1"/>
                </a:solidFill>
                <a:latin typeface="Sun Life New Text" pitchFamily="2" charset="0"/>
                <a:cs typeface="Arial" panose="020B0604020202020204" pitchFamily="34" charset="0"/>
              </a:rPr>
              <a:t>(DPSP)</a:t>
            </a:r>
            <a:endParaRPr lang="en-US" sz="1200" b="1" dirty="0">
              <a:solidFill>
                <a:schemeClr val="tx1"/>
              </a:solidFill>
              <a:latin typeface="Sun Life New Text" pitchFamily="2" charset="0"/>
            </a:endParaRPr>
          </a:p>
        </p:txBody>
      </p:sp>
      <p:sp>
        <p:nvSpPr>
          <p:cNvPr id="21" name="Rectangle 20">
            <a:extLst>
              <a:ext uri="{FF2B5EF4-FFF2-40B4-BE49-F238E27FC236}">
                <a16:creationId xmlns:a16="http://schemas.microsoft.com/office/drawing/2014/main" id="{C98C70AB-CC5D-F2A0-F67C-D7A36FB35DA1}"/>
              </a:ext>
            </a:extLst>
          </p:cNvPr>
          <p:cNvSpPr/>
          <p:nvPr/>
        </p:nvSpPr>
        <p:spPr>
          <a:xfrm>
            <a:off x="3335587" y="3862067"/>
            <a:ext cx="1959084" cy="58457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solidFill>
                  <a:schemeClr val="tx1"/>
                </a:solidFill>
                <a:latin typeface="Sun Life New Text" pitchFamily="2" charset="0"/>
              </a:rPr>
              <a:t>Non-registered </a:t>
            </a:r>
            <a:r>
              <a:rPr lang="en-US" sz="1200" b="1" dirty="0">
                <a:solidFill>
                  <a:schemeClr val="tx1"/>
                </a:solidFill>
                <a:latin typeface="Sun Life New Text" pitchFamily="2" charset="0"/>
              </a:rPr>
              <a:t>(NREG)</a:t>
            </a:r>
            <a:endParaRPr lang="en-US" sz="1200" b="1" baseline="30000" dirty="0">
              <a:solidFill>
                <a:schemeClr val="tx1"/>
              </a:solidFill>
              <a:latin typeface="Sun Life New Text" pitchFamily="2" charset="0"/>
            </a:endParaRPr>
          </a:p>
        </p:txBody>
      </p:sp>
      <p:sp>
        <p:nvSpPr>
          <p:cNvPr id="23" name="Rectangle 22">
            <a:extLst>
              <a:ext uri="{FF2B5EF4-FFF2-40B4-BE49-F238E27FC236}">
                <a16:creationId xmlns:a16="http://schemas.microsoft.com/office/drawing/2014/main" id="{DDD1F89C-059C-ECEA-6FB8-F6325E53E280}"/>
              </a:ext>
            </a:extLst>
          </p:cNvPr>
          <p:cNvSpPr/>
          <p:nvPr/>
        </p:nvSpPr>
        <p:spPr>
          <a:xfrm>
            <a:off x="3335587" y="3190355"/>
            <a:ext cx="1959084" cy="58456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dirty="0">
                <a:solidFill>
                  <a:schemeClr val="tx1"/>
                </a:solidFill>
                <a:latin typeface="Sun Life New Text" pitchFamily="2" charset="0"/>
              </a:rPr>
              <a:t>Tax Free Savings Account </a:t>
            </a:r>
            <a:r>
              <a:rPr lang="en-US" sz="1200" b="1" dirty="0">
                <a:solidFill>
                  <a:schemeClr val="tx1"/>
                </a:solidFill>
                <a:latin typeface="Sun Life New Text" pitchFamily="2" charset="0"/>
              </a:rPr>
              <a:t>(TFSA)</a:t>
            </a:r>
          </a:p>
        </p:txBody>
      </p:sp>
      <p:sp>
        <p:nvSpPr>
          <p:cNvPr id="45" name="Oval 44">
            <a:extLst>
              <a:ext uri="{FF2B5EF4-FFF2-40B4-BE49-F238E27FC236}">
                <a16:creationId xmlns:a16="http://schemas.microsoft.com/office/drawing/2014/main" id="{738FFB57-44ED-046B-73C5-41C60BD8F8AC}"/>
              </a:ext>
            </a:extLst>
          </p:cNvPr>
          <p:cNvSpPr/>
          <p:nvPr/>
        </p:nvSpPr>
        <p:spPr>
          <a:xfrm>
            <a:off x="751321" y="2190382"/>
            <a:ext cx="1612031" cy="1243546"/>
          </a:xfrm>
          <a:prstGeom prst="ellipse">
            <a:avLst/>
          </a:prstGeom>
          <a:solidFill>
            <a:srgbClr val="387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latin typeface="Sun Life New Text" pitchFamily="2" charset="0"/>
              </a:rPr>
              <a:t>Your contributions</a:t>
            </a:r>
          </a:p>
        </p:txBody>
      </p:sp>
      <p:sp>
        <p:nvSpPr>
          <p:cNvPr id="47" name="Oval 46">
            <a:extLst>
              <a:ext uri="{FF2B5EF4-FFF2-40B4-BE49-F238E27FC236}">
                <a16:creationId xmlns:a16="http://schemas.microsoft.com/office/drawing/2014/main" id="{D8035938-E724-4615-3C24-7F7095FA1FB6}"/>
              </a:ext>
            </a:extLst>
          </p:cNvPr>
          <p:cNvSpPr/>
          <p:nvPr/>
        </p:nvSpPr>
        <p:spPr>
          <a:xfrm>
            <a:off x="6372286" y="2186111"/>
            <a:ext cx="1612031" cy="1243546"/>
          </a:xfrm>
          <a:prstGeom prst="ellipse">
            <a:avLst/>
          </a:prstGeom>
          <a:solidFill>
            <a:srgbClr val="387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latin typeface="Sun Life New Text" pitchFamily="2" charset="0"/>
              </a:rPr>
              <a:t>Your company’s contributions</a:t>
            </a:r>
          </a:p>
        </p:txBody>
      </p:sp>
      <p:cxnSp>
        <p:nvCxnSpPr>
          <p:cNvPr id="17" name="Straight Arrow Connector 16">
            <a:extLst>
              <a:ext uri="{FF2B5EF4-FFF2-40B4-BE49-F238E27FC236}">
                <a16:creationId xmlns:a16="http://schemas.microsoft.com/office/drawing/2014/main" id="{0335B01C-1E0B-1D86-A60D-247FA4047C29}"/>
              </a:ext>
            </a:extLst>
          </p:cNvPr>
          <p:cNvCxnSpPr>
            <a:stCxn id="45" idx="6"/>
            <a:endCxn id="20" idx="1"/>
          </p:cNvCxnSpPr>
          <p:nvPr/>
        </p:nvCxnSpPr>
        <p:spPr>
          <a:xfrm flipV="1">
            <a:off x="2363352" y="2810928"/>
            <a:ext cx="972235" cy="122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AB37182-FB34-7341-AC98-04E3020B66E6}"/>
              </a:ext>
            </a:extLst>
          </p:cNvPr>
          <p:cNvCxnSpPr>
            <a:stCxn id="47" idx="2"/>
            <a:endCxn id="20" idx="3"/>
          </p:cNvCxnSpPr>
          <p:nvPr/>
        </p:nvCxnSpPr>
        <p:spPr>
          <a:xfrm flipH="1">
            <a:off x="5294671" y="2807884"/>
            <a:ext cx="1077615" cy="304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7ACC987-26F3-ABC6-0BB3-AFDE687BD81F}"/>
              </a:ext>
            </a:extLst>
          </p:cNvPr>
          <p:cNvCxnSpPr>
            <a:cxnSpLocks/>
            <a:stCxn id="45" idx="6"/>
            <a:endCxn id="18" idx="1"/>
          </p:cNvCxnSpPr>
          <p:nvPr/>
        </p:nvCxnSpPr>
        <p:spPr>
          <a:xfrm flipV="1">
            <a:off x="2363352" y="1467514"/>
            <a:ext cx="972235" cy="1344641"/>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40D28248-0538-B458-4438-D3533116B345}"/>
              </a:ext>
            </a:extLst>
          </p:cNvPr>
          <p:cNvCxnSpPr>
            <a:cxnSpLocks/>
            <a:stCxn id="45" idx="6"/>
            <a:endCxn id="19" idx="1"/>
          </p:cNvCxnSpPr>
          <p:nvPr/>
        </p:nvCxnSpPr>
        <p:spPr>
          <a:xfrm flipV="1">
            <a:off x="2363352" y="2139220"/>
            <a:ext cx="972235" cy="672935"/>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3EFCDAC0-9E14-D47A-C19D-15CD4F0B062A}"/>
              </a:ext>
            </a:extLst>
          </p:cNvPr>
          <p:cNvCxnSpPr>
            <a:cxnSpLocks/>
            <a:stCxn id="45" idx="6"/>
            <a:endCxn id="23" idx="1"/>
          </p:cNvCxnSpPr>
          <p:nvPr/>
        </p:nvCxnSpPr>
        <p:spPr>
          <a:xfrm>
            <a:off x="2363352" y="2812155"/>
            <a:ext cx="972235" cy="670484"/>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450C30B6-05DE-3C6B-2BF1-30E5544448E4}"/>
              </a:ext>
            </a:extLst>
          </p:cNvPr>
          <p:cNvCxnSpPr>
            <a:cxnSpLocks/>
            <a:stCxn id="45" idx="6"/>
            <a:endCxn id="21" idx="1"/>
          </p:cNvCxnSpPr>
          <p:nvPr/>
        </p:nvCxnSpPr>
        <p:spPr>
          <a:xfrm>
            <a:off x="2363352" y="2812155"/>
            <a:ext cx="972235" cy="134219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36">
            <a:extLst>
              <a:ext uri="{FF2B5EF4-FFF2-40B4-BE49-F238E27FC236}">
                <a16:creationId xmlns:a16="http://schemas.microsoft.com/office/drawing/2014/main" id="{AA8B92FA-B6E8-5F17-0CEF-E1EEB76D576A}"/>
              </a:ext>
            </a:extLst>
          </p:cNvPr>
          <p:cNvCxnSpPr>
            <a:cxnSpLocks/>
            <a:stCxn id="47" idx="2"/>
            <a:endCxn id="18" idx="3"/>
          </p:cNvCxnSpPr>
          <p:nvPr/>
        </p:nvCxnSpPr>
        <p:spPr>
          <a:xfrm rot="10800000">
            <a:off x="5294672" y="1467514"/>
            <a:ext cx="1077615" cy="1340370"/>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21199C4B-F8DE-51F7-38A4-9F9AA0F66D39}"/>
              </a:ext>
            </a:extLst>
          </p:cNvPr>
          <p:cNvCxnSpPr>
            <a:cxnSpLocks/>
            <a:stCxn id="47" idx="2"/>
            <a:endCxn id="19" idx="3"/>
          </p:cNvCxnSpPr>
          <p:nvPr/>
        </p:nvCxnSpPr>
        <p:spPr>
          <a:xfrm rot="10800000">
            <a:off x="5294672" y="2139220"/>
            <a:ext cx="1077615" cy="668664"/>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5E81ABB5-7995-BCCE-BE2A-1ACFFDF241EA}"/>
              </a:ext>
            </a:extLst>
          </p:cNvPr>
          <p:cNvCxnSpPr>
            <a:cxnSpLocks/>
            <a:stCxn id="47" idx="2"/>
            <a:endCxn id="23" idx="3"/>
          </p:cNvCxnSpPr>
          <p:nvPr/>
        </p:nvCxnSpPr>
        <p:spPr>
          <a:xfrm rot="10800000" flipV="1">
            <a:off x="5294672" y="2807883"/>
            <a:ext cx="1077615" cy="674755"/>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DA0C4779-3CDE-65D7-09D1-19B29D1A3FD1}"/>
              </a:ext>
            </a:extLst>
          </p:cNvPr>
          <p:cNvCxnSpPr>
            <a:cxnSpLocks/>
            <a:stCxn id="47" idx="2"/>
            <a:endCxn id="21" idx="3"/>
          </p:cNvCxnSpPr>
          <p:nvPr/>
        </p:nvCxnSpPr>
        <p:spPr>
          <a:xfrm rot="10800000" flipV="1">
            <a:off x="5294672" y="2807884"/>
            <a:ext cx="1077615" cy="1346468"/>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925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85823C7-C460-1C1F-1A39-0DE7FCF9E964}"/>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New Text"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9</a:t>
            </a:fld>
            <a:endParaRPr kumimoji="0" lang="en-US" sz="600" b="1" i="0" u="none" strike="noStrike" kern="1200" cap="none" spc="0" normalizeH="0" baseline="0" noProof="0">
              <a:ln>
                <a:noFill/>
              </a:ln>
              <a:solidFill>
                <a:srgbClr val="000000"/>
              </a:solidFill>
              <a:effectLst/>
              <a:uLnTx/>
              <a:uFillTx/>
              <a:latin typeface="Sun Life New Text" pitchFamily="2" charset="0"/>
              <a:ea typeface="+mn-ea"/>
              <a:cs typeface="+mn-cs"/>
            </a:endParaRPr>
          </a:p>
        </p:txBody>
      </p:sp>
      <p:sp>
        <p:nvSpPr>
          <p:cNvPr id="6" name="Text Placeholder 3">
            <a:extLst>
              <a:ext uri="{FF2B5EF4-FFF2-40B4-BE49-F238E27FC236}">
                <a16:creationId xmlns:a16="http://schemas.microsoft.com/office/drawing/2014/main" id="{36F89822-066A-014B-ABE1-EEAD5E095F6F}"/>
              </a:ext>
            </a:extLst>
          </p:cNvPr>
          <p:cNvSpPr>
            <a:spLocks noGrp="1"/>
          </p:cNvSpPr>
          <p:nvPr>
            <p:ph type="body" sz="quarter" idx="13"/>
          </p:nvPr>
        </p:nvSpPr>
        <p:spPr>
          <a:xfrm>
            <a:off x="215900" y="194131"/>
            <a:ext cx="8353425" cy="204789"/>
          </a:xfrm>
        </p:spPr>
        <p:txBody>
          <a:bodyPr/>
          <a:lstStyle/>
          <a:p>
            <a:r>
              <a:rPr lang="en-US" sz="1600" dirty="0"/>
              <a:t>How your workplace plan works</a:t>
            </a:r>
          </a:p>
        </p:txBody>
      </p:sp>
      <p:graphicFrame>
        <p:nvGraphicFramePr>
          <p:cNvPr id="2" name="Table 5">
            <a:extLst>
              <a:ext uri="{FF2B5EF4-FFF2-40B4-BE49-F238E27FC236}">
                <a16:creationId xmlns:a16="http://schemas.microsoft.com/office/drawing/2014/main" id="{D00C7106-42C6-821C-E6AC-015EDBC5B907}"/>
              </a:ext>
            </a:extLst>
          </p:cNvPr>
          <p:cNvGraphicFramePr>
            <a:graphicFrameLocks noGrp="1"/>
          </p:cNvGraphicFramePr>
          <p:nvPr>
            <p:extLst>
              <p:ext uri="{D42A27DB-BD31-4B8C-83A1-F6EECF244321}">
                <p14:modId xmlns:p14="http://schemas.microsoft.com/office/powerpoint/2010/main" val="1578948664"/>
              </p:ext>
            </p:extLst>
          </p:nvPr>
        </p:nvGraphicFramePr>
        <p:xfrm>
          <a:off x="215900" y="719898"/>
          <a:ext cx="8712198" cy="3315309"/>
        </p:xfrm>
        <a:graphic>
          <a:graphicData uri="http://schemas.openxmlformats.org/drawingml/2006/table">
            <a:tbl>
              <a:tblPr firstRow="1" bandRow="1">
                <a:tableStyleId>{5C22544A-7EE6-4342-B048-85BDC9FD1C3A}</a:tableStyleId>
              </a:tblPr>
              <a:tblGrid>
                <a:gridCol w="1287079">
                  <a:extLst>
                    <a:ext uri="{9D8B030D-6E8A-4147-A177-3AD203B41FA5}">
                      <a16:colId xmlns:a16="http://schemas.microsoft.com/office/drawing/2014/main" val="590185221"/>
                    </a:ext>
                  </a:extLst>
                </a:gridCol>
                <a:gridCol w="1602299">
                  <a:extLst>
                    <a:ext uri="{9D8B030D-6E8A-4147-A177-3AD203B41FA5}">
                      <a16:colId xmlns:a16="http://schemas.microsoft.com/office/drawing/2014/main" val="3847700808"/>
                    </a:ext>
                  </a:extLst>
                </a:gridCol>
                <a:gridCol w="1540294">
                  <a:extLst>
                    <a:ext uri="{9D8B030D-6E8A-4147-A177-3AD203B41FA5}">
                      <a16:colId xmlns:a16="http://schemas.microsoft.com/office/drawing/2014/main" val="1732066924"/>
                    </a:ext>
                  </a:extLst>
                </a:gridCol>
                <a:gridCol w="1390441">
                  <a:extLst>
                    <a:ext uri="{9D8B030D-6E8A-4147-A177-3AD203B41FA5}">
                      <a16:colId xmlns:a16="http://schemas.microsoft.com/office/drawing/2014/main" val="1561278267"/>
                    </a:ext>
                  </a:extLst>
                </a:gridCol>
                <a:gridCol w="1552456">
                  <a:extLst>
                    <a:ext uri="{9D8B030D-6E8A-4147-A177-3AD203B41FA5}">
                      <a16:colId xmlns:a16="http://schemas.microsoft.com/office/drawing/2014/main" val="3092112868"/>
                    </a:ext>
                  </a:extLst>
                </a:gridCol>
                <a:gridCol w="1339629">
                  <a:extLst>
                    <a:ext uri="{9D8B030D-6E8A-4147-A177-3AD203B41FA5}">
                      <a16:colId xmlns:a16="http://schemas.microsoft.com/office/drawing/2014/main" val="3950389460"/>
                    </a:ext>
                  </a:extLst>
                </a:gridCol>
              </a:tblGrid>
              <a:tr h="454561">
                <a:tc>
                  <a:txBody>
                    <a:bodyPr/>
                    <a:lstStyle/>
                    <a:p>
                      <a:pPr algn="l"/>
                      <a:endParaRPr lang="en-US" sz="800" b="1" dirty="0">
                        <a:solidFill>
                          <a:schemeClr val="tx2"/>
                        </a:solidFill>
                        <a:latin typeface="Sun Life New Text" pitchFamily="2" charset="0"/>
                      </a:endParaRPr>
                    </a:p>
                  </a:txBody>
                  <a:tcPr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Mandatory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Defined Contribution Pension Plan </a:t>
                      </a:r>
                      <a:r>
                        <a:rPr lang="en-US" sz="800" dirty="0">
                          <a:solidFill>
                            <a:schemeClr val="tx1"/>
                          </a:solidFill>
                          <a:latin typeface="Sun Life New Text" pitchFamily="2" charset="0"/>
                        </a:rPr>
                        <a:t>(DCPP)</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Voluntary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Registered Retirement Savings Plan </a:t>
                      </a:r>
                      <a:r>
                        <a:rPr lang="en-US" sz="800" dirty="0">
                          <a:solidFill>
                            <a:schemeClr val="tx1"/>
                          </a:solidFill>
                          <a:latin typeface="Sun Life New Text" pitchFamily="2" charset="0"/>
                        </a:rPr>
                        <a:t>(RRSP)</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Mandatory</a:t>
                      </a:r>
                      <a:r>
                        <a:rPr kumimoji="0" lang="en-US" sz="10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Deferred Profit Sharing Plan </a:t>
                      </a:r>
                      <a:r>
                        <a:rPr lang="en-US" sz="800" dirty="0">
                          <a:solidFill>
                            <a:schemeClr val="tx1"/>
                          </a:solidFill>
                          <a:latin typeface="Sun Life New Text" pitchFamily="2" charset="0"/>
                        </a:rPr>
                        <a:t>(DPSP)</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Voluntary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Tax-Free Savings Account </a:t>
                      </a:r>
                      <a:r>
                        <a:rPr lang="en-US" sz="800" dirty="0">
                          <a:solidFill>
                            <a:schemeClr val="tx1"/>
                          </a:solidFill>
                          <a:latin typeface="Sun Life New Text" pitchFamily="2" charset="0"/>
                        </a:rPr>
                        <a:t>(TFSA)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Voluntary</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Non-Registered Savings plan </a:t>
                      </a:r>
                      <a:r>
                        <a:rPr lang="en-US" sz="800" dirty="0">
                          <a:solidFill>
                            <a:schemeClr val="tx1"/>
                          </a:solidFill>
                          <a:latin typeface="Sun Life New Text" pitchFamily="2" charset="0"/>
                        </a:rPr>
                        <a:t>(NREG)</a:t>
                      </a:r>
                    </a:p>
                  </a:txBody>
                  <a:tcPr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71308187"/>
                  </a:ext>
                </a:extLst>
              </a:tr>
              <a:tr h="365455">
                <a:tc>
                  <a:txBody>
                    <a:bodyPr/>
                    <a:lstStyle/>
                    <a:p>
                      <a:pPr algn="l"/>
                      <a:r>
                        <a:rPr lang="en-US" sz="800" b="1" dirty="0">
                          <a:solidFill>
                            <a:schemeClr val="tx1"/>
                          </a:solidFill>
                          <a:latin typeface="Sun Life New Text" pitchFamily="2" charset="0"/>
                        </a:rPr>
                        <a:t>Eligibility</a:t>
                      </a: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Immediate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Immediate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1 year of service</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Immediate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Immediate</a:t>
                      </a: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08515158"/>
                  </a:ext>
                </a:extLst>
              </a:tr>
              <a:tr h="365455">
                <a:tc>
                  <a:txBody>
                    <a:bodyPr/>
                    <a:lstStyle/>
                    <a:p>
                      <a:pPr algn="l"/>
                      <a:r>
                        <a:rPr lang="en-US" sz="800" b="1" dirty="0">
                          <a:solidFill>
                            <a:schemeClr val="tx1"/>
                          </a:solidFill>
                          <a:latin typeface="Sun Life New Text" pitchFamily="2" charset="0"/>
                        </a:rPr>
                        <a:t>Contributions </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Employee required: 3%</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Employer required: 3%</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Employee matched: 3%</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Employer match: 3%</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Employee voluntary: 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Employee matched: 3%</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Employer match: 3%</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Employee voluntary permitted up to personal CRA limit</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Lump sum and transfers in permitted</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Spousal RRSP available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Employer: 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Employee voluntary permitted up to personal CRA limit</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Lump sum and transfers in permitted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DCPP spill only</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Employee voluntary permitted</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224135803"/>
                  </a:ext>
                </a:extLst>
              </a:tr>
              <a:tr h="365455">
                <a:tc>
                  <a:txBody>
                    <a:bodyPr/>
                    <a:lstStyle/>
                    <a:p>
                      <a:pPr algn="l"/>
                      <a:r>
                        <a:rPr lang="en-US" sz="800" b="1" dirty="0">
                          <a:solidFill>
                            <a:schemeClr val="tx1"/>
                          </a:solidFill>
                          <a:latin typeface="Sun Life New Text" pitchFamily="2" charset="0"/>
                        </a:rPr>
                        <a:t>In-service withdrawals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Not permitted</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Permitted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$25 fee per withdrawal</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Not permitted</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Permitted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$25 fee per withdrawal</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Permitted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$25 fee per withdrawal</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863443441"/>
                  </a:ext>
                </a:extLst>
              </a:tr>
              <a:tr h="365455">
                <a:tc>
                  <a:txBody>
                    <a:bodyPr/>
                    <a:lstStyle/>
                    <a:p>
                      <a:pPr algn="l"/>
                      <a:r>
                        <a:rPr lang="en-US" sz="800" b="1" dirty="0">
                          <a:solidFill>
                            <a:schemeClr val="tx1"/>
                          </a:solidFill>
                          <a:latin typeface="Sun Life New Text" pitchFamily="2" charset="0"/>
                        </a:rPr>
                        <a:t>Vesting</a:t>
                      </a:r>
                    </a:p>
                    <a:p>
                      <a:pPr algn="l"/>
                      <a:r>
                        <a:rPr lang="en-US" sz="800" b="1" dirty="0">
                          <a:solidFill>
                            <a:schemeClr val="tx1"/>
                          </a:solidFill>
                          <a:latin typeface="Sun Life New Text" pitchFamily="2" charset="0"/>
                        </a:rPr>
                        <a:t>Locking-in</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Immediate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n/a</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Vesting: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2 years of service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Locking: n/a</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n/a</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n/a</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524816122"/>
                  </a:ext>
                </a:extLst>
              </a:tr>
              <a:tr h="365455">
                <a:tc>
                  <a:txBody>
                    <a:bodyPr/>
                    <a:lstStyle/>
                    <a:p>
                      <a:pPr algn="l"/>
                      <a:r>
                        <a:rPr lang="en-US" sz="800" b="1" dirty="0">
                          <a:solidFill>
                            <a:schemeClr val="tx1"/>
                          </a:solidFill>
                          <a:latin typeface="Sun Life New Text" pitchFamily="2" charset="0"/>
                        </a:rPr>
                        <a:t>Contribution limit responsibility</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Your company</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You</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Your company</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You</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rPr>
                        <a:t>n/a</a:t>
                      </a:r>
                      <a:endParaRPr kumimoji="0" lang="en-CA" sz="800" u="none" strike="noStrike" kern="1200" cap="none" normalizeH="0" baseline="0" dirty="0">
                        <a:ln>
                          <a:noFill/>
                        </a:ln>
                        <a:solidFill>
                          <a:srgbClr val="FF0000"/>
                        </a:solidFill>
                        <a:effectLst/>
                        <a:latin typeface="Sun Life New Text" pitchFamily="2" charset="0"/>
                        <a:ea typeface="+mn-ea"/>
                        <a:cs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4126635239"/>
                  </a:ext>
                </a:extLst>
              </a:tr>
            </a:tbl>
          </a:graphicData>
        </a:graphic>
      </p:graphicFrame>
      <p:sp>
        <p:nvSpPr>
          <p:cNvPr id="4" name="TextBox 3">
            <a:extLst>
              <a:ext uri="{FF2B5EF4-FFF2-40B4-BE49-F238E27FC236}">
                <a16:creationId xmlns:a16="http://schemas.microsoft.com/office/drawing/2014/main" id="{CD6AC559-ECC6-80B1-BE04-10186BDE5D65}"/>
              </a:ext>
            </a:extLst>
          </p:cNvPr>
          <p:cNvSpPr txBox="1"/>
          <p:nvPr/>
        </p:nvSpPr>
        <p:spPr>
          <a:xfrm>
            <a:off x="215900" y="4289784"/>
            <a:ext cx="8453968" cy="307777"/>
          </a:xfrm>
          <a:prstGeom prst="rect">
            <a:avLst/>
          </a:prstGeom>
          <a:solidFill>
            <a:schemeClr val="accent6">
              <a:lumMod val="20000"/>
              <a:lumOff val="80000"/>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3846"/>
                </a:solidFill>
                <a:effectLst/>
                <a:uLnTx/>
                <a:uFillTx/>
                <a:latin typeface="Sun Life New Text" pitchFamily="2" charset="0"/>
                <a:ea typeface="+mn-ea"/>
                <a:cs typeface="+mn-cs"/>
              </a:rPr>
              <a:t>To maximize your employer plan, you contribute </a:t>
            </a:r>
            <a:r>
              <a:rPr kumimoji="0" lang="en-US" sz="1400" b="1" i="0" u="none" strike="noStrike" kern="1200" cap="none" spc="0" normalizeH="0" baseline="0" noProof="0" dirty="0">
                <a:ln>
                  <a:noFill/>
                </a:ln>
                <a:solidFill>
                  <a:srgbClr val="FF0000"/>
                </a:solidFill>
                <a:effectLst/>
                <a:uLnTx/>
                <a:uFillTx/>
                <a:latin typeface="Sun Life New Text" pitchFamily="2" charset="0"/>
                <a:ea typeface="+mn-ea"/>
                <a:cs typeface="+mn-cs"/>
              </a:rPr>
              <a:t>XX%</a:t>
            </a:r>
            <a:r>
              <a:rPr kumimoji="0" lang="en-US" sz="1400" b="0" i="0" u="none" strike="noStrike" kern="1200" cap="none" spc="0" normalizeH="0" baseline="0" noProof="0" dirty="0">
                <a:ln>
                  <a:noFill/>
                </a:ln>
                <a:solidFill>
                  <a:srgbClr val="003846"/>
                </a:solidFill>
                <a:effectLst/>
                <a:uLnTx/>
                <a:uFillTx/>
                <a:latin typeface="Sun Life New Text" pitchFamily="2" charset="0"/>
                <a:ea typeface="+mn-ea"/>
                <a:cs typeface="+mn-cs"/>
              </a:rPr>
              <a:t>, to receive a total of </a:t>
            </a:r>
            <a:r>
              <a:rPr kumimoji="0" lang="en-US" sz="1400" b="1" i="0" u="none" strike="noStrike" kern="1200" cap="none" spc="0" normalizeH="0" baseline="0" noProof="0" dirty="0">
                <a:ln>
                  <a:noFill/>
                </a:ln>
                <a:solidFill>
                  <a:srgbClr val="FF0000"/>
                </a:solidFill>
                <a:effectLst/>
                <a:uLnTx/>
                <a:uFillTx/>
                <a:latin typeface="Sun Life New Text" pitchFamily="2" charset="0"/>
                <a:ea typeface="+mn-ea"/>
                <a:cs typeface="+mn-cs"/>
              </a:rPr>
              <a:t>YY%</a:t>
            </a:r>
            <a:r>
              <a:rPr kumimoji="0" lang="en-US" sz="1400" b="0" i="0" u="none" strike="noStrike" kern="1200" cap="none" spc="0" normalizeH="0" baseline="0" noProof="0" dirty="0">
                <a:ln>
                  <a:noFill/>
                </a:ln>
                <a:solidFill>
                  <a:srgbClr val="003846"/>
                </a:solidFill>
                <a:effectLst/>
                <a:uLnTx/>
                <a:uFillTx/>
                <a:latin typeface="Sun Life New Text" pitchFamily="2" charset="0"/>
                <a:ea typeface="+mn-ea"/>
                <a:cs typeface="+mn-cs"/>
              </a:rPr>
              <a:t> from </a:t>
            </a:r>
            <a:r>
              <a:rPr kumimoji="0" lang="en-US" sz="1400" b="0" i="0" u="none" strike="noStrike" kern="1200" cap="none" spc="0" normalizeH="0" baseline="0" noProof="0" dirty="0">
                <a:ln>
                  <a:noFill/>
                </a:ln>
                <a:solidFill>
                  <a:srgbClr val="FF0000"/>
                </a:solidFill>
                <a:effectLst/>
                <a:uLnTx/>
                <a:uFillTx/>
                <a:latin typeface="Sun Life New Text" pitchFamily="2" charset="0"/>
                <a:ea typeface="+mn-ea"/>
                <a:cs typeface="+mn-cs"/>
              </a:rPr>
              <a:t>your employer!</a:t>
            </a:r>
            <a:endParaRPr kumimoji="0" lang="en-CA" sz="1400" b="0" i="0" u="none" strike="noStrike" kern="1200" cap="none" spc="0" normalizeH="0" baseline="0" noProof="0" dirty="0">
              <a:ln>
                <a:noFill/>
              </a:ln>
              <a:solidFill>
                <a:srgbClr val="FF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104926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SECTOMILLISECCONVERTED" val="1"/>
  <p:tag name="MMPROD_NEXTUNIQUEID" val="10009"/>
  <p:tag name="MMPROD_UIDATA" val="&lt;database version=&quot;11.0&quot;&gt;&lt;object type=&quot;1&quot; unique_id=&quot;10001&quot;&gt;&lt;object type=&quot;2&quot; unique_id=&quot;10002&quot;&gt;&lt;object type=&quot;3&quot; unique_id=&quot;10005&quot;&gt;&lt;property id=&quot;20148&quot; value=&quot;5&quot;/&gt;&lt;property id=&quot;20300&quot; value=&quot;Slide 1 - &amp;quot;Value of your workplace plan&amp;quot;&quot;/&gt;&lt;property id=&quot;20307&quot; value=&quot;279&quot;/&gt;&lt;/object&gt;&lt;object type=&quot;3&quot; unique_id=&quot;10007&quot;&gt;&lt;property id=&quot;20148&quot; value=&quot;5&quot;/&gt;&lt;property id=&quot;20300&quot; value=&quot;Slide 2 - &amp;quot;Table of Contents&amp;quot;&quot;/&gt;&lt;property id=&quot;20307&quot; value=&quot;257&quot;/&gt;&lt;/object&gt;&lt;object type=&quot;3&quot; unique_id=&quot;10008&quot;&gt;&lt;property id=&quot;20148&quot; value=&quot;5&quot;/&gt;&lt;property id=&quot;20300&quot; value=&quot;Slide 3 - &amp;quot;01.&amp;quot;&quot;/&gt;&lt;property id=&quot;20307&quot; value=&quot;281&quot;/&gt;&lt;/object&gt;&lt;object type=&quot;3&quot; unique_id=&quot;10015&quot;&gt;&lt;property id=&quot;20148&quot; value=&quot;5&quot;/&gt;&lt;property id=&quot;20300&quot; value=&quot;Slide 10&quot;/&gt;&lt;property id=&quot;20307&quot; value=&quot;295&quot;/&gt;&lt;/object&gt;&lt;object type=&quot;3&quot; unique_id=&quot;1335612&quot;&gt;&lt;property id=&quot;20148&quot; value=&quot;5&quot;/&gt;&lt;property id=&quot;20300&quot; value=&quot;Slide 5&quot;/&gt;&lt;property id=&quot;20307&quot; value=&quot;428&quot;/&gt;&lt;/object&gt;&lt;object type=&quot;3&quot; unique_id=&quot;1335614&quot;&gt;&lt;property id=&quot;20148&quot; value=&quot;5&quot;/&gt;&lt;property id=&quot;20300&quot; value=&quot;Slide 6&quot;/&gt;&lt;property id=&quot;20307&quot; value=&quot;430&quot;/&gt;&lt;/object&gt;&lt;object type=&quot;3&quot; unique_id=&quot;1336162&quot;&gt;&lt;property id=&quot;20148&quot; value=&quot;5&quot;/&gt;&lt;property id=&quot;20300&quot; value=&quot;Slide 7 - &amp;quot;02.&amp;quot;&quot;/&gt;&lt;property id=&quot;20307&quot; value=&quot;433&quot;/&gt;&lt;/object&gt;&lt;object type=&quot;3&quot; unique_id=&quot;1336164&quot;&gt;&lt;property id=&quot;20148&quot; value=&quot;5&quot;/&gt;&lt;property id=&quot;20300&quot; value=&quot;Slide 9&quot;/&gt;&lt;property id=&quot;20307&quot; value=&quot;434&quot;/&gt;&lt;/object&gt;&lt;object type=&quot;3&quot; unique_id=&quot;1336442&quot;&gt;&lt;property id=&quot;20148&quot; value=&quot;5&quot;/&gt;&lt;property id=&quot;20300&quot; value=&quot;Slide 15&quot;/&gt;&lt;property id=&quot;20307&quot; value=&quot;461&quot;/&gt;&lt;/object&gt;&lt;object type=&quot;3&quot; unique_id=&quot;1336443&quot;&gt;&lt;property id=&quot;20148&quot; value=&quot;5&quot;/&gt;&lt;property id=&quot;20300&quot; value=&quot;Slide 17 - &amp;quot;03.&amp;quot;&quot;/&gt;&lt;property id=&quot;20307&quot; value=&quot;462&quot;/&gt;&lt;/object&gt;&lt;object type=&quot;3&quot; unique_id=&quot;1337364&quot;&gt;&lt;property id=&quot;20148&quot; value=&quot;5&quot;/&gt;&lt;property id=&quot;20300&quot; value=&quot;Slide 18&quot;/&gt;&lt;property id=&quot;20307&quot; value=&quot;539&quot;/&gt;&lt;/object&gt;&lt;object type=&quot;3&quot; unique_id=&quot;1337365&quot;&gt;&lt;property id=&quot;20148&quot; value=&quot;5&quot;/&gt;&lt;property id=&quot;20300&quot; value=&quot;Slide 19&quot;/&gt;&lt;property id=&quot;20307&quot; value=&quot;540&quot;/&gt;&lt;/object&gt;&lt;object type=&quot;3&quot; unique_id=&quot;1339961&quot;&gt;&lt;property id=&quot;20148&quot; value=&quot;5&quot;/&gt;&lt;property id=&quot;20300&quot; value=&quot;Slide 33 - &amp;quot;04.&amp;quot;&quot;/&gt;&lt;property id=&quot;20307&quot; value=&quot;1921&quot;/&gt;&lt;/object&gt;&lt;object type=&quot;3&quot; unique_id=&quot;1340946&quot;&gt;&lt;property id=&quot;20148&quot; value=&quot;5&quot;/&gt;&lt;property id=&quot;20300&quot; value=&quot;Slide 36 - &amp;quot;05.&amp;quot;&quot;/&gt;&lt;property id=&quot;20307&quot; value=&quot;1928&quot;/&gt;&lt;/object&gt;&lt;object type=&quot;3&quot; unique_id=&quot;1340947&quot;&gt;&lt;property id=&quot;20148&quot; value=&quot;5&quot;/&gt;&lt;property id=&quot;20300&quot; value=&quot;Slide 37&quot;/&gt;&lt;property id=&quot;20307&quot; value=&quot;1931&quot;/&gt;&lt;/object&gt;&lt;object type=&quot;3&quot; unique_id=&quot;1340948&quot;&gt;&lt;property id=&quot;20148&quot; value=&quot;5&quot;/&gt;&lt;property id=&quot;20300&quot; value=&quot;Slide 38&quot;/&gt;&lt;property id=&quot;20307&quot; value=&quot;1932&quot;/&gt;&lt;/object&gt;&lt;object type=&quot;3&quot; unique_id=&quot;1341314&quot;&gt;&lt;property id=&quot;20148&quot; value=&quot;5&quot;/&gt;&lt;property id=&quot;20300&quot; value=&quot;Slide 42&quot;/&gt;&lt;property id=&quot;20307&quot; value=&quot;1933&quot;/&gt;&lt;/object&gt;&lt;object type=&quot;3&quot; unique_id=&quot;1341315&quot;&gt;&lt;property id=&quot;20148&quot; value=&quot;5&quot;/&gt;&lt;property id=&quot;20300&quot; value=&quot;Slide 39&quot;/&gt;&lt;property id=&quot;20307&quot; value=&quot;1934&quot;/&gt;&lt;/object&gt;&lt;object type=&quot;3&quot; unique_id=&quot;1341316&quot;&gt;&lt;property id=&quot;20148&quot; value=&quot;5&quot;/&gt;&lt;property id=&quot;20300&quot; value=&quot;Slide 41&quot;/&gt;&lt;property id=&quot;20307&quot; value=&quot;291&quot;/&gt;&lt;/object&gt;&lt;object type=&quot;3&quot; unique_id=&quot;1342834&quot;&gt;&lt;property id=&quot;20148&quot; value=&quot;5&quot;/&gt;&lt;property id=&quot;20300&quot; value=&quot;Slide 11&quot;/&gt;&lt;property id=&quot;20307&quot; value=&quot;1938&quot;/&gt;&lt;/object&gt;&lt;object type=&quot;3&quot; unique_id=&quot;1346776&quot;&gt;&lt;property id=&quot;20148&quot; value=&quot;5&quot;/&gt;&lt;property id=&quot;20300&quot; value=&quot;Slide 20&quot;/&gt;&lt;property id=&quot;20307&quot; value=&quot;1937&quot;/&gt;&lt;/object&gt;&lt;object type=&quot;3&quot; unique_id=&quot;1347358&quot;&gt;&lt;property id=&quot;20148&quot; value=&quot;5&quot;/&gt;&lt;property id=&quot;20300&quot; value=&quot;Slide 29&quot;/&gt;&lt;property id=&quot;20307&quot; value=&quot;1942&quot;/&gt;&lt;/object&gt;&lt;object type=&quot;3&quot; unique_id=&quot;1347884&quot;&gt;&lt;property id=&quot;20148&quot; value=&quot;5&quot;/&gt;&lt;property id=&quot;20300&quot; value=&quot;Slide 32&quot;/&gt;&lt;property id=&quot;20307&quot; value=&quot;1943&quot;/&gt;&lt;/object&gt;&lt;object type=&quot;3&quot; unique_id=&quot;1348144&quot;&gt;&lt;property id=&quot;20148&quot; value=&quot;5&quot;/&gt;&lt;property id=&quot;20300&quot; value=&quot;Slide 21&quot;/&gt;&lt;property id=&quot;20307&quot; value=&quot;1944&quot;/&gt;&lt;/object&gt;&lt;object type=&quot;3&quot; unique_id=&quot;1372392&quot;&gt;&lt;property id=&quot;20148&quot; value=&quot;5&quot;/&gt;&lt;property id=&quot;20300&quot; value=&quot;Slide 4&quot;/&gt;&lt;property id=&quot;20307&quot; value=&quot;1945&quot;/&gt;&lt;/object&gt;&lt;object type=&quot;3&quot; unique_id=&quot;1372393&quot;&gt;&lt;property id=&quot;20148&quot; value=&quot;5&quot;/&gt;&lt;property id=&quot;20300&quot; value=&quot;Slide 43&quot;/&gt;&lt;property id=&quot;20307&quot; value=&quot;443&quot;/&gt;&lt;/object&gt;&lt;object type=&quot;3&quot; unique_id=&quot;1372394&quot;&gt;&lt;property id=&quot;20148&quot; value=&quot;5&quot;/&gt;&lt;property id=&quot;20300&quot; value=&quot;Slide 44&quot;/&gt;&lt;property id=&quot;20307&quot; value=&quot;444&quot;/&gt;&lt;/object&gt;&lt;object type=&quot;3&quot; unique_id=&quot;1372395&quot;&gt;&lt;property id=&quot;20148&quot; value=&quot;5&quot;/&gt;&lt;property id=&quot;20300&quot; value=&quot;Slide 45&quot;/&gt;&lt;property id=&quot;20307&quot; value=&quot;445&quot;/&gt;&lt;/object&gt;&lt;object type=&quot;3&quot; unique_id=&quot;1372911&quot;&gt;&lt;property id=&quot;20148&quot; value=&quot;5&quot;/&gt;&lt;property id=&quot;20300&quot; value=&quot;Slide 8&quot;/&gt;&lt;property id=&quot;20307&quot; value=&quot;2009&quot;/&gt;&lt;/object&gt;&lt;object type=&quot;3&quot; unique_id=&quot;1372913&quot;&gt;&lt;property id=&quot;20148&quot; value=&quot;5&quot;/&gt;&lt;property id=&quot;20300&quot; value=&quot;Slide 13&quot;/&gt;&lt;property id=&quot;20307&quot; value=&quot;1946&quot;/&gt;&lt;/object&gt;&lt;object type=&quot;3&quot; unique_id=&quot;1372916&quot;&gt;&lt;property id=&quot;20148&quot; value=&quot;5&quot;/&gt;&lt;property id=&quot;20300&quot; value=&quot;Slide 24&quot;/&gt;&lt;property id=&quot;20307&quot; value=&quot;2011&quot;/&gt;&lt;/object&gt;&lt;object type=&quot;3&quot; unique_id=&quot;1372917&quot;&gt;&lt;property id=&quot;20148&quot; value=&quot;5&quot;/&gt;&lt;property id=&quot;20300&quot; value=&quot;Slide 25&quot;/&gt;&lt;property id=&quot;20307&quot; value=&quot;1916&quot;/&gt;&lt;/object&gt;&lt;object type=&quot;3&quot; unique_id=&quot;1372918&quot;&gt;&lt;property id=&quot;20148&quot; value=&quot;5&quot;/&gt;&lt;property id=&quot;20300&quot; value=&quot;Slide 27&quot;/&gt;&lt;property id=&quot;20307&quot; value=&quot;2012&quot;/&gt;&lt;/object&gt;&lt;object type=&quot;3&quot; unique_id=&quot;1373018&quot;&gt;&lt;property id=&quot;20148&quot; value=&quot;5&quot;/&gt;&lt;property id=&quot;20300&quot; value=&quot;Slide 12&quot;/&gt;&lt;property id=&quot;20307&quot; value=&quot;2015&quot;/&gt;&lt;/object&gt;&lt;object type=&quot;3&quot; unique_id=&quot;1373019&quot;&gt;&lt;property id=&quot;20148&quot; value=&quot;5&quot;/&gt;&lt;property id=&quot;20300&quot; value=&quot;Slide 14&quot;/&gt;&lt;property id=&quot;20307&quot; value=&quot;2016&quot;/&gt;&lt;/object&gt;&lt;object type=&quot;3&quot; unique_id=&quot;1373020&quot;&gt;&lt;property id=&quot;20148&quot; value=&quot;5&quot;/&gt;&lt;property id=&quot;20300&quot; value=&quot;Slide 22&quot;/&gt;&lt;property id=&quot;20307&quot; value=&quot;2014&quot;/&gt;&lt;/object&gt;&lt;object type=&quot;3&quot; unique_id=&quot;1374044&quot;&gt;&lt;property id=&quot;20148&quot; value=&quot;5&quot;/&gt;&lt;property id=&quot;20300&quot; value=&quot;Slide 16&quot;/&gt;&lt;property id=&quot;20307&quot; value=&quot;1926&quot;/&gt;&lt;/object&gt;&lt;object type=&quot;3&quot; unique_id=&quot;1374045&quot;&gt;&lt;property id=&quot;20148&quot; value=&quot;5&quot;/&gt;&lt;property id=&quot;20300&quot; value=&quot;Slide 23&quot;/&gt;&lt;property id=&quot;20307&quot; value=&quot;543&quot;/&gt;&lt;/object&gt;&lt;object type=&quot;3&quot; unique_id=&quot;1374046&quot;&gt;&lt;property id=&quot;20148&quot; value=&quot;5&quot;/&gt;&lt;property id=&quot;20300&quot; value=&quot;Slide 26&quot;/&gt;&lt;property id=&quot;20307&quot; value=&quot;1909&quot;/&gt;&lt;/object&gt;&lt;object type=&quot;3&quot; unique_id=&quot;1374047&quot;&gt;&lt;property id=&quot;20148&quot; value=&quot;5&quot;/&gt;&lt;property id=&quot;20300&quot; value=&quot;Slide 28&quot;/&gt;&lt;property id=&quot;20307&quot; value=&quot;1911&quot;/&gt;&lt;/object&gt;&lt;object type=&quot;3&quot; unique_id=&quot;1374048&quot;&gt;&lt;property id=&quot;20148&quot; value=&quot;5&quot;/&gt;&lt;property id=&quot;20300&quot; value=&quot;Slide 30&quot;/&gt;&lt;property id=&quot;20307&quot; value=&quot;1912&quot;/&gt;&lt;/object&gt;&lt;object type=&quot;3&quot; unique_id=&quot;1374049&quot;&gt;&lt;property id=&quot;20148&quot; value=&quot;5&quot;/&gt;&lt;property id=&quot;20300&quot; value=&quot;Slide 31&quot;/&gt;&lt;property id=&quot;20307&quot; value=&quot;1919&quot;/&gt;&lt;/object&gt;&lt;object type=&quot;3&quot; unique_id=&quot;1374050&quot;&gt;&lt;property id=&quot;20148&quot; value=&quot;5&quot;/&gt;&lt;property id=&quot;20300&quot; value=&quot;Slide 34&quot;/&gt;&lt;property id=&quot;20307&quot; value=&quot;1927&quot;/&gt;&lt;/object&gt;&lt;object type=&quot;3&quot; unique_id=&quot;1374051&quot;&gt;&lt;property id=&quot;20148&quot; value=&quot;5&quot;/&gt;&lt;property id=&quot;20300&quot; value=&quot;Slide 35&quot;/&gt;&lt;property id=&quot;20307&quot; value=&quot;1922&quot;/&gt;&lt;/object&gt;&lt;object type=&quot;3&quot; unique_id=&quot;1374052&quot;&gt;&lt;property id=&quot;20148&quot; value=&quot;5&quot;/&gt;&lt;property id=&quot;20300&quot; value=&quot;Slide 40 - &amp;quot;Connect with your money&amp;quot;&quot;/&gt;&lt;property id=&quot;20307&quot; value=&quot;1971&quot;/&gt;&lt;/object&gt;&lt;/object&gt;&lt;object type=&quot;8&quot; unique_id=&quot;10054&quot;&gt;&lt;/object&gt;&lt;/object&gt;&lt;/database&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heme/theme1.xml><?xml version="1.0" encoding="utf-8"?>
<a:theme xmlns:a="http://schemas.openxmlformats.org/drawingml/2006/main" name="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4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7fb7eb38-c5ae-4c6c-a295-c13d83908185">274AF3X247QN-130513334-59289</_dlc_DocId>
    <_dlc_DocIdUrl xmlns="7fb7eb38-c5ae-4c6c-a295-c13d83908185">
      <Url>https://sunlifefinancial.sharepoint.com/sites/GRSESES/_layouts/15/DocIdRedir.aspx?ID=274AF3X247QN-130513334-59289</Url>
      <Description>274AF3X247QN-130513334-59289</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3153669F2B4AE84C86462B655585032B" ma:contentTypeVersion="4" ma:contentTypeDescription="Crée un document." ma:contentTypeScope="" ma:versionID="57d06e05c1927465769f05d8b001cc02">
  <xsd:schema xmlns:xsd="http://www.w3.org/2001/XMLSchema" xmlns:xs="http://www.w3.org/2001/XMLSchema" xmlns:p="http://schemas.microsoft.com/office/2006/metadata/properties" xmlns:ns2="7fb7eb38-c5ae-4c6c-a295-c13d83908185" xmlns:ns3="515ab827-f04b-4912-8d89-f88300aa6921" targetNamespace="http://schemas.microsoft.com/office/2006/metadata/properties" ma:root="true" ma:fieldsID="ff17811e1b46c8dd3553d2e94a648678" ns2:_="" ns3:_="">
    <xsd:import namespace="7fb7eb38-c5ae-4c6c-a295-c13d83908185"/>
    <xsd:import namespace="515ab827-f04b-4912-8d89-f88300aa6921"/>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b7eb38-c5ae-4c6c-a295-c13d83908185"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15ab827-f04b-4912-8d89-f88300aa692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001A02-8704-4F9D-948C-9501947CE32B}">
  <ds:schemaRefs>
    <ds:schemaRef ds:uri="7fb7eb38-c5ae-4c6c-a295-c13d83908185"/>
    <ds:schemaRef ds:uri="515ab827-f04b-4912-8d89-f88300aa6921"/>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3ACB1DED-A48D-4D03-9B27-ABAB32F14AB2}">
  <ds:schemaRefs>
    <ds:schemaRef ds:uri="http://schemas.microsoft.com/sharepoint/events"/>
  </ds:schemaRefs>
</ds:datastoreItem>
</file>

<file path=customXml/itemProps3.xml><?xml version="1.0" encoding="utf-8"?>
<ds:datastoreItem xmlns:ds="http://schemas.openxmlformats.org/officeDocument/2006/customXml" ds:itemID="{9C07FFBF-22D5-49A8-B114-21B87F05CF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b7eb38-c5ae-4c6c-a295-c13d83908185"/>
    <ds:schemaRef ds:uri="515ab827-f04b-4912-8d89-f88300aa6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63B37A35-6125-4602-A7D0-C56262159B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3198</TotalTime>
  <Words>2828</Words>
  <Application>Microsoft Office PowerPoint</Application>
  <PresentationFormat>On-screen Show (16:9)</PresentationFormat>
  <Paragraphs>543</Paragraphs>
  <Slides>40</Slides>
  <Notes>40</Notes>
  <HiddenSlides>0</HiddenSlides>
  <MMClips>0</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40</vt:i4>
      </vt:variant>
    </vt:vector>
  </HeadingPairs>
  <TitlesOfParts>
    <vt:vector size="57" baseType="lpstr">
      <vt:lpstr>Aptos</vt:lpstr>
      <vt:lpstr>Aptos Display</vt:lpstr>
      <vt:lpstr>Arial</vt:lpstr>
      <vt:lpstr>Calibri</vt:lpstr>
      <vt:lpstr>Sun Life New Display</vt:lpstr>
      <vt:lpstr>Sun Life New Text</vt:lpstr>
      <vt:lpstr>Sun Life Sans</vt:lpstr>
      <vt:lpstr>Sun Life Sans Regular</vt:lpstr>
      <vt:lpstr>Sun Life Serif</vt:lpstr>
      <vt:lpstr>Office Theme</vt:lpstr>
      <vt:lpstr>2_Office Theme</vt:lpstr>
      <vt:lpstr>6_Office Theme</vt:lpstr>
      <vt:lpstr>5_Office Theme</vt:lpstr>
      <vt:lpstr>8_Office Theme</vt:lpstr>
      <vt:lpstr>9_Office Theme</vt:lpstr>
      <vt:lpstr>4_Office Theme</vt:lpstr>
      <vt:lpstr>1_Office Theme</vt:lpstr>
      <vt:lpstr>Value of your workplace plan</vt:lpstr>
      <vt:lpstr>Table of Contents</vt:lpstr>
      <vt:lpstr>01.</vt:lpstr>
      <vt:lpstr>PowerPoint Presentation</vt:lpstr>
      <vt:lpstr>PowerPoint Presentation</vt:lpstr>
      <vt:lpstr>PowerPoint Presentation</vt:lpstr>
      <vt:lpstr>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03.</vt:lpstr>
      <vt:lpstr>PowerPoint Presentation</vt:lpstr>
      <vt:lpstr>PowerPoint Presentation</vt:lpstr>
      <vt:lpstr>Stay the course during market ups and downs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04.</vt:lpstr>
      <vt:lpstr>PowerPoint Presentation</vt:lpstr>
      <vt:lpstr>PowerPoint Presentation</vt:lpstr>
      <vt:lpstr>PowerPoint Presentation</vt:lpstr>
      <vt:lpstr>PowerPoint Presentation</vt:lpstr>
      <vt:lpstr>05.</vt:lpstr>
      <vt:lpstr>PowerPoint Presentation</vt:lpstr>
      <vt:lpstr>PowerPoint Presentation</vt:lpstr>
      <vt:lpstr>PowerPoint Presentation</vt:lpstr>
      <vt:lpstr>Connect with your money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Shieh</dc:creator>
  <cp:lastModifiedBy>Lisa Plater</cp:lastModifiedBy>
  <cp:revision>165</cp:revision>
  <cp:lastPrinted>2022-12-13T14:54:02Z</cp:lastPrinted>
  <dcterms:created xsi:type="dcterms:W3CDTF">2022-11-22T01:52:20Z</dcterms:created>
  <dcterms:modified xsi:type="dcterms:W3CDTF">2026-03-09T13:40:24Z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0x0101003153669F2B4AE84C86462B655585032B</vt:lpwstr>
  </property>
  <property fmtid="{D5CDD505-2E9C-101B-9397-08002B2CF9AE}" pid="3" name="_dlc_DocId">
    <vt:lpwstr>5CD5YEM5C3YY-1947770086-58610</vt:lpwstr>
  </property>
  <property fmtid="{D5CDD505-2E9C-101B-9397-08002B2CF9AE}" pid="4" name="_dlc_DocIdItemGuid">
    <vt:lpwstr>4095dce7-1bcc-43c2-ad07-89212649e559</vt:lpwstr>
  </property>
  <property fmtid="{D5CDD505-2E9C-101B-9397-08002B2CF9AE}" pid="5" name="_dlc_DocIdUrl">
    <vt:lpwstr>https://sunlifefinancial.sharepoint.com/sites/Group/GRSES/_layouts/15/DocIdRedir.aspx?ID=5CD5YEM5C3YY-1947770086-58610, 5CD5YEM5C3YY-1947770086-58610</vt:lpwstr>
  </property>
  <property fmtid="{D5CDD505-2E9C-101B-9397-08002B2CF9AE}" pid="6" name="MediaServiceImageTags">
    <vt:lpwstr/>
  </property>
</Properties>
</file>