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3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5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6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0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1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2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3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5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6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8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95" r:id="rId6"/>
    <p:sldMasterId id="2147483874" r:id="rId7"/>
    <p:sldMasterId id="2147483929" r:id="rId8"/>
    <p:sldMasterId id="2147483957" r:id="rId9"/>
    <p:sldMasterId id="2147483984" r:id="rId10"/>
    <p:sldMasterId id="2147483996" r:id="rId11"/>
  </p:sldMasterIdLst>
  <p:notesMasterIdLst>
    <p:notesMasterId r:id="rId31"/>
  </p:notesMasterIdLst>
  <p:sldIdLst>
    <p:sldId id="9652" r:id="rId12"/>
    <p:sldId id="5787" r:id="rId13"/>
    <p:sldId id="2050" r:id="rId14"/>
    <p:sldId id="5786" r:id="rId15"/>
    <p:sldId id="9647" r:id="rId16"/>
    <p:sldId id="5788" r:id="rId17"/>
    <p:sldId id="5789" r:id="rId18"/>
    <p:sldId id="9646" r:id="rId19"/>
    <p:sldId id="5792" r:id="rId20"/>
    <p:sldId id="1974" r:id="rId21"/>
    <p:sldId id="2084" r:id="rId22"/>
    <p:sldId id="9651" r:id="rId23"/>
    <p:sldId id="9648" r:id="rId24"/>
    <p:sldId id="9650" r:id="rId25"/>
    <p:sldId id="5794" r:id="rId26"/>
    <p:sldId id="2011" r:id="rId27"/>
    <p:sldId id="5793" r:id="rId28"/>
    <p:sldId id="5791" r:id="rId29"/>
    <p:sldId id="1999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AA0587B-735D-E423-91A5-7D19F51DC017}" name="Kristine Pino" initials="KP" userId="S::Kristine.Pino@sunlife.com::7bfe616f-fbc0-4e71-8a3c-9a7facf6aa6e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00"/>
    <a:srgbClr val="004F73"/>
    <a:srgbClr val="D9541A"/>
    <a:srgbClr val="6ED2DF"/>
    <a:srgbClr val="38758E"/>
    <a:srgbClr val="C00000"/>
    <a:srgbClr val="FFC000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67507" autoAdjust="0"/>
  </p:normalViewPr>
  <p:slideViewPr>
    <p:cSldViewPr snapToGrid="0">
      <p:cViewPr varScale="1">
        <p:scale>
          <a:sx n="56" d="100"/>
          <a:sy n="56" d="100"/>
        </p:scale>
        <p:origin x="15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tags" Target="tags/tag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8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4915C16F-F2BC-4F71-80F8-29E3A040A9FB}"/>
    <pc:docChg chg="modSld">
      <pc:chgData name="Lisa Plater" userId="3108f9e6-46bb-406e-962f-36880693622a" providerId="ADAL" clId="{4915C16F-F2BC-4F71-80F8-29E3A040A9FB}" dt="2026-03-09T13:02:11.510" v="34" actId="1076"/>
      <pc:docMkLst>
        <pc:docMk/>
      </pc:docMkLst>
      <pc:sldChg chg="modSp mod">
        <pc:chgData name="Lisa Plater" userId="3108f9e6-46bb-406e-962f-36880693622a" providerId="ADAL" clId="{4915C16F-F2BC-4F71-80F8-29E3A040A9FB}" dt="2026-03-09T13:02:11.510" v="34" actId="1076"/>
        <pc:sldMkLst>
          <pc:docMk/>
          <pc:sldMk cId="312338147" sldId="5786"/>
        </pc:sldMkLst>
        <pc:spChg chg="mod">
          <ac:chgData name="Lisa Plater" userId="3108f9e6-46bb-406e-962f-36880693622a" providerId="ADAL" clId="{4915C16F-F2BC-4F71-80F8-29E3A040A9FB}" dt="2026-03-09T13:02:07.676" v="33" actId="1076"/>
          <ac:spMkLst>
            <pc:docMk/>
            <pc:sldMk cId="312338147" sldId="5786"/>
            <ac:spMk id="2" creationId="{F64F8FF4-3A62-8B23-3CE0-0A7F356C7E9D}"/>
          </ac:spMkLst>
        </pc:spChg>
        <pc:spChg chg="mod">
          <ac:chgData name="Lisa Plater" userId="3108f9e6-46bb-406e-962f-36880693622a" providerId="ADAL" clId="{4915C16F-F2BC-4F71-80F8-29E3A040A9FB}" dt="2026-03-09T13:02:07.676" v="33" actId="1076"/>
          <ac:spMkLst>
            <pc:docMk/>
            <pc:sldMk cId="312338147" sldId="5786"/>
            <ac:spMk id="4" creationId="{4DB25B65-7889-4452-B180-E64DBF6C8820}"/>
          </ac:spMkLst>
        </pc:spChg>
        <pc:spChg chg="mod">
          <ac:chgData name="Lisa Plater" userId="3108f9e6-46bb-406e-962f-36880693622a" providerId="ADAL" clId="{4915C16F-F2BC-4F71-80F8-29E3A040A9FB}" dt="2026-03-09T13:02:11.510" v="34" actId="1076"/>
          <ac:spMkLst>
            <pc:docMk/>
            <pc:sldMk cId="312338147" sldId="5786"/>
            <ac:spMk id="5" creationId="{3C461941-13C4-BC79-2836-765EDA1E619E}"/>
          </ac:spMkLst>
        </pc:spChg>
        <pc:spChg chg="mod">
          <ac:chgData name="Lisa Plater" userId="3108f9e6-46bb-406e-962f-36880693622a" providerId="ADAL" clId="{4915C16F-F2BC-4F71-80F8-29E3A040A9FB}" dt="2026-03-09T13:02:07.676" v="33" actId="1076"/>
          <ac:spMkLst>
            <pc:docMk/>
            <pc:sldMk cId="312338147" sldId="5786"/>
            <ac:spMk id="6" creationId="{7197C3A8-4390-332F-0922-9ABDB1C28AA4}"/>
          </ac:spMkLst>
        </pc:spChg>
        <pc:spChg chg="mod">
          <ac:chgData name="Lisa Plater" userId="3108f9e6-46bb-406e-962f-36880693622a" providerId="ADAL" clId="{4915C16F-F2BC-4F71-80F8-29E3A040A9FB}" dt="2026-03-09T13:02:07.676" v="33" actId="1076"/>
          <ac:spMkLst>
            <pc:docMk/>
            <pc:sldMk cId="312338147" sldId="5786"/>
            <ac:spMk id="9" creationId="{52DDCDA2-C3F9-EC7E-F610-C7E1715EB674}"/>
          </ac:spMkLst>
        </pc:spChg>
        <pc:spChg chg="mod">
          <ac:chgData name="Lisa Plater" userId="3108f9e6-46bb-406e-962f-36880693622a" providerId="ADAL" clId="{4915C16F-F2BC-4F71-80F8-29E3A040A9FB}" dt="2026-03-09T13:02:07.676" v="33" actId="1076"/>
          <ac:spMkLst>
            <pc:docMk/>
            <pc:sldMk cId="312338147" sldId="5786"/>
            <ac:spMk id="10" creationId="{36F89CC1-CD3B-AA3D-499E-A4B45B227CC5}"/>
          </ac:spMkLst>
        </pc:spChg>
      </pc:sldChg>
      <pc:sldChg chg="modSp mod">
        <pc:chgData name="Lisa Plater" userId="3108f9e6-46bb-406e-962f-36880693622a" providerId="ADAL" clId="{4915C16F-F2BC-4F71-80F8-29E3A040A9FB}" dt="2026-03-09T12:59:15.800" v="32" actId="20577"/>
        <pc:sldMkLst>
          <pc:docMk/>
          <pc:sldMk cId="1414732774" sldId="5794"/>
        </pc:sldMkLst>
        <pc:graphicFrameChg chg="modGraphic">
          <ac:chgData name="Lisa Plater" userId="3108f9e6-46bb-406e-962f-36880693622a" providerId="ADAL" clId="{4915C16F-F2BC-4F71-80F8-29E3A040A9FB}" dt="2026-03-09T12:59:15.800" v="32" actId="20577"/>
          <ac:graphicFrameMkLst>
            <pc:docMk/>
            <pc:sldMk cId="1414732774" sldId="5794"/>
            <ac:graphicFrameMk id="2" creationId="{69B4B8C9-71F6-B030-FBA7-A03E65B14353}"/>
          </ac:graphicFrameMkLst>
        </pc:graphicFrameChg>
      </pc:sldChg>
      <pc:sldChg chg="modSp mod">
        <pc:chgData name="Lisa Plater" userId="3108f9e6-46bb-406e-962f-36880693622a" providerId="ADAL" clId="{4915C16F-F2BC-4F71-80F8-29E3A040A9FB}" dt="2026-03-09T12:59:01.769" v="30" actId="20577"/>
        <pc:sldMkLst>
          <pc:docMk/>
          <pc:sldMk cId="2657031931" sldId="9650"/>
        </pc:sldMkLst>
        <pc:graphicFrameChg chg="modGraphic">
          <ac:chgData name="Lisa Plater" userId="3108f9e6-46bb-406e-962f-36880693622a" providerId="ADAL" clId="{4915C16F-F2BC-4F71-80F8-29E3A040A9FB}" dt="2026-03-09T12:59:01.769" v="30" actId="20577"/>
          <ac:graphicFrameMkLst>
            <pc:docMk/>
            <pc:sldMk cId="2657031931" sldId="9650"/>
            <ac:graphicFrameMk id="4" creationId="{9BE2AF17-99C0-9B36-D8EC-3468A428FC4B}"/>
          </ac:graphicFrameMkLst>
        </pc:graphicFrameChg>
      </pc:sldChg>
      <pc:sldChg chg="modSp mod">
        <pc:chgData name="Lisa Plater" userId="3108f9e6-46bb-406e-962f-36880693622a" providerId="ADAL" clId="{4915C16F-F2BC-4F71-80F8-29E3A040A9FB}" dt="2026-03-09T12:58:35.991" v="20" actId="20577"/>
        <pc:sldMkLst>
          <pc:docMk/>
          <pc:sldMk cId="754749446" sldId="9651"/>
        </pc:sldMkLst>
        <pc:graphicFrameChg chg="modGraphic">
          <ac:chgData name="Lisa Plater" userId="3108f9e6-46bb-406e-962f-36880693622a" providerId="ADAL" clId="{4915C16F-F2BC-4F71-80F8-29E3A040A9FB}" dt="2026-03-09T12:58:35.991" v="20" actId="20577"/>
          <ac:graphicFrameMkLst>
            <pc:docMk/>
            <pc:sldMk cId="754749446" sldId="9651"/>
            <ac:graphicFrameMk id="2" creationId="{69B4B8C9-71F6-B030-FBA7-A03E65B14353}"/>
          </ac:graphicFrameMkLst>
        </pc:graphicFrameChg>
      </pc:sldChg>
      <pc:sldChg chg="modSp mod">
        <pc:chgData name="Lisa Plater" userId="3108f9e6-46bb-406e-962f-36880693622a" providerId="ADAL" clId="{4915C16F-F2BC-4F71-80F8-29E3A040A9FB}" dt="2026-03-09T12:57:40.268" v="0" actId="1076"/>
        <pc:sldMkLst>
          <pc:docMk/>
          <pc:sldMk cId="1569184340" sldId="9652"/>
        </pc:sldMkLst>
        <pc:spChg chg="mod">
          <ac:chgData name="Lisa Plater" userId="3108f9e6-46bb-406e-962f-36880693622a" providerId="ADAL" clId="{4915C16F-F2BC-4F71-80F8-29E3A040A9FB}" dt="2026-03-09T12:57:40.268" v="0" actId="1076"/>
          <ac:spMkLst>
            <pc:docMk/>
            <pc:sldMk cId="1569184340" sldId="9652"/>
            <ac:spMk id="3" creationId="{AF08C22A-70AF-AFE6-BAB3-26818522483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5</a:t>
          </a: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4DB53DC3-4257-456D-AFDF-5EBA01766CA4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gm:t>
    </dgm:pt>
    <dgm:pt modelId="{288E37E3-FB9E-4B39-98CC-33504C211BA5}" type="parTrans" cxnId="{6CD99075-1873-4725-8D28-63BCCC980114}">
      <dgm:prSet/>
      <dgm:spPr/>
      <dgm:t>
        <a:bodyPr/>
        <a:lstStyle/>
        <a:p>
          <a:endParaRPr lang="en-CA"/>
        </a:p>
      </dgm:t>
    </dgm:pt>
    <dgm:pt modelId="{7F59CF52-78BE-4BD4-A4F9-C1F8A043252E}" type="sibTrans" cxnId="{6CD99075-1873-4725-8D28-63BCCC980114}">
      <dgm:prSet/>
      <dgm:spPr/>
      <dgm:t>
        <a:bodyPr/>
        <a:lstStyle/>
        <a:p>
          <a:endParaRPr lang="en-CA"/>
        </a:p>
      </dgm:t>
    </dgm:pt>
    <dgm:pt modelId="{BBC09E34-ABA7-4C2A-9CC7-36C77D6A53DE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gm:t>
    </dgm:pt>
    <dgm:pt modelId="{FA89260F-9A1E-49FE-982C-10EAACFCDF6D}" type="parTrans" cxnId="{566EE85F-F28F-4F3F-B654-A53A5848C65D}">
      <dgm:prSet/>
      <dgm:spPr/>
      <dgm:t>
        <a:bodyPr/>
        <a:lstStyle/>
        <a:p>
          <a:endParaRPr lang="en-CA"/>
        </a:p>
      </dgm:t>
    </dgm:pt>
    <dgm:pt modelId="{DA40A801-64AE-4045-A329-A4580097E3AC}" type="sibTrans" cxnId="{566EE85F-F28F-4F3F-B654-A53A5848C65D}">
      <dgm:prSet/>
      <dgm:spPr/>
      <dgm:t>
        <a:bodyPr/>
        <a:lstStyle/>
        <a:p>
          <a:endParaRPr lang="en-CA"/>
        </a:p>
      </dgm:t>
    </dgm:pt>
    <dgm:pt modelId="{0901ECF0-0C4F-43E4-BB7F-2DDB1E648A21}">
      <dgm:prSet custT="1"/>
      <dgm:spPr>
        <a:solidFill>
          <a:schemeClr val="accent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gm:t>
    </dgm:pt>
    <dgm:pt modelId="{25AD4288-3AAE-4893-B1DE-58BE29D23F19}" type="parTrans" cxnId="{387D5E4E-D575-41A8-B256-59A7EA38C529}">
      <dgm:prSet/>
      <dgm:spPr/>
      <dgm:t>
        <a:bodyPr/>
        <a:lstStyle/>
        <a:p>
          <a:endParaRPr lang="en-CA"/>
        </a:p>
      </dgm:t>
    </dgm:pt>
    <dgm:pt modelId="{2BC5B667-61AC-4B1A-AC5E-64033941CB0A}" type="sibTrans" cxnId="{387D5E4E-D575-41A8-B256-59A7EA38C529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E901E8B-9CEE-4F9A-B54A-34985F265E7F}" type="pres">
      <dgm:prSet presAssocID="{BBC09E34-ABA7-4C2A-9CC7-36C77D6A53DE}" presName="Name8" presStyleCnt="0"/>
      <dgm:spPr/>
    </dgm:pt>
    <dgm:pt modelId="{7C86E07A-48C9-4291-9B48-2FC7CBB64D9A}" type="pres">
      <dgm:prSet presAssocID="{BBC09E34-ABA7-4C2A-9CC7-36C77D6A53DE}" presName="level" presStyleLbl="node1" presStyleIdx="2" presStyleCnt="5">
        <dgm:presLayoutVars>
          <dgm:chMax val="1"/>
          <dgm:bulletEnabled val="1"/>
        </dgm:presLayoutVars>
      </dgm:prSet>
      <dgm:spPr/>
    </dgm:pt>
    <dgm:pt modelId="{64FA526D-ECA0-47CA-B891-D420057AB050}" type="pres">
      <dgm:prSet presAssocID="{BBC09E34-ABA7-4C2A-9CC7-36C77D6A53D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78E1EB3-7DF2-4412-95DF-1C085CB36F8D}" type="pres">
      <dgm:prSet presAssocID="{4DB53DC3-4257-456D-AFDF-5EBA01766CA4}" presName="Name8" presStyleCnt="0"/>
      <dgm:spPr/>
    </dgm:pt>
    <dgm:pt modelId="{38A6F091-3DE8-431A-941A-C2BCE70CF452}" type="pres">
      <dgm:prSet presAssocID="{4DB53DC3-4257-456D-AFDF-5EBA01766CA4}" presName="level" presStyleLbl="node1" presStyleIdx="3" presStyleCnt="5">
        <dgm:presLayoutVars>
          <dgm:chMax val="1"/>
          <dgm:bulletEnabled val="1"/>
        </dgm:presLayoutVars>
      </dgm:prSet>
      <dgm:spPr/>
    </dgm:pt>
    <dgm:pt modelId="{7D2B7820-9CE8-4F84-8CFC-867D2B80FD39}" type="pres">
      <dgm:prSet presAssocID="{4DB53DC3-4257-456D-AFDF-5EBA01766CA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7F058FF-8B13-40A2-98F2-939953543A6F}" type="pres">
      <dgm:prSet presAssocID="{0901ECF0-0C4F-43E4-BB7F-2DDB1E648A21}" presName="Name8" presStyleCnt="0"/>
      <dgm:spPr/>
    </dgm:pt>
    <dgm:pt modelId="{3D708D36-882D-470E-91BA-9B822CFAA9A2}" type="pres">
      <dgm:prSet presAssocID="{0901ECF0-0C4F-43E4-BB7F-2DDB1E648A21}" presName="level" presStyleLbl="node1" presStyleIdx="4" presStyleCnt="5">
        <dgm:presLayoutVars>
          <dgm:chMax val="1"/>
          <dgm:bulletEnabled val="1"/>
        </dgm:presLayoutVars>
      </dgm:prSet>
      <dgm:spPr/>
    </dgm:pt>
    <dgm:pt modelId="{0479EE2A-E982-400B-9C35-C2A40C8D2B09}" type="pres">
      <dgm:prSet presAssocID="{0901ECF0-0C4F-43E4-BB7F-2DDB1E648A2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566EE85F-F28F-4F3F-B654-A53A5848C65D}" srcId="{07F28585-B6D2-40B0-B6C6-521D776CBAB6}" destId="{BBC09E34-ABA7-4C2A-9CC7-36C77D6A53DE}" srcOrd="2" destOrd="0" parTransId="{FA89260F-9A1E-49FE-982C-10EAACFCDF6D}" sibTransId="{DA40A801-64AE-4045-A329-A4580097E3AC}"/>
    <dgm:cxn modelId="{7DC25B43-9298-425B-BC39-E06F60A1FA58}" type="presOf" srcId="{0901ECF0-0C4F-43E4-BB7F-2DDB1E648A21}" destId="{0479EE2A-E982-400B-9C35-C2A40C8D2B09}" srcOrd="1" destOrd="0" presId="urn:microsoft.com/office/officeart/2005/8/layout/pyramid1"/>
    <dgm:cxn modelId="{3C53F469-489E-45D1-BD4C-EF063349D8AF}" type="presOf" srcId="{4DB53DC3-4257-456D-AFDF-5EBA01766CA4}" destId="{38A6F091-3DE8-431A-941A-C2BCE70CF452}" srcOrd="0" destOrd="0" presId="urn:microsoft.com/office/officeart/2005/8/layout/pyramid1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387D5E4E-D575-41A8-B256-59A7EA38C529}" srcId="{07F28585-B6D2-40B0-B6C6-521D776CBAB6}" destId="{0901ECF0-0C4F-43E4-BB7F-2DDB1E648A21}" srcOrd="4" destOrd="0" parTransId="{25AD4288-3AAE-4893-B1DE-58BE29D23F19}" sibTransId="{2BC5B667-61AC-4B1A-AC5E-64033941CB0A}"/>
    <dgm:cxn modelId="{6CD99075-1873-4725-8D28-63BCCC980114}" srcId="{07F28585-B6D2-40B0-B6C6-521D776CBAB6}" destId="{4DB53DC3-4257-456D-AFDF-5EBA01766CA4}" srcOrd="3" destOrd="0" parTransId="{288E37E3-FB9E-4B39-98CC-33504C211BA5}" sibTransId="{7F59CF52-78BE-4BD4-A4F9-C1F8A043252E}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9EFFD4A3-44F2-4783-8558-2BF18942675B}" type="presOf" srcId="{BBC09E34-ABA7-4C2A-9CC7-36C77D6A53DE}" destId="{7C86E07A-48C9-4291-9B48-2FC7CBB64D9A}" srcOrd="0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BA37F1BD-6143-4372-A674-0871D0928592}" type="presOf" srcId="{BBC09E34-ABA7-4C2A-9CC7-36C77D6A53DE}" destId="{64FA526D-ECA0-47CA-B891-D420057AB050}" srcOrd="1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3CE844C7-D40B-4F6F-BE7A-5CB13BE4E5FD}" type="presOf" srcId="{4DB53DC3-4257-456D-AFDF-5EBA01766CA4}" destId="{7D2B7820-9CE8-4F84-8CFC-867D2B80FD39}" srcOrd="1" destOrd="0" presId="urn:microsoft.com/office/officeart/2005/8/layout/pyramid1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36F373E9-09CD-478A-876C-D5D2663ED170}" type="presOf" srcId="{0901ECF0-0C4F-43E4-BB7F-2DDB1E648A21}" destId="{3D708D36-882D-470E-91BA-9B822CFAA9A2}" srcOrd="0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2312D276-567C-4713-A00B-5554AC6EDE71}" type="presParOf" srcId="{377235D7-552E-430F-9793-DB52F2B3ECCA}" destId="{EE901E8B-9CEE-4F9A-B54A-34985F265E7F}" srcOrd="2" destOrd="0" presId="urn:microsoft.com/office/officeart/2005/8/layout/pyramid1"/>
    <dgm:cxn modelId="{9740362A-7C9F-4AF8-8C7D-DF1376E5621F}" type="presParOf" srcId="{EE901E8B-9CEE-4F9A-B54A-34985F265E7F}" destId="{7C86E07A-48C9-4291-9B48-2FC7CBB64D9A}" srcOrd="0" destOrd="0" presId="urn:microsoft.com/office/officeart/2005/8/layout/pyramid1"/>
    <dgm:cxn modelId="{6F64C35B-76DA-40FF-BBE6-5ED3828E9A12}" type="presParOf" srcId="{EE901E8B-9CEE-4F9A-B54A-34985F265E7F}" destId="{64FA526D-ECA0-47CA-B891-D420057AB050}" srcOrd="1" destOrd="0" presId="urn:microsoft.com/office/officeart/2005/8/layout/pyramid1"/>
    <dgm:cxn modelId="{ACA17E15-5694-4FCD-A4DD-9309326A161F}" type="presParOf" srcId="{377235D7-552E-430F-9793-DB52F2B3ECCA}" destId="{578E1EB3-7DF2-4412-95DF-1C085CB36F8D}" srcOrd="3" destOrd="0" presId="urn:microsoft.com/office/officeart/2005/8/layout/pyramid1"/>
    <dgm:cxn modelId="{F091186E-FA42-406B-9C44-0B2E2A1FF0AC}" type="presParOf" srcId="{578E1EB3-7DF2-4412-95DF-1C085CB36F8D}" destId="{38A6F091-3DE8-431A-941A-C2BCE70CF452}" srcOrd="0" destOrd="0" presId="urn:microsoft.com/office/officeart/2005/8/layout/pyramid1"/>
    <dgm:cxn modelId="{E9BFD813-F1E1-4929-B9FF-A2FA19B44E10}" type="presParOf" srcId="{578E1EB3-7DF2-4412-95DF-1C085CB36F8D}" destId="{7D2B7820-9CE8-4F84-8CFC-867D2B80FD39}" srcOrd="1" destOrd="0" presId="urn:microsoft.com/office/officeart/2005/8/layout/pyramid1"/>
    <dgm:cxn modelId="{3624E50D-4AE0-44F5-9827-D9FCEC33373A}" type="presParOf" srcId="{377235D7-552E-430F-9793-DB52F2B3ECCA}" destId="{F7F058FF-8B13-40A2-98F2-939953543A6F}" srcOrd="4" destOrd="0" presId="urn:microsoft.com/office/officeart/2005/8/layout/pyramid1"/>
    <dgm:cxn modelId="{7BB41B19-42C4-457F-8EA0-28AD33229D47}" type="presParOf" srcId="{F7F058FF-8B13-40A2-98F2-939953543A6F}" destId="{3D708D36-882D-470E-91BA-9B822CFAA9A2}" srcOrd="0" destOrd="0" presId="urn:microsoft.com/office/officeart/2005/8/layout/pyramid1"/>
    <dgm:cxn modelId="{1F53A6E1-1BA8-4AB5-B834-858490F50FA9}" type="presParOf" srcId="{F7F058FF-8B13-40A2-98F2-939953543A6F}" destId="{0479EE2A-E982-400B-9C35-C2A40C8D2B0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D754AF-D1FC-43EE-8C71-74130C2D5D87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6548CD-2813-4F63-925C-7ED77E0331C5}">
      <dgm:prSet phldrT="[Text]" custT="1"/>
      <dgm:spPr>
        <a:solidFill>
          <a:schemeClr val="bg2"/>
        </a:solidFill>
      </dgm:spPr>
      <dgm:t>
        <a:bodyPr/>
        <a:lstStyle/>
        <a:p>
          <a:r>
            <a:rPr lang="fr-CA" sz="3000" dirty="0">
              <a:latin typeface="Sun Life New Text" pitchFamily="2" charset="0"/>
            </a:rPr>
            <a:t>Mieux-être</a:t>
          </a:r>
          <a:endParaRPr lang="en-US" sz="3000" dirty="0">
            <a:latin typeface="Sun Life New Text" pitchFamily="2" charset="0"/>
          </a:endParaRPr>
        </a:p>
      </dgm:t>
    </dgm:pt>
    <dgm:pt modelId="{ED928018-2687-4D9B-AF35-1584F748043B}" type="parTrans" cxnId="{0B0891E2-C1F4-4E31-8F4B-18F91F66E872}">
      <dgm:prSet/>
      <dgm:spPr/>
      <dgm:t>
        <a:bodyPr/>
        <a:lstStyle/>
        <a:p>
          <a:endParaRPr lang="en-US"/>
        </a:p>
      </dgm:t>
    </dgm:pt>
    <dgm:pt modelId="{3C7CE29B-36D6-4DDE-8978-141A81CB4F90}" type="sibTrans" cxnId="{0B0891E2-C1F4-4E31-8F4B-18F91F66E872}">
      <dgm:prSet/>
      <dgm:spPr/>
      <dgm:t>
        <a:bodyPr/>
        <a:lstStyle/>
        <a:p>
          <a:endParaRPr lang="en-US"/>
        </a:p>
      </dgm:t>
    </dgm:pt>
    <dgm:pt modelId="{3D87B128-2153-44ED-A236-242AA18F0544}">
      <dgm:prSet phldrT="[Text]"/>
      <dgm:spPr>
        <a:solidFill>
          <a:srgbClr val="A59E8C"/>
        </a:solidFill>
      </dgm:spPr>
      <dgm:t>
        <a:bodyPr/>
        <a:lstStyle/>
        <a:p>
          <a:r>
            <a:rPr lang="fr-CA" dirty="0">
              <a:solidFill>
                <a:schemeClr val="tx1"/>
              </a:solidFill>
              <a:latin typeface="Sun Life New Text" pitchFamily="2" charset="0"/>
            </a:rPr>
            <a:t>Aspect mental</a:t>
          </a:r>
          <a:endParaRPr lang="en-US" dirty="0">
            <a:latin typeface="Sun Life New Text" pitchFamily="2" charset="0"/>
          </a:endParaRPr>
        </a:p>
      </dgm:t>
    </dgm:pt>
    <dgm:pt modelId="{57C97D39-7626-4477-84F0-8D8D3DC34694}" type="parTrans" cxnId="{20E5E762-F9B2-4778-A08D-738FAB08C772}">
      <dgm:prSet/>
      <dgm:spPr/>
      <dgm:t>
        <a:bodyPr/>
        <a:lstStyle/>
        <a:p>
          <a:endParaRPr lang="en-US"/>
        </a:p>
      </dgm:t>
    </dgm:pt>
    <dgm:pt modelId="{63EA56A0-5317-4372-A4CF-C1E1FB53DA3C}" type="sibTrans" cxnId="{20E5E762-F9B2-4778-A08D-738FAB08C772}">
      <dgm:prSet/>
      <dgm:spPr/>
      <dgm:t>
        <a:bodyPr/>
        <a:lstStyle/>
        <a:p>
          <a:endParaRPr lang="en-US"/>
        </a:p>
      </dgm:t>
    </dgm:pt>
    <dgm:pt modelId="{5686ADE1-E794-4EA2-B85A-CA2BD7FC5673}">
      <dgm:prSet phldrT="[Text]"/>
      <dgm:spPr>
        <a:solidFill>
          <a:schemeClr val="accent2"/>
        </a:solidFill>
      </dgm:spPr>
      <dgm:t>
        <a:bodyPr/>
        <a:lstStyle/>
        <a:p>
          <a:r>
            <a:rPr lang="fr-CA" dirty="0">
              <a:solidFill>
                <a:schemeClr val="tx1"/>
              </a:solidFill>
              <a:latin typeface="Sun Life New Text" pitchFamily="2" charset="0"/>
            </a:rPr>
            <a:t>Aspect physique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C3D30D79-7EED-4461-979D-6B5C56D429B0}" type="parTrans" cxnId="{1EEE8FBB-7C7D-4540-9B74-28F02585893D}">
      <dgm:prSet/>
      <dgm:spPr/>
      <dgm:t>
        <a:bodyPr/>
        <a:lstStyle/>
        <a:p>
          <a:endParaRPr lang="en-US"/>
        </a:p>
      </dgm:t>
    </dgm:pt>
    <dgm:pt modelId="{B8A8D65C-DF0F-445A-8B0E-4F20071C56A4}" type="sibTrans" cxnId="{1EEE8FBB-7C7D-4540-9B74-28F02585893D}">
      <dgm:prSet/>
      <dgm:spPr/>
      <dgm:t>
        <a:bodyPr/>
        <a:lstStyle/>
        <a:p>
          <a:endParaRPr lang="en-US"/>
        </a:p>
      </dgm:t>
    </dgm:pt>
    <dgm:pt modelId="{3910296A-C85E-47FA-98C5-2EF177FD0D8B}">
      <dgm:prSet phldrT="[Text]"/>
      <dgm:spPr>
        <a:solidFill>
          <a:srgbClr val="38758E"/>
        </a:solidFill>
      </dgm:spPr>
      <dgm:t>
        <a:bodyPr/>
        <a:lstStyle/>
        <a:p>
          <a:r>
            <a:rPr lang="fr-CA" dirty="0">
              <a:solidFill>
                <a:schemeClr val="bg1"/>
              </a:solidFill>
              <a:latin typeface="Sun Life New Text" pitchFamily="2" charset="0"/>
            </a:rPr>
            <a:t>Aspect financier</a:t>
          </a:r>
          <a:endParaRPr lang="en-US" dirty="0">
            <a:solidFill>
              <a:schemeClr val="bg1"/>
            </a:solidFill>
            <a:latin typeface="Sun Life New Text" pitchFamily="2" charset="0"/>
          </a:endParaRPr>
        </a:p>
      </dgm:t>
    </dgm:pt>
    <dgm:pt modelId="{230EF5A3-EBE0-4D2A-AA51-A6EAAA917869}" type="parTrans" cxnId="{19DAE40E-026E-4A6D-8618-0F760F98F881}">
      <dgm:prSet/>
      <dgm:spPr/>
      <dgm:t>
        <a:bodyPr/>
        <a:lstStyle/>
        <a:p>
          <a:endParaRPr lang="en-US"/>
        </a:p>
      </dgm:t>
    </dgm:pt>
    <dgm:pt modelId="{F1C505DE-6993-4AF4-B41F-905D25F07D24}" type="sibTrans" cxnId="{19DAE40E-026E-4A6D-8618-0F760F98F881}">
      <dgm:prSet/>
      <dgm:spPr/>
      <dgm:t>
        <a:bodyPr/>
        <a:lstStyle/>
        <a:p>
          <a:endParaRPr lang="en-US"/>
        </a:p>
      </dgm:t>
    </dgm:pt>
    <dgm:pt modelId="{010A98CA-111B-460E-8C9E-F4B87FA4FBD5}" type="pres">
      <dgm:prSet presAssocID="{C6D754AF-D1FC-43EE-8C71-74130C2D5D87}" presName="composite" presStyleCnt="0">
        <dgm:presLayoutVars>
          <dgm:chMax val="1"/>
          <dgm:dir/>
          <dgm:resizeHandles val="exact"/>
        </dgm:presLayoutVars>
      </dgm:prSet>
      <dgm:spPr/>
    </dgm:pt>
    <dgm:pt modelId="{93AA8372-B849-48A7-B288-6520ECB04A18}" type="pres">
      <dgm:prSet presAssocID="{C6D754AF-D1FC-43EE-8C71-74130C2D5D87}" presName="radial" presStyleCnt="0">
        <dgm:presLayoutVars>
          <dgm:animLvl val="ctr"/>
        </dgm:presLayoutVars>
      </dgm:prSet>
      <dgm:spPr/>
    </dgm:pt>
    <dgm:pt modelId="{3D727A23-0CC7-486C-912E-D2FFA63D3501}" type="pres">
      <dgm:prSet presAssocID="{B36548CD-2813-4F63-925C-7ED77E0331C5}" presName="centerShape" presStyleLbl="vennNode1" presStyleIdx="0" presStyleCnt="4"/>
      <dgm:spPr/>
    </dgm:pt>
    <dgm:pt modelId="{33CB334B-142D-4794-8B8C-CE1F5F37E0E5}" type="pres">
      <dgm:prSet presAssocID="{3D87B128-2153-44ED-A236-242AA18F0544}" presName="node" presStyleLbl="vennNode1" presStyleIdx="1" presStyleCnt="4">
        <dgm:presLayoutVars>
          <dgm:bulletEnabled val="1"/>
        </dgm:presLayoutVars>
      </dgm:prSet>
      <dgm:spPr/>
    </dgm:pt>
    <dgm:pt modelId="{45CF283B-EBC7-433F-92B9-959EE5FCC1C7}" type="pres">
      <dgm:prSet presAssocID="{5686ADE1-E794-4EA2-B85A-CA2BD7FC5673}" presName="node" presStyleLbl="vennNode1" presStyleIdx="2" presStyleCnt="4">
        <dgm:presLayoutVars>
          <dgm:bulletEnabled val="1"/>
        </dgm:presLayoutVars>
      </dgm:prSet>
      <dgm:spPr/>
    </dgm:pt>
    <dgm:pt modelId="{A53D297B-8647-4E8F-8885-0D5F04123030}" type="pres">
      <dgm:prSet presAssocID="{3910296A-C85E-47FA-98C5-2EF177FD0D8B}" presName="node" presStyleLbl="vennNode1" presStyleIdx="3" presStyleCnt="4">
        <dgm:presLayoutVars>
          <dgm:bulletEnabled val="1"/>
        </dgm:presLayoutVars>
      </dgm:prSet>
      <dgm:spPr/>
    </dgm:pt>
  </dgm:ptLst>
  <dgm:cxnLst>
    <dgm:cxn modelId="{656A3607-8F14-46A3-AAB7-62F30DC355C4}" type="presOf" srcId="{3910296A-C85E-47FA-98C5-2EF177FD0D8B}" destId="{A53D297B-8647-4E8F-8885-0D5F04123030}" srcOrd="0" destOrd="0" presId="urn:microsoft.com/office/officeart/2005/8/layout/radial3"/>
    <dgm:cxn modelId="{19DAE40E-026E-4A6D-8618-0F760F98F881}" srcId="{B36548CD-2813-4F63-925C-7ED77E0331C5}" destId="{3910296A-C85E-47FA-98C5-2EF177FD0D8B}" srcOrd="2" destOrd="0" parTransId="{230EF5A3-EBE0-4D2A-AA51-A6EAAA917869}" sibTransId="{F1C505DE-6993-4AF4-B41F-905D25F07D24}"/>
    <dgm:cxn modelId="{20E5E762-F9B2-4778-A08D-738FAB08C772}" srcId="{B36548CD-2813-4F63-925C-7ED77E0331C5}" destId="{3D87B128-2153-44ED-A236-242AA18F0544}" srcOrd="0" destOrd="0" parTransId="{57C97D39-7626-4477-84F0-8D8D3DC34694}" sibTransId="{63EA56A0-5317-4372-A4CF-C1E1FB53DA3C}"/>
    <dgm:cxn modelId="{01F22867-8833-4593-99D5-6EF7594C30D8}" type="presOf" srcId="{C6D754AF-D1FC-43EE-8C71-74130C2D5D87}" destId="{010A98CA-111B-460E-8C9E-F4B87FA4FBD5}" srcOrd="0" destOrd="0" presId="urn:microsoft.com/office/officeart/2005/8/layout/radial3"/>
    <dgm:cxn modelId="{6536E66A-7764-404A-8F2E-165D43DBB947}" type="presOf" srcId="{5686ADE1-E794-4EA2-B85A-CA2BD7FC5673}" destId="{45CF283B-EBC7-433F-92B9-959EE5FCC1C7}" srcOrd="0" destOrd="0" presId="urn:microsoft.com/office/officeart/2005/8/layout/radial3"/>
    <dgm:cxn modelId="{52A1E5A9-0CFF-4A10-8EB4-35FE22EDC89F}" type="presOf" srcId="{3D87B128-2153-44ED-A236-242AA18F0544}" destId="{33CB334B-142D-4794-8B8C-CE1F5F37E0E5}" srcOrd="0" destOrd="0" presId="urn:microsoft.com/office/officeart/2005/8/layout/radial3"/>
    <dgm:cxn modelId="{1F66B6AE-4C60-4CA6-91A2-C029A60D6DDF}" type="presOf" srcId="{B36548CD-2813-4F63-925C-7ED77E0331C5}" destId="{3D727A23-0CC7-486C-912E-D2FFA63D3501}" srcOrd="0" destOrd="0" presId="urn:microsoft.com/office/officeart/2005/8/layout/radial3"/>
    <dgm:cxn modelId="{1EEE8FBB-7C7D-4540-9B74-28F02585893D}" srcId="{B36548CD-2813-4F63-925C-7ED77E0331C5}" destId="{5686ADE1-E794-4EA2-B85A-CA2BD7FC5673}" srcOrd="1" destOrd="0" parTransId="{C3D30D79-7EED-4461-979D-6B5C56D429B0}" sibTransId="{B8A8D65C-DF0F-445A-8B0E-4F20071C56A4}"/>
    <dgm:cxn modelId="{0B0891E2-C1F4-4E31-8F4B-18F91F66E872}" srcId="{C6D754AF-D1FC-43EE-8C71-74130C2D5D87}" destId="{B36548CD-2813-4F63-925C-7ED77E0331C5}" srcOrd="0" destOrd="0" parTransId="{ED928018-2687-4D9B-AF35-1584F748043B}" sibTransId="{3C7CE29B-36D6-4DDE-8978-141A81CB4F90}"/>
    <dgm:cxn modelId="{3DA1F90B-E7FE-40ED-9683-5B1B3233E1FA}" type="presParOf" srcId="{010A98CA-111B-460E-8C9E-F4B87FA4FBD5}" destId="{93AA8372-B849-48A7-B288-6520ECB04A18}" srcOrd="0" destOrd="0" presId="urn:microsoft.com/office/officeart/2005/8/layout/radial3"/>
    <dgm:cxn modelId="{6FC6CC28-A1C1-4692-9522-7E16349F36F6}" type="presParOf" srcId="{93AA8372-B849-48A7-B288-6520ECB04A18}" destId="{3D727A23-0CC7-486C-912E-D2FFA63D3501}" srcOrd="0" destOrd="0" presId="urn:microsoft.com/office/officeart/2005/8/layout/radial3"/>
    <dgm:cxn modelId="{857F0DBF-B1EC-44BF-B547-FDB4A5214D50}" type="presParOf" srcId="{93AA8372-B849-48A7-B288-6520ECB04A18}" destId="{33CB334B-142D-4794-8B8C-CE1F5F37E0E5}" srcOrd="1" destOrd="0" presId="urn:microsoft.com/office/officeart/2005/8/layout/radial3"/>
    <dgm:cxn modelId="{05FF75A5-5BCD-440D-9ABD-FBDD55B8AE4C}" type="presParOf" srcId="{93AA8372-B849-48A7-B288-6520ECB04A18}" destId="{45CF283B-EBC7-433F-92B9-959EE5FCC1C7}" srcOrd="2" destOrd="0" presId="urn:microsoft.com/office/officeart/2005/8/layout/radial3"/>
    <dgm:cxn modelId="{EB235B0B-F0F3-4B31-B887-089C5C2BF136}" type="presParOf" srcId="{93AA8372-B849-48A7-B288-6520ECB04A18}" destId="{A53D297B-8647-4E8F-8885-0D5F0412303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BBC09E34-ABA7-4C2A-9CC7-36C77D6A53DE}">
      <dgm:prSet custT="1"/>
      <dgm:spPr>
        <a:solidFill>
          <a:srgbClr val="DDE6E1"/>
        </a:solidFill>
      </dgm:spPr>
      <dgm:t>
        <a:bodyPr/>
        <a:lstStyle/>
        <a:p>
          <a:r>
            <a:rPr kumimoji="0" lang="fr-CA" sz="14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j-ea"/>
              <a:cs typeface="Calibri"/>
            </a:rPr>
            <a:t>Événements incontrôlables</a:t>
          </a:r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FA89260F-9A1E-49FE-982C-10EAACFCDF6D}" type="parTrans" cxnId="{566EE85F-F28F-4F3F-B654-A53A5848C65D}">
      <dgm:prSet/>
      <dgm:spPr/>
      <dgm:t>
        <a:bodyPr/>
        <a:lstStyle/>
        <a:p>
          <a:endParaRPr lang="en-CA"/>
        </a:p>
      </dgm:t>
    </dgm:pt>
    <dgm:pt modelId="{DA40A801-64AE-4045-A329-A4580097E3AC}" type="sibTrans" cxnId="{566EE85F-F28F-4F3F-B654-A53A5848C65D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E901E8B-9CEE-4F9A-B54A-34985F265E7F}" type="pres">
      <dgm:prSet presAssocID="{BBC09E34-ABA7-4C2A-9CC7-36C77D6A53DE}" presName="Name8" presStyleCnt="0"/>
      <dgm:spPr/>
    </dgm:pt>
    <dgm:pt modelId="{7C86E07A-48C9-4291-9B48-2FC7CBB64D9A}" type="pres">
      <dgm:prSet presAssocID="{BBC09E34-ABA7-4C2A-9CC7-36C77D6A53DE}" presName="level" presStyleLbl="node1" presStyleIdx="2" presStyleCnt="5">
        <dgm:presLayoutVars>
          <dgm:chMax val="1"/>
          <dgm:bulletEnabled val="1"/>
        </dgm:presLayoutVars>
      </dgm:prSet>
      <dgm:spPr/>
    </dgm:pt>
    <dgm:pt modelId="{64FA526D-ECA0-47CA-B891-D420057AB050}" type="pres">
      <dgm:prSet presAssocID="{BBC09E34-ABA7-4C2A-9CC7-36C77D6A53D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566EE85F-F28F-4F3F-B654-A53A5848C65D}" srcId="{07F28585-B6D2-40B0-B6C6-521D776CBAB6}" destId="{BBC09E34-ABA7-4C2A-9CC7-36C77D6A53DE}" srcOrd="2" destOrd="0" parTransId="{FA89260F-9A1E-49FE-982C-10EAACFCDF6D}" sibTransId="{DA40A801-64AE-4045-A329-A4580097E3AC}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9EFFD4A3-44F2-4783-8558-2BF18942675B}" type="presOf" srcId="{BBC09E34-ABA7-4C2A-9CC7-36C77D6A53DE}" destId="{7C86E07A-48C9-4291-9B48-2FC7CBB64D9A}" srcOrd="0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BA37F1BD-6143-4372-A674-0871D0928592}" type="presOf" srcId="{BBC09E34-ABA7-4C2A-9CC7-36C77D6A53DE}" destId="{64FA526D-ECA0-47CA-B891-D420057AB050}" srcOrd="1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2312D276-567C-4713-A00B-5554AC6EDE71}" type="presParOf" srcId="{377235D7-552E-430F-9793-DB52F2B3ECCA}" destId="{EE901E8B-9CEE-4F9A-B54A-34985F265E7F}" srcOrd="2" destOrd="0" presId="urn:microsoft.com/office/officeart/2005/8/layout/pyramid1"/>
    <dgm:cxn modelId="{9740362A-7C9F-4AF8-8C7D-DF1376E5621F}" type="presParOf" srcId="{EE901E8B-9CEE-4F9A-B54A-34985F265E7F}" destId="{7C86E07A-48C9-4291-9B48-2FC7CBB64D9A}" srcOrd="0" destOrd="0" presId="urn:microsoft.com/office/officeart/2005/8/layout/pyramid1"/>
    <dgm:cxn modelId="{6F64C35B-76DA-40FF-BBE6-5ED3828E9A12}" type="presParOf" srcId="{EE901E8B-9CEE-4F9A-B54A-34985F265E7F}" destId="{64FA526D-ECA0-47CA-B891-D420057AB050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r>
            <a:rPr lang="fr-CA" sz="1300" b="1" noProof="0" dirty="0">
              <a:latin typeface="Sun Life New Text" pitchFamily="2" charset="0"/>
            </a:rPr>
            <a:t>Priorités personnelles</a:t>
          </a:r>
          <a:endParaRPr lang="en-US" sz="13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ABDE62E2-60DE-416C-82ED-ED9C9FB5CDA0}">
      <dgm:prSet custT="1"/>
      <dgm:spPr>
        <a:solidFill>
          <a:schemeClr val="accent2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12C0B31-5E17-45AA-ACA7-E7619BC51FFB}" type="parTrans" cxnId="{9763B1A1-6A5C-46CB-A504-46EDBADA5570}">
      <dgm:prSet/>
      <dgm:spPr/>
      <dgm:t>
        <a:bodyPr/>
        <a:lstStyle/>
        <a:p>
          <a:endParaRPr lang="en-CA"/>
        </a:p>
      </dgm:t>
    </dgm:pt>
    <dgm:pt modelId="{D30DBCE6-87E9-4A5D-B3A1-57739001347D}" type="sibTrans" cxnId="{9763B1A1-6A5C-46CB-A504-46EDBADA5570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8426CB3-3F52-485B-897B-97024E523E85}" type="pres">
      <dgm:prSet presAssocID="{ABDE62E2-60DE-416C-82ED-ED9C9FB5CDA0}" presName="Name8" presStyleCnt="0"/>
      <dgm:spPr/>
    </dgm:pt>
    <dgm:pt modelId="{A8B75CC6-BB9E-43F6-9359-E412AC0BA03C}" type="pres">
      <dgm:prSet presAssocID="{ABDE62E2-60DE-416C-82ED-ED9C9FB5CDA0}" presName="level" presStyleLbl="node1" presStyleIdx="2" presStyleCnt="5">
        <dgm:presLayoutVars>
          <dgm:chMax val="1"/>
          <dgm:bulletEnabled val="1"/>
        </dgm:presLayoutVars>
      </dgm:prSet>
      <dgm:spPr/>
    </dgm:pt>
    <dgm:pt modelId="{8EC5AD8A-996F-43C3-A6B4-8B3B7CCB8B0A}" type="pres">
      <dgm:prSet presAssocID="{ABDE62E2-60DE-416C-82ED-ED9C9FB5CDA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2495BF82-2DE4-42A6-BFCB-D57AA6B751E4}" type="presOf" srcId="{ABDE62E2-60DE-416C-82ED-ED9C9FB5CDA0}" destId="{A8B75CC6-BB9E-43F6-9359-E412AC0BA03C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9763B1A1-6A5C-46CB-A504-46EDBADA5570}" srcId="{07F28585-B6D2-40B0-B6C6-521D776CBAB6}" destId="{ABDE62E2-60DE-416C-82ED-ED9C9FB5CDA0}" srcOrd="2" destOrd="0" parTransId="{C12C0B31-5E17-45AA-ACA7-E7619BC51FFB}" sibTransId="{D30DBCE6-87E9-4A5D-B3A1-57739001347D}"/>
    <dgm:cxn modelId="{274925A8-5B1A-4C17-948C-663EE62B4D18}" type="presOf" srcId="{ABDE62E2-60DE-416C-82ED-ED9C9FB5CDA0}" destId="{8EC5AD8A-996F-43C3-A6B4-8B3B7CCB8B0A}" srcOrd="1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1E678E4B-1A2C-459E-8EAC-2716E0CEAB5D}" type="presParOf" srcId="{377235D7-552E-430F-9793-DB52F2B3ECCA}" destId="{98426CB3-3F52-485B-897B-97024E523E85}" srcOrd="2" destOrd="0" presId="urn:microsoft.com/office/officeart/2005/8/layout/pyramid1"/>
    <dgm:cxn modelId="{B2DC7415-FCE7-4792-88F7-E3001AABDA93}" type="presParOf" srcId="{98426CB3-3F52-485B-897B-97024E523E85}" destId="{A8B75CC6-BB9E-43F6-9359-E412AC0BA03C}" srcOrd="0" destOrd="0" presId="urn:microsoft.com/office/officeart/2005/8/layout/pyramid1"/>
    <dgm:cxn modelId="{2538629B-AD8F-42E9-A93C-9687A8B62C99}" type="presParOf" srcId="{98426CB3-3F52-485B-897B-97024E523E85}" destId="{8EC5AD8A-996F-43C3-A6B4-8B3B7CCB8B0A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r>
            <a:rPr kumimoji="0" lang="fr-CA" sz="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j-ea"/>
              <a:cs typeface="Calibri"/>
            </a:rPr>
            <a:t>Occasions de croissance</a:t>
          </a:r>
          <a:endParaRPr lang="en-US" sz="8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ABDE62E2-60DE-416C-82ED-ED9C9FB5CDA0}">
      <dgm:prSet custT="1"/>
      <dgm:spPr>
        <a:solidFill>
          <a:schemeClr val="accent2"/>
        </a:solidFill>
      </dgm:spPr>
      <dgm:t>
        <a:bodyPr/>
        <a:lstStyle/>
        <a:p>
          <a:endParaRPr lang="en-US" sz="8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12C0B31-5E17-45AA-ACA7-E7619BC51FFB}" type="parTrans" cxnId="{9763B1A1-6A5C-46CB-A504-46EDBADA5570}">
      <dgm:prSet/>
      <dgm:spPr/>
      <dgm:t>
        <a:bodyPr/>
        <a:lstStyle/>
        <a:p>
          <a:endParaRPr lang="en-CA"/>
        </a:p>
      </dgm:t>
    </dgm:pt>
    <dgm:pt modelId="{D30DBCE6-87E9-4A5D-B3A1-57739001347D}" type="sibTrans" cxnId="{9763B1A1-6A5C-46CB-A504-46EDBADA5570}">
      <dgm:prSet/>
      <dgm:spPr/>
      <dgm:t>
        <a:bodyPr/>
        <a:lstStyle/>
        <a:p>
          <a:endParaRPr lang="en-CA"/>
        </a:p>
      </dgm:t>
    </dgm:pt>
    <dgm:pt modelId="{3B77570F-A98F-4DE4-AE6E-06603C0E66CB}">
      <dgm:prSet custT="1"/>
      <dgm:spPr>
        <a:solidFill>
          <a:schemeClr val="bg2"/>
        </a:solidFill>
      </dgm:spPr>
      <dgm:t>
        <a:bodyPr/>
        <a:lstStyle/>
        <a:p>
          <a:endParaRPr lang="en-US" sz="10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335A6725-CD0E-4A64-B098-BC121446455A}" type="parTrans" cxnId="{789D231B-23FB-4A1B-A6D9-FB1410D5F691}">
      <dgm:prSet/>
      <dgm:spPr/>
      <dgm:t>
        <a:bodyPr/>
        <a:lstStyle/>
        <a:p>
          <a:endParaRPr lang="en-CA"/>
        </a:p>
      </dgm:t>
    </dgm:pt>
    <dgm:pt modelId="{BE15A21E-E371-4C59-B669-A4B5C137B33D}" type="sibTrans" cxnId="{789D231B-23FB-4A1B-A6D9-FB1410D5F691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C5140C8-7770-4235-AB29-31B573E6A43B}" type="pres">
      <dgm:prSet presAssocID="{3B77570F-A98F-4DE4-AE6E-06603C0E66CB}" presName="Name8" presStyleCnt="0"/>
      <dgm:spPr/>
    </dgm:pt>
    <dgm:pt modelId="{EB1F5633-8F35-4300-98CE-E7E4EDCCAC28}" type="pres">
      <dgm:prSet presAssocID="{3B77570F-A98F-4DE4-AE6E-06603C0E66CB}" presName="level" presStyleLbl="node1" presStyleIdx="1" presStyleCnt="5">
        <dgm:presLayoutVars>
          <dgm:chMax val="1"/>
          <dgm:bulletEnabled val="1"/>
        </dgm:presLayoutVars>
      </dgm:prSet>
      <dgm:spPr/>
    </dgm:pt>
    <dgm:pt modelId="{70B238E4-FD94-463D-81A3-FBE4D8A1CA35}" type="pres">
      <dgm:prSet presAssocID="{3B77570F-A98F-4DE4-AE6E-06603C0E66C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8426CB3-3F52-485B-897B-97024E523E85}" type="pres">
      <dgm:prSet presAssocID="{ABDE62E2-60DE-416C-82ED-ED9C9FB5CDA0}" presName="Name8" presStyleCnt="0"/>
      <dgm:spPr/>
    </dgm:pt>
    <dgm:pt modelId="{A8B75CC6-BB9E-43F6-9359-E412AC0BA03C}" type="pres">
      <dgm:prSet presAssocID="{ABDE62E2-60DE-416C-82ED-ED9C9FB5CDA0}" presName="level" presStyleLbl="node1" presStyleIdx="2" presStyleCnt="5">
        <dgm:presLayoutVars>
          <dgm:chMax val="1"/>
          <dgm:bulletEnabled val="1"/>
        </dgm:presLayoutVars>
      </dgm:prSet>
      <dgm:spPr/>
    </dgm:pt>
    <dgm:pt modelId="{8EC5AD8A-996F-43C3-A6B4-8B3B7CCB8B0A}" type="pres">
      <dgm:prSet presAssocID="{ABDE62E2-60DE-416C-82ED-ED9C9FB5CDA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89D231B-23FB-4A1B-A6D9-FB1410D5F691}" srcId="{07F28585-B6D2-40B0-B6C6-521D776CBAB6}" destId="{3B77570F-A98F-4DE4-AE6E-06603C0E66CB}" srcOrd="1" destOrd="0" parTransId="{335A6725-CD0E-4A64-B098-BC121446455A}" sibTransId="{BE15A21E-E371-4C59-B669-A4B5C137B33D}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2495BF82-2DE4-42A6-BFCB-D57AA6B751E4}" type="presOf" srcId="{ABDE62E2-60DE-416C-82ED-ED9C9FB5CDA0}" destId="{A8B75CC6-BB9E-43F6-9359-E412AC0BA03C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41A54DA0-0236-4F9D-A0FE-A5C231E2AF26}" type="presOf" srcId="{3B77570F-A98F-4DE4-AE6E-06603C0E66CB}" destId="{EB1F5633-8F35-4300-98CE-E7E4EDCCAC28}" srcOrd="0" destOrd="0" presId="urn:microsoft.com/office/officeart/2005/8/layout/pyramid1"/>
    <dgm:cxn modelId="{9763B1A1-6A5C-46CB-A504-46EDBADA5570}" srcId="{07F28585-B6D2-40B0-B6C6-521D776CBAB6}" destId="{ABDE62E2-60DE-416C-82ED-ED9C9FB5CDA0}" srcOrd="2" destOrd="0" parTransId="{C12C0B31-5E17-45AA-ACA7-E7619BC51FFB}" sibTransId="{D30DBCE6-87E9-4A5D-B3A1-57739001347D}"/>
    <dgm:cxn modelId="{274925A8-5B1A-4C17-948C-663EE62B4D18}" type="presOf" srcId="{ABDE62E2-60DE-416C-82ED-ED9C9FB5CDA0}" destId="{8EC5AD8A-996F-43C3-A6B4-8B3B7CCB8B0A}" srcOrd="1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E776B7F9-DFB2-4493-9D62-863E8003493D}" type="presOf" srcId="{3B77570F-A98F-4DE4-AE6E-06603C0E66CB}" destId="{70B238E4-FD94-463D-81A3-FBE4D8A1CA35}" srcOrd="1" destOrd="0" presId="urn:microsoft.com/office/officeart/2005/8/layout/pyramid1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BC14D3A1-ADE1-4E37-8D55-ABBB7AA97442}" type="presParOf" srcId="{377235D7-552E-430F-9793-DB52F2B3ECCA}" destId="{1C5140C8-7770-4235-AB29-31B573E6A43B}" srcOrd="1" destOrd="0" presId="urn:microsoft.com/office/officeart/2005/8/layout/pyramid1"/>
    <dgm:cxn modelId="{15FE834F-4D6D-41B5-88B3-1E1F01B76083}" type="presParOf" srcId="{1C5140C8-7770-4235-AB29-31B573E6A43B}" destId="{EB1F5633-8F35-4300-98CE-E7E4EDCCAC28}" srcOrd="0" destOrd="0" presId="urn:microsoft.com/office/officeart/2005/8/layout/pyramid1"/>
    <dgm:cxn modelId="{5BBB088F-6FCE-476C-AAA2-8D374BC917A2}" type="presParOf" srcId="{1C5140C8-7770-4235-AB29-31B573E6A43B}" destId="{70B238E4-FD94-463D-81A3-FBE4D8A1CA35}" srcOrd="1" destOrd="0" presId="urn:microsoft.com/office/officeart/2005/8/layout/pyramid1"/>
    <dgm:cxn modelId="{1E678E4B-1A2C-459E-8EAC-2716E0CEAB5D}" type="presParOf" srcId="{377235D7-552E-430F-9793-DB52F2B3ECCA}" destId="{98426CB3-3F52-485B-897B-97024E523E85}" srcOrd="2" destOrd="0" presId="urn:microsoft.com/office/officeart/2005/8/layout/pyramid1"/>
    <dgm:cxn modelId="{B2DC7415-FCE7-4792-88F7-E3001AABDA93}" type="presParOf" srcId="{98426CB3-3F52-485B-897B-97024E523E85}" destId="{A8B75CC6-BB9E-43F6-9359-E412AC0BA03C}" srcOrd="0" destOrd="0" presId="urn:microsoft.com/office/officeart/2005/8/layout/pyramid1"/>
    <dgm:cxn modelId="{2538629B-AD8F-42E9-A93C-9687A8B62C99}" type="presParOf" srcId="{98426CB3-3F52-485B-897B-97024E523E85}" destId="{8EC5AD8A-996F-43C3-A6B4-8B3B7CCB8B0A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5</a:t>
          </a:r>
        </a:p>
      </dsp:txBody>
      <dsp:txXfrm>
        <a:off x="1568193" y="0"/>
        <a:ext cx="784096" cy="591973"/>
      </dsp:txXfrm>
    </dsp:sp>
    <dsp:sp modelId="{E2BD458A-7260-41D5-814B-5A4AF3934DC9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sp:txBody>
      <dsp:txXfrm>
        <a:off x="1450579" y="591973"/>
        <a:ext cx="1019325" cy="591973"/>
      </dsp:txXfrm>
    </dsp:sp>
    <dsp:sp modelId="{7C86E07A-48C9-4291-9B48-2FC7CBB64D9A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sp:txBody>
      <dsp:txXfrm>
        <a:off x="1195747" y="1183947"/>
        <a:ext cx="1528988" cy="591973"/>
      </dsp:txXfrm>
    </dsp:sp>
    <dsp:sp modelId="{38A6F091-3DE8-431A-941A-C2BCE70CF452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sp:txBody>
      <dsp:txXfrm>
        <a:off x="940916" y="1775921"/>
        <a:ext cx="2038651" cy="591973"/>
      </dsp:txXfrm>
    </dsp:sp>
    <dsp:sp modelId="{3D708D36-882D-470E-91BA-9B822CFAA9A2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sp:txBody>
      <dsp:txXfrm>
        <a:off x="686084" y="2367895"/>
        <a:ext cx="2548314" cy="5919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27A23-0CC7-486C-912E-D2FFA63D3501}">
      <dsp:nvSpPr>
        <dsp:cNvPr id="0" name=""/>
        <dsp:cNvSpPr/>
      </dsp:nvSpPr>
      <dsp:spPr>
        <a:xfrm>
          <a:off x="1494625" y="1018917"/>
          <a:ext cx="2137714" cy="2137714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 dirty="0">
              <a:latin typeface="Sun Life New Text" pitchFamily="2" charset="0"/>
            </a:rPr>
            <a:t>Mieux-être</a:t>
          </a:r>
          <a:endParaRPr lang="en-US" sz="3000" kern="1200" dirty="0">
            <a:latin typeface="Sun Life New Text" pitchFamily="2" charset="0"/>
          </a:endParaRPr>
        </a:p>
      </dsp:txBody>
      <dsp:txXfrm>
        <a:off x="1807686" y="1331978"/>
        <a:ext cx="1511592" cy="1511592"/>
      </dsp:txXfrm>
    </dsp:sp>
    <dsp:sp modelId="{33CB334B-142D-4794-8B8C-CE1F5F37E0E5}">
      <dsp:nvSpPr>
        <dsp:cNvPr id="0" name=""/>
        <dsp:cNvSpPr/>
      </dsp:nvSpPr>
      <dsp:spPr>
        <a:xfrm>
          <a:off x="2029054" y="162563"/>
          <a:ext cx="1068857" cy="1068857"/>
        </a:xfrm>
        <a:prstGeom prst="ellipse">
          <a:avLst/>
        </a:prstGeom>
        <a:solidFill>
          <a:srgbClr val="A59E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tx1"/>
              </a:solidFill>
              <a:latin typeface="Sun Life New Text" pitchFamily="2" charset="0"/>
            </a:rPr>
            <a:t>Aspect mental</a:t>
          </a:r>
          <a:endParaRPr lang="en-US" sz="1300" kern="1200" dirty="0">
            <a:latin typeface="Sun Life New Text" pitchFamily="2" charset="0"/>
          </a:endParaRPr>
        </a:p>
      </dsp:txBody>
      <dsp:txXfrm>
        <a:off x="2185584" y="319093"/>
        <a:ext cx="755797" cy="755797"/>
      </dsp:txXfrm>
    </dsp:sp>
    <dsp:sp modelId="{45CF283B-EBC7-433F-92B9-959EE5FCC1C7}">
      <dsp:nvSpPr>
        <dsp:cNvPr id="0" name=""/>
        <dsp:cNvSpPr/>
      </dsp:nvSpPr>
      <dsp:spPr>
        <a:xfrm>
          <a:off x="3233507" y="2248738"/>
          <a:ext cx="1068857" cy="1068857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tx1"/>
              </a:solidFill>
              <a:latin typeface="Sun Life New Text" pitchFamily="2" charset="0"/>
            </a:rPr>
            <a:t>Aspect physique</a:t>
          </a:r>
          <a:endParaRPr lang="en-US" sz="13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3390037" y="2405268"/>
        <a:ext cx="755797" cy="755797"/>
      </dsp:txXfrm>
    </dsp:sp>
    <dsp:sp modelId="{A53D297B-8647-4E8F-8885-0D5F04123030}">
      <dsp:nvSpPr>
        <dsp:cNvPr id="0" name=""/>
        <dsp:cNvSpPr/>
      </dsp:nvSpPr>
      <dsp:spPr>
        <a:xfrm>
          <a:off x="824600" y="2248738"/>
          <a:ext cx="1068857" cy="1068857"/>
        </a:xfrm>
        <a:prstGeom prst="ellipse">
          <a:avLst/>
        </a:prstGeom>
        <a:solidFill>
          <a:srgbClr val="3875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bg1"/>
              </a:solidFill>
              <a:latin typeface="Sun Life New Text" pitchFamily="2" charset="0"/>
            </a:rPr>
            <a:t>Aspect financier</a:t>
          </a:r>
          <a:endParaRPr lang="en-US" sz="1300" kern="1200" dirty="0">
            <a:solidFill>
              <a:schemeClr val="bg1"/>
            </a:solidFill>
            <a:latin typeface="Sun Life New Text" pitchFamily="2" charset="0"/>
          </a:endParaRPr>
        </a:p>
      </dsp:txBody>
      <dsp:txXfrm>
        <a:off x="981130" y="2405268"/>
        <a:ext cx="755797" cy="7557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68193" y="0"/>
        <a:ext cx="784096" cy="591973"/>
      </dsp:txXfrm>
    </dsp:sp>
    <dsp:sp modelId="{E2BD458A-7260-41D5-814B-5A4AF3934DC9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450579" y="591973"/>
        <a:ext cx="1019325" cy="591973"/>
      </dsp:txXfrm>
    </dsp:sp>
    <dsp:sp modelId="{7C86E07A-48C9-4291-9B48-2FC7CBB64D9A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CA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j-ea"/>
              <a:cs typeface="Calibri"/>
            </a:rPr>
            <a:t>Événements incontrôlables</a:t>
          </a: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195747" y="1183947"/>
        <a:ext cx="1528988" cy="591973"/>
      </dsp:txXfrm>
    </dsp:sp>
    <dsp:sp modelId="{9F144231-9C66-4B55-A2EE-ED70E89F0B29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40916" y="1775921"/>
        <a:ext cx="2038651" cy="591973"/>
      </dsp:txXfrm>
    </dsp:sp>
    <dsp:sp modelId="{AEB11AA3-D80D-400C-AA4E-9EEB2B6EFC56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686084" y="2367895"/>
        <a:ext cx="2548314" cy="5919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657171" y="0"/>
          <a:ext cx="828585" cy="629744"/>
        </a:xfrm>
        <a:prstGeom prst="trapezoid">
          <a:avLst>
            <a:gd name="adj" fmla="val 6578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657171" y="0"/>
        <a:ext cx="828585" cy="629744"/>
      </dsp:txXfrm>
    </dsp:sp>
    <dsp:sp modelId="{E2BD458A-7260-41D5-814B-5A4AF3934DC9}">
      <dsp:nvSpPr>
        <dsp:cNvPr id="0" name=""/>
        <dsp:cNvSpPr/>
      </dsp:nvSpPr>
      <dsp:spPr>
        <a:xfrm>
          <a:off x="1242878" y="629744"/>
          <a:ext cx="1657171" cy="629744"/>
        </a:xfrm>
        <a:prstGeom prst="trapezoid">
          <a:avLst>
            <a:gd name="adj" fmla="val 6578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b="1" kern="1200" noProof="0" dirty="0">
              <a:latin typeface="Sun Life New Text" pitchFamily="2" charset="0"/>
            </a:rPr>
            <a:t>Priorités personnelles</a:t>
          </a:r>
          <a:endParaRPr lang="en-US" sz="13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32883" y="629744"/>
        <a:ext cx="1077161" cy="629744"/>
      </dsp:txXfrm>
    </dsp:sp>
    <dsp:sp modelId="{A8B75CC6-BB9E-43F6-9359-E412AC0BA03C}">
      <dsp:nvSpPr>
        <dsp:cNvPr id="0" name=""/>
        <dsp:cNvSpPr/>
      </dsp:nvSpPr>
      <dsp:spPr>
        <a:xfrm>
          <a:off x="828585" y="1259489"/>
          <a:ext cx="2485757" cy="629744"/>
        </a:xfrm>
        <a:prstGeom prst="trapezoid">
          <a:avLst>
            <a:gd name="adj" fmla="val 6578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263593" y="1259489"/>
        <a:ext cx="1615742" cy="629744"/>
      </dsp:txXfrm>
    </dsp:sp>
    <dsp:sp modelId="{9F144231-9C66-4B55-A2EE-ED70E89F0B29}">
      <dsp:nvSpPr>
        <dsp:cNvPr id="0" name=""/>
        <dsp:cNvSpPr/>
      </dsp:nvSpPr>
      <dsp:spPr>
        <a:xfrm>
          <a:off x="414292" y="1889233"/>
          <a:ext cx="3314343" cy="629744"/>
        </a:xfrm>
        <a:prstGeom prst="trapezoid">
          <a:avLst>
            <a:gd name="adj" fmla="val 6578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94302" y="1889233"/>
        <a:ext cx="2154323" cy="629744"/>
      </dsp:txXfrm>
    </dsp:sp>
    <dsp:sp modelId="{AEB11AA3-D80D-400C-AA4E-9EEB2B6EFC56}">
      <dsp:nvSpPr>
        <dsp:cNvPr id="0" name=""/>
        <dsp:cNvSpPr/>
      </dsp:nvSpPr>
      <dsp:spPr>
        <a:xfrm>
          <a:off x="0" y="2518978"/>
          <a:ext cx="4142929" cy="629744"/>
        </a:xfrm>
        <a:prstGeom prst="trapezoid">
          <a:avLst>
            <a:gd name="adj" fmla="val 6578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725012" y="2518978"/>
        <a:ext cx="2692903" cy="6297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CA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j-ea"/>
              <a:cs typeface="Calibri"/>
            </a:rPr>
            <a:t>Occasions de croissance</a:t>
          </a:r>
          <a:endParaRPr lang="en-US" sz="8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68193" y="0"/>
        <a:ext cx="784096" cy="591973"/>
      </dsp:txXfrm>
    </dsp:sp>
    <dsp:sp modelId="{EB1F5633-8F35-4300-98CE-E7E4EDCCAC28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450579" y="591973"/>
        <a:ext cx="1019325" cy="591973"/>
      </dsp:txXfrm>
    </dsp:sp>
    <dsp:sp modelId="{A8B75CC6-BB9E-43F6-9359-E412AC0BA03C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195747" y="1183947"/>
        <a:ext cx="1528988" cy="591973"/>
      </dsp:txXfrm>
    </dsp:sp>
    <dsp:sp modelId="{9F144231-9C66-4B55-A2EE-ED70E89F0B29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40916" y="1775921"/>
        <a:ext cx="2038651" cy="591973"/>
      </dsp:txXfrm>
    </dsp:sp>
    <dsp:sp modelId="{AEB11AA3-D80D-400C-AA4E-9EEB2B6EFC56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686084" y="2367895"/>
        <a:ext cx="2548314" cy="591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67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372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615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fr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734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fr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365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2D581B-F440-4E36-A4C8-34F8B36E1B1C}" type="slidenum">
              <a:rPr kumimoji="0" lang="fr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6099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fr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5237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029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E1831-8A5F-B96A-09E9-6A4A006FA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261FEE-91C9-26A5-39EB-F1EB97366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76BCA1-D215-E714-6965-A036E00770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5B6D10-719B-C8D2-D336-728C5814C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820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00CEE-2D29-AEDA-A0BC-76BBF9666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2FB4BC-F6F7-5102-163E-23E95436A5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458F58-2B4F-B4AF-98AC-3EAC98EE4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26C451-383B-F587-819C-D4FB60D0A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27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516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417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58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878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01EC7-E9FE-BD1F-F69D-A27F98D79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9CBC3A-A9B6-7A83-C7CF-5D95C8AF2F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BDAFA3-2AA5-A400-42C4-DDAB09F5D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D5D8D4-FB43-C9EB-0DAC-0D0DBCD6AB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042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D409A-1787-D906-EC72-7B7E5BE8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94A95-3D2B-D086-49ED-78A0E18961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9A714E-FF0D-D2B4-689F-9C627558B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7CEBA-6A18-2211-307E-DB4A063478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86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B9708-1386-27AA-6149-E9263561C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FFD7FE-5CB0-D9E9-AFE8-9F2F750C7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1D39D-3AEB-6412-FF94-C52E234DF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54E02-815C-967C-671E-6C4F3FC54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54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303085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26241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6072578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61622659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9326312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627919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47447721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7509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1389427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10925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5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045444"/>
      </p:ext>
    </p:extLst>
  </p:cSld>
  <p:clrMapOvr>
    <a:masterClrMapping/>
  </p:clrMapOvr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91509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556642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1933976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1235882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5981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6989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330582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572128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11013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2829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2508831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9096303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42410370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2251425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748176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2565732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792272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9841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54139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5465798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911750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74841901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17806792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6750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6545225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14522966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28078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852050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12168-3976-456C-FA66-F44D7DD94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9B0967-A25F-432A-25ED-595D42D65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5C852-B23A-9851-93BD-2CAF9048D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E83B2-3565-02B4-C918-20450F69C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BF0A3-D3BD-2CFC-D7BB-EB7581827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9746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6042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09127-42AE-2A74-7651-CD48E4769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F2522-0EC1-C4C1-E8D0-041BCA09D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243E5-A1D6-8542-819E-7325D1CEF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D52F1-1DF2-3C64-BD8D-B97ED6075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3AEC5-AAF7-0A34-DD7F-B8E4BDD0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94812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26809-858F-3AC0-4CD4-2752B887A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3BAFB8-A421-4DB3-DDB9-CD1F4C40F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3A2B8-EB71-DDBC-D9ED-B51CE3B37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4196E-1255-7F0E-849E-FE366DAD6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AF599-24F2-EB40-568D-C90ADE198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318856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517D-B4C5-90D2-F465-E3D789513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E3FDF-4EE3-A9B7-BBF1-A8F1A401B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0A815-0134-F40F-303C-407B15440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3DF63-2955-EDEE-CBF0-F0FA7B94B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A787C-403D-2BD3-A02A-5C2A1E65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94186B-43D8-67F6-5770-64047137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560316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794FC-BF3D-C904-4C3C-E20503871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2052F-AFDC-A2F4-2CBB-963A9A1646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00E61-1CE5-D2C6-B37C-6A606D261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463ED-88A4-D306-8AC1-E5950D802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D0BAB8-10D5-D02B-FBAE-CA0B40F62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3779F8-0B07-B385-267C-5912CF67A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8E2FF0-92EE-6571-B846-E8E1BF5B8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5118D-3023-0CE0-EF6A-F210B6E8F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412527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868F3-433A-66BC-FA2D-148FAF8C6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FB0A26-6CEF-8240-B114-407E53F6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5B1DA3-316B-B08B-3A91-DAA80EBE6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5F0812-78FB-FCE2-C745-28C115994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94225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9A7D90-A3C2-AE28-03F4-64BFF3FE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3B33C0-84BE-6350-69DF-BF816F9AD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5DC092-76C5-429C-13D7-05140AFF0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679575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891AA-8035-7A46-43BC-6B5AB2510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0E66C-650F-B8B4-6F7D-CB00C615C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242E9F-1828-E1CF-4B3E-6EB8E0200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EFDE19-8989-841E-67B2-32CA73A9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08516-3424-1EB4-695F-54CB57013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14967-AA5E-272A-AEE0-8D26C644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2959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DEECB-2665-289B-1D95-858266570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C8437F-48CF-8260-EB97-B9E4ABAA2A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F3F0B2-499E-00CE-152B-DA9366014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829638-7CE3-9ACC-8BA0-2EB1D5FCD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EFC3A3-CED7-6EFC-B09C-05153CAC1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4B54E5-11FA-E493-DFE1-840E7705A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28715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951B-818E-0066-BB7D-63E63176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A26C58-09A4-BB35-F2FF-7CEE9FF31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08088-E4DF-CFB5-7F66-BBFF3BFE5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4EA98-9749-8674-FDB9-1AAB0BEF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DE99D-CEC0-58EB-EA2C-C3B2303D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981611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5DDCB8-FBEC-D84D-3046-76C7CA56E5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86424-B090-9EDE-7618-D14D94203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3A1C7-392E-DCE9-3777-B47832D1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AF80C-E1E7-03FE-06D7-3CF47680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9B95F-71C3-F18B-6D2D-3D742DDDA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7126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lvl="0"/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95058473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lvl="0"/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40065430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Table of</a:t>
            </a:r>
            <a:br>
              <a:rPr lang="en-US"/>
            </a:br>
            <a:r>
              <a:rPr lang="en-US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80240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395930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4746752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9381543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2306528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391659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86122415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3313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Large header </a:t>
            </a:r>
            <a:br>
              <a:rPr lang="en-US"/>
            </a:br>
            <a:r>
              <a:rPr lang="en-US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420698560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</a:t>
            </a:r>
            <a:r>
              <a:rPr lang="en-US"/>
              <a:t> </a:t>
            </a:r>
            <a:r>
              <a:rPr lang="en-US" err="1"/>
              <a:t>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54146367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</a:t>
            </a:r>
            <a:r>
              <a:rPr lang="en-US"/>
              <a:t> </a:t>
            </a:r>
            <a:r>
              <a:rPr lang="en-US" err="1"/>
              <a:t>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822725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0018418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3318477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472698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0927603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2997154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5093193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98637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68885148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973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979220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50302153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57682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8907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003768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91880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772437"/>
            <a:ext cx="2087563" cy="1387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857196" y="772437"/>
            <a:ext cx="2087563" cy="13871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5498492" y="772437"/>
            <a:ext cx="2087563" cy="13871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611650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618362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618362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7850B8A0-1285-0FA8-4A8B-D1E3C3A978E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752310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27430"/>
            <a:ext cx="4278279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381338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5DA307-5A6B-980D-340D-3289BBA8AA5F}"/>
              </a:ext>
            </a:extLst>
          </p:cNvPr>
          <p:cNvSpPr/>
          <p:nvPr userDrawn="1"/>
        </p:nvSpPr>
        <p:spPr>
          <a:xfrm>
            <a:off x="4572000" y="3427430"/>
            <a:ext cx="4356100" cy="1512888"/>
          </a:xfrm>
          <a:prstGeom prst="rect">
            <a:avLst/>
          </a:prstGeom>
          <a:solidFill>
            <a:srgbClr val="E0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901B2D2F-0236-6818-42FF-F89CF90D0E3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693378" y="3762548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315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4944969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18709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00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89822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184709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193739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302099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0166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7790495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3525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1510287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5268238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5549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610791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16751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63326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653885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033565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222573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0001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3574221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5022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466508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0820741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87191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60998"/>
      </p:ext>
    </p:extLst>
  </p:cSld>
  <p:clrMapOvr>
    <a:masterClrMapping/>
  </p:clrMapOvr>
  <p:hf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65550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772437"/>
            <a:ext cx="2087563" cy="1387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857196" y="772437"/>
            <a:ext cx="2087563" cy="13871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5498492" y="772437"/>
            <a:ext cx="2087563" cy="13871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611650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618362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618362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7850B8A0-1285-0FA8-4A8B-D1E3C3A978E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563815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27430"/>
            <a:ext cx="4278279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381338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5DA307-5A6B-980D-340D-3289BBA8AA5F}"/>
              </a:ext>
            </a:extLst>
          </p:cNvPr>
          <p:cNvSpPr/>
          <p:nvPr userDrawn="1"/>
        </p:nvSpPr>
        <p:spPr>
          <a:xfrm>
            <a:off x="4572000" y="3427430"/>
            <a:ext cx="4356100" cy="1512888"/>
          </a:xfrm>
          <a:prstGeom prst="rect">
            <a:avLst/>
          </a:prstGeom>
          <a:solidFill>
            <a:srgbClr val="E0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901B2D2F-0236-6818-42FF-F89CF90D0E3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693378" y="3762548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68774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75202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979618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160519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1944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6762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935123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8548585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675106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6387105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233865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1534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8327341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525130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8475748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6657287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2895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635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270832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2823109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25887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063557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063557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8" y="1086745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063557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1083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452204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621292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64562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414177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58310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52093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73384133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6215753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22955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167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22443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890907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404540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1252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3159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03966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13098783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8981177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4176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83738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slideLayout" Target="../slideLayouts/slideLayout5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slideLayout" Target="../slideLayouts/slideLayout85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26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88.xml"/><Relationship Id="rId21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5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23" Type="http://schemas.openxmlformats.org/officeDocument/2006/relationships/slideLayout" Target="../slideLayouts/slideLayout108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1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slideLayout" Target="../slideLayouts/slideLayout130.xml"/><Relationship Id="rId26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15.xml"/><Relationship Id="rId21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slideLayout" Target="../slideLayouts/slideLayout129.xml"/><Relationship Id="rId25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20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2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22.xml"/><Relationship Id="rId19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Relationship Id="rId22" Type="http://schemas.openxmlformats.org/officeDocument/2006/relationships/slideLayout" Target="../slideLayouts/slideLayout134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26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52.xml"/><Relationship Id="rId21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5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24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23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slideLayout" Target="../slideLayouts/slideLayout171.xml"/><Relationship Id="rId27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92" r:id="rId13"/>
    <p:sldLayoutId id="2147483694" r:id="rId14"/>
    <p:sldLayoutId id="2147483677" r:id="rId15"/>
    <p:sldLayoutId id="2147483665" r:id="rId16"/>
    <p:sldLayoutId id="2147483673" r:id="rId17"/>
    <p:sldLayoutId id="2147483667" r:id="rId18"/>
    <p:sldLayoutId id="2147483678" r:id="rId19"/>
    <p:sldLayoutId id="2147483679" r:id="rId20"/>
    <p:sldLayoutId id="2147483681" r:id="rId21"/>
    <p:sldLayoutId id="2147483683" r:id="rId22"/>
    <p:sldLayoutId id="2147483680" r:id="rId23"/>
    <p:sldLayoutId id="2147483682" r:id="rId24"/>
    <p:sldLayoutId id="2147483691" r:id="rId25"/>
    <p:sldLayoutId id="2147483699" r:id="rId26"/>
    <p:sldLayoutId id="2147483717" r:id="rId27"/>
    <p:sldLayoutId id="2147483710" r:id="rId28"/>
    <p:sldLayoutId id="2147483718" r:id="rId29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90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  <p:sldLayoutId id="2147483812" r:id="rId17"/>
    <p:sldLayoutId id="2147483813" r:id="rId18"/>
    <p:sldLayoutId id="2147483814" r:id="rId19"/>
    <p:sldLayoutId id="2147483815" r:id="rId20"/>
    <p:sldLayoutId id="2147483816" r:id="rId21"/>
    <p:sldLayoutId id="2147483817" r:id="rId22"/>
    <p:sldLayoutId id="2147483818" r:id="rId23"/>
    <p:sldLayoutId id="2147483819" r:id="rId24"/>
    <p:sldLayoutId id="2147483820" r:id="rId25"/>
    <p:sldLayoutId id="2147483821" r:id="rId26"/>
    <p:sldLayoutId id="2147483822" r:id="rId27"/>
    <p:sldLayoutId id="2147483831" r:id="rId28"/>
    <p:sldLayoutId id="2147483838" r:id="rId29"/>
    <p:sldLayoutId id="2147483848" r:id="rId30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396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05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  <p:sldLayoutId id="2147483946" r:id="rId17"/>
    <p:sldLayoutId id="2147483947" r:id="rId18"/>
    <p:sldLayoutId id="2147483948" r:id="rId19"/>
    <p:sldLayoutId id="2147483949" r:id="rId20"/>
    <p:sldLayoutId id="2147483950" r:id="rId21"/>
    <p:sldLayoutId id="2147483951" r:id="rId22"/>
    <p:sldLayoutId id="2147483952" r:id="rId23"/>
    <p:sldLayoutId id="2147483953" r:id="rId24"/>
    <p:sldLayoutId id="2147483954" r:id="rId25"/>
    <p:sldLayoutId id="2147483955" r:id="rId26"/>
    <p:sldLayoutId id="2147483956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84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2" r:id="rId15"/>
    <p:sldLayoutId id="2147483973" r:id="rId16"/>
    <p:sldLayoutId id="2147483974" r:id="rId17"/>
    <p:sldLayoutId id="2147483975" r:id="rId18"/>
    <p:sldLayoutId id="2147483976" r:id="rId19"/>
    <p:sldLayoutId id="2147483977" r:id="rId20"/>
    <p:sldLayoutId id="2147483978" r:id="rId21"/>
    <p:sldLayoutId id="2147483979" r:id="rId22"/>
    <p:sldLayoutId id="2147483980" r:id="rId23"/>
    <p:sldLayoutId id="2147483981" r:id="rId24"/>
    <p:sldLayoutId id="2147483982" r:id="rId25"/>
    <p:sldLayoutId id="2147483983" r:id="rId26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98E772-257D-3CD2-BB81-79CF6FC60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F1947-8BA9-94D0-0D59-8A7EE6FB0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3E603-896C-30AE-E407-F3CC1F78F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22438-2C2B-4F2F-9250-B12C11569920}" type="datetimeFigureOut">
              <a:rPr lang="en-CA" smtClean="0"/>
              <a:t>2026-03-09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4EA1A-16E1-899D-2B56-54B0FF596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091B7-D020-A66E-ADC2-AB072660B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054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99036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396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  <p:sldLayoutId id="2147484009" r:id="rId13"/>
    <p:sldLayoutId id="2147484010" r:id="rId14"/>
    <p:sldLayoutId id="2147484011" r:id="rId15"/>
    <p:sldLayoutId id="2147484012" r:id="rId16"/>
    <p:sldLayoutId id="2147484013" r:id="rId17"/>
    <p:sldLayoutId id="2147484014" r:id="rId18"/>
    <p:sldLayoutId id="2147484015" r:id="rId19"/>
    <p:sldLayoutId id="2147484016" r:id="rId20"/>
    <p:sldLayoutId id="2147484017" r:id="rId21"/>
    <p:sldLayoutId id="2147484018" r:id="rId22"/>
    <p:sldLayoutId id="2147484019" r:id="rId23"/>
    <p:sldLayoutId id="2147484020" r:id="rId24"/>
    <p:sldLayoutId id="2147484021" r:id="rId25"/>
    <p:sldLayoutId id="2147484022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74.xml"/><Relationship Id="rId21" Type="http://schemas.openxmlformats.org/officeDocument/2006/relationships/image" Target="../media/image13.png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slideLayout" Target="../slideLayouts/slideLayout126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image" Target="../media/image12.png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24" Type="http://schemas.openxmlformats.org/officeDocument/2006/relationships/image" Target="../media/image16.svg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23" Type="http://schemas.openxmlformats.org/officeDocument/2006/relationships/image" Target="../media/image15.png"/><Relationship Id="rId10" Type="http://schemas.openxmlformats.org/officeDocument/2006/relationships/tags" Target="../tags/tag81.xml"/><Relationship Id="rId19" Type="http://schemas.openxmlformats.org/officeDocument/2006/relationships/image" Target="../media/image11.png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Relationship Id="rId2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image" Target="../media/image17.jpeg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92.xml"/><Relationship Id="rId10" Type="http://schemas.openxmlformats.org/officeDocument/2006/relationships/slideLayout" Target="../slideLayouts/slideLayout66.xml"/><Relationship Id="rId4" Type="http://schemas.openxmlformats.org/officeDocument/2006/relationships/tags" Target="../tags/tag91.xml"/><Relationship Id="rId9" Type="http://schemas.openxmlformats.org/officeDocument/2006/relationships/tags" Target="../tags/tag9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99.xml"/><Relationship Id="rId7" Type="http://schemas.openxmlformats.org/officeDocument/2006/relationships/slideLayout" Target="../slideLayouts/slideLayout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image" Target="../media/image16.svg"/><Relationship Id="rId4" Type="http://schemas.openxmlformats.org/officeDocument/2006/relationships/tags" Target="../tags/tag100.xml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145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9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13.xml"/><Relationship Id="rId7" Type="http://schemas.openxmlformats.org/officeDocument/2006/relationships/slideLayout" Target="../slideLayouts/slideLayout10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10" Type="http://schemas.openxmlformats.org/officeDocument/2006/relationships/image" Target="../media/image16.svg"/><Relationship Id="rId4" Type="http://schemas.openxmlformats.org/officeDocument/2006/relationships/tags" Target="../tags/tag114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18.jpe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18.xml"/><Relationship Id="rId16" Type="http://schemas.openxmlformats.org/officeDocument/2006/relationships/image" Target="../media/image21.jpeg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21.xml"/><Relationship Id="rId15" Type="http://schemas.openxmlformats.org/officeDocument/2006/relationships/image" Target="../media/image20.png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diagramColors" Target="../diagrams/colors5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diagramQuickStyle" Target="../diagrams/quickStyle5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diagramLayout" Target="../diagrams/layout5.xml"/><Relationship Id="rId5" Type="http://schemas.openxmlformats.org/officeDocument/2006/relationships/tags" Target="../tags/tag131.xml"/><Relationship Id="rId10" Type="http://schemas.openxmlformats.org/officeDocument/2006/relationships/diagramData" Target="../diagrams/data5.xml"/><Relationship Id="rId4" Type="http://schemas.openxmlformats.org/officeDocument/2006/relationships/tags" Target="../tags/tag130.xml"/><Relationship Id="rId9" Type="http://schemas.openxmlformats.org/officeDocument/2006/relationships/notesSlide" Target="../notesSlides/notesSlide17.xml"/><Relationship Id="rId14" Type="http://schemas.microsoft.com/office/2007/relationships/diagramDrawing" Target="../diagrams/drawing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image" Target="../media/image16.svg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image" Target="../media/image15.png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38.xml"/><Relationship Id="rId10" Type="http://schemas.openxmlformats.org/officeDocument/2006/relationships/slideLayout" Target="../slideLayouts/slideLayout94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image" Target="../media/image24.png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image" Target="../media/image23.png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hyperlink" Target="https://www.sunlife.ca/sl/financial-wellness/fr/" TargetMode="External"/><Relationship Id="rId5" Type="http://schemas.openxmlformats.org/officeDocument/2006/relationships/tags" Target="../tags/tag147.xml"/><Relationship Id="rId15" Type="http://schemas.openxmlformats.org/officeDocument/2006/relationships/image" Target="../media/image26.png"/><Relationship Id="rId10" Type="http://schemas.openxmlformats.org/officeDocument/2006/relationships/notesSlide" Target="../notesSlides/notesSlide19.xml"/><Relationship Id="rId4" Type="http://schemas.openxmlformats.org/officeDocument/2006/relationships/tags" Target="../tags/tag146.xml"/><Relationship Id="rId9" Type="http://schemas.openxmlformats.org/officeDocument/2006/relationships/slideLayout" Target="../slideLayouts/slideLayout159.xml"/><Relationship Id="rId1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diagramQuickStyle" Target="../diagrams/quickStyle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diagramLayout" Target="../diagrams/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diagramData" Target="../diagrams/data1.xml"/><Relationship Id="rId5" Type="http://schemas.openxmlformats.org/officeDocument/2006/relationships/tags" Target="../tags/tag8.xml"/><Relationship Id="rId15" Type="http://schemas.microsoft.com/office/2007/relationships/diagramDrawing" Target="../diagrams/drawing1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132.xml"/><Relationship Id="rId14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diagramDrawing" Target="../diagrams/drawing2.xml"/><Relationship Id="rId3" Type="http://schemas.openxmlformats.org/officeDocument/2006/relationships/tags" Target="../tags/tag14.xml"/><Relationship Id="rId7" Type="http://schemas.openxmlformats.org/officeDocument/2006/relationships/notesSlide" Target="../notesSlides/notesSlide3.xml"/><Relationship Id="rId12" Type="http://schemas.openxmlformats.org/officeDocument/2006/relationships/diagramColors" Target="../diagrams/colors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65.xml"/><Relationship Id="rId11" Type="http://schemas.openxmlformats.org/officeDocument/2006/relationships/diagramQuickStyle" Target="../diagrams/quickStyle2.xml"/><Relationship Id="rId5" Type="http://schemas.openxmlformats.org/officeDocument/2006/relationships/tags" Target="../tags/tag16.xml"/><Relationship Id="rId10" Type="http://schemas.openxmlformats.org/officeDocument/2006/relationships/diagramLayout" Target="../diagrams/layout2.xml"/><Relationship Id="rId4" Type="http://schemas.openxmlformats.org/officeDocument/2006/relationships/tags" Target="../tags/tag15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5.jpeg"/><Relationship Id="rId5" Type="http://schemas.openxmlformats.org/officeDocument/2006/relationships/tags" Target="../tags/tag21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6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95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diagramLayout" Target="../diagrams/layout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diagramData" Target="../diagrams/data3.xml"/><Relationship Id="rId2" Type="http://schemas.openxmlformats.org/officeDocument/2006/relationships/tags" Target="../tags/tag35.xml"/><Relationship Id="rId16" Type="http://schemas.microsoft.com/office/2007/relationships/diagramDrawing" Target="../diagrams/drawing3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38.xml"/><Relationship Id="rId15" Type="http://schemas.openxmlformats.org/officeDocument/2006/relationships/diagramColors" Target="../diagrams/colors3.xml"/><Relationship Id="rId10" Type="http://schemas.openxmlformats.org/officeDocument/2006/relationships/slideLayout" Target="../slideLayouts/slideLayout13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image" Target="../media/image7.jpe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47.xml"/><Relationship Id="rId10" Type="http://schemas.openxmlformats.org/officeDocument/2006/relationships/slideLayout" Target="../slideLayouts/slideLayout94.xml"/><Relationship Id="rId4" Type="http://schemas.openxmlformats.org/officeDocument/2006/relationships/tags" Target="../tags/tag46.xml"/><Relationship Id="rId9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Layout" Target="../slideLayouts/slideLayout102.xml"/><Relationship Id="rId2" Type="http://schemas.openxmlformats.org/officeDocument/2006/relationships/tags" Target="../tags/tag53.xml"/><Relationship Id="rId16" Type="http://schemas.openxmlformats.org/officeDocument/2006/relationships/image" Target="../media/image10.png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image" Target="../media/image9.pn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diagramLayout" Target="../diagrams/layout4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diagramData" Target="../diagrams/data4.xml"/><Relationship Id="rId2" Type="http://schemas.openxmlformats.org/officeDocument/2006/relationships/tags" Target="../tags/tag64.xml"/><Relationship Id="rId16" Type="http://schemas.microsoft.com/office/2007/relationships/diagramDrawing" Target="../diagrams/drawing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67.xml"/><Relationship Id="rId15" Type="http://schemas.openxmlformats.org/officeDocument/2006/relationships/diagramColors" Target="../diagrams/colors4.xml"/><Relationship Id="rId10" Type="http://schemas.openxmlformats.org/officeDocument/2006/relationships/slideLayout" Target="../slideLayouts/slideLayout132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F08C22A-70AF-AFE6-BAB3-268185224831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1" y="1751831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Passer votre parcours financier en revue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j-ea"/>
              <a:cs typeface="+mj-cs"/>
            </a:endParaRPr>
          </a:p>
        </p:txBody>
      </p:sp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744E7594-772C-CEFC-9F6C-0F68FC623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19692" r="19692"/>
          <a:stretch>
            <a:fillRect/>
          </a:stretch>
        </p:blipFill>
        <p:spPr>
          <a:xfrm>
            <a:off x="4627582" y="204788"/>
            <a:ext cx="4300517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84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BEF5C4-8417-C493-CAC0-865BED00D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Sun Life Sans"/>
                <a:ea typeface="+mn-ea"/>
                <a:cs typeface="+mn-cs"/>
                <a:sym typeface="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100000"/>
                </a:srgbClr>
              </a:solidFill>
              <a:effectLst/>
              <a:uLnTx/>
              <a:uFillTx/>
              <a:latin typeface="Sun Life Sans"/>
              <a:ea typeface="+mn-ea"/>
              <a:cs typeface="+mn-cs"/>
              <a:sym typeface=""/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1BCCB60-A739-80EB-3809-96D1DE672E89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18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Conseils pour gérer votre argent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266265F-D0B5-81E5-8E44-66181A2C254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25131" y="1647837"/>
            <a:ext cx="1731667" cy="288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Payez-vous d’abord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09550600-3CAF-66EB-D9B1-00CBA6112F3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6165" y="2222222"/>
            <a:ext cx="1870515" cy="1561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Tenez-en compte dans votre budget</a:t>
            </a:r>
          </a:p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Épargnez pour vous-même et regardez ensuite quelles dépenses vous pouvez vous permettre.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CA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A69DA4B-1CA0-323D-717D-6C723E28E247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579578" y="1652268"/>
            <a:ext cx="1919530" cy="4148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Il n’existe pas de règle universelle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CA" sz="1125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3770295-5C38-21B8-96DD-0448F85D9A6D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6"/>
            </p:custDataLst>
          </p:nvPr>
        </p:nvSpPr>
        <p:spPr>
          <a:xfrm>
            <a:off x="2480453" y="2220033"/>
            <a:ext cx="1827480" cy="1491918"/>
          </a:xfrm>
        </p:spPr>
        <p:txBody>
          <a:bodyPr/>
          <a:lstStyle/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Certains ont un régime d’épargne dans le cadre de leur travail.</a:t>
            </a:r>
          </a:p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Certains peuvent avoir des dettes portant un faible taux d’intérêt.</a:t>
            </a:r>
          </a:p>
          <a:p>
            <a:endParaRPr lang="fr-CA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1B18541-A377-1286-33D8-2EA61C3BB45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702119" y="1605266"/>
            <a:ext cx="138178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Fonds d’urgence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B7C2C-7456-A3FE-FE3F-611618438F5B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702119" y="2220033"/>
            <a:ext cx="1919531" cy="178572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Mieux vaut faire de petits pas vers l’épargne que de ne pas en faire du tout.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Gardez votre fonds d’urgence distinct de vos autres comptes d’épargne.</a:t>
            </a:r>
          </a:p>
          <a:p>
            <a:endParaRPr lang="fr-CA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FEE8F1F-F062-5BA4-F868-67E3DF7D50A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864506" y="1647837"/>
            <a:ext cx="196727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Priorité de vos dépenses</a:t>
            </a:r>
            <a:endParaRPr kumimoji="0" lang="fr-CA" sz="13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EB9BD3-60FC-0E58-0E63-2235A6E02816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6898447" y="2220033"/>
            <a:ext cx="1899388" cy="1630622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Ne comptez pas sur l’endettement.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fr-CA" sz="1200" kern="0" dirty="0">
                <a:solidFill>
                  <a:schemeClr val="tx1">
                    <a:lumMod val="100000"/>
                  </a:schemeClr>
                </a:solidFill>
                <a:latin typeface="Sun Life New Text"/>
                <a:ea typeface="Sun Life New Text"/>
                <a:cs typeface="Sun Life New Text"/>
                <a:sym typeface=""/>
              </a:rPr>
              <a:t>Épargner ou payer ses dettes? Parfois, la solution consiste à trouver un juste équilibre entre les deux.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353DD9-5714-66B6-615D-D350C5E55E9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23320" y="4450572"/>
            <a:ext cx="64906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Essayez d’épargner pour couvrir de 3 à 6 mois de dépenses courantes.</a:t>
            </a:r>
            <a:endParaRPr kumimoji="0" lang="fr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  <a:sym typeface="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41B42C-F0C6-222E-A804-BDA124A0E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80" y="1041564"/>
            <a:ext cx="288037" cy="288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3F624D-4625-66B4-5BA1-F990953A6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747" y="993895"/>
            <a:ext cx="274321" cy="2811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8562D50-76FA-B221-33D5-C84CCCB78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624" y="978047"/>
            <a:ext cx="229744" cy="2880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4FFA33-5C3B-3229-2F3A-CC261DC36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211" y="1056244"/>
            <a:ext cx="294895" cy="23660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1D569-24D2-2397-5022-11A0BBA88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03164" y="4311159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7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BBC0BF-7397-7EC7-7E9A-E756495A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6828097-57FA-A557-DCBC-B8DA03BF49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4" b="13334"/>
          <a:stretch>
            <a:fillRect/>
          </a:stretch>
        </p:blipFill>
        <p:spPr/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0D5BCD3-1070-17B0-6177-A75CB770ECEB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30492" y="102393"/>
            <a:ext cx="8353425" cy="83782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800" kern="100" dirty="0">
                <a:latin typeface="Sun Life New Display" pitchFamily="2" charset="0"/>
                <a:cs typeface="Times New Roman" panose="02020603050405020304" pitchFamily="18" charset="0"/>
              </a:rPr>
              <a:t>S</a:t>
            </a:r>
            <a:r>
              <a:rPr kumimoji="0" lang="fr-CA" sz="18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ources potentielles de revenus </a:t>
            </a:r>
            <a:br>
              <a:rPr kumimoji="0" lang="fr-CA" sz="18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fr-CA" sz="18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à la retraite</a:t>
            </a:r>
            <a:br>
              <a:rPr kumimoji="0" lang="en-CA" sz="18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sz="1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1CA8E479-02A6-60A3-728C-3B686CF6BA3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0492" y="929493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CA" sz="1400" b="1" u="sng" kern="1200" dirty="0">
                <a:effectLst/>
                <a:latin typeface="Sun Life New Display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Programmes de l’État :</a:t>
            </a:r>
            <a:endParaRPr lang="en-CA" sz="1400" b="1" u="sng" kern="100" dirty="0">
              <a:effectLst/>
              <a:latin typeface="Sun Life New Display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512AD167-DECA-AB08-27DE-4D71F6EF5FC9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32421" y="1283549"/>
            <a:ext cx="3958578" cy="10734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1200" b="0" kern="1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Régime de rentes du Québec (RRQ)/Régime de pensions du Canada (RPC)</a:t>
            </a:r>
            <a:endParaRPr lang="en-CA" sz="1200" b="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1200" b="0" kern="1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Sécurité de la vieillesse (SV)/Supplément de revenu garanti (SRG)</a:t>
            </a:r>
            <a:endParaRPr lang="en-CA" sz="1200" b="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1200" b="0" kern="1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Allocation</a:t>
            </a:r>
            <a:endParaRPr lang="en-CA" sz="1200" b="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CA" sz="12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4C5A7ED-6838-7752-6C64-7E5FC0995207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0492" y="2422344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CA" sz="1400" b="1" u="sng" kern="100" dirty="0">
                <a:effectLst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Sources de revenus principales :</a:t>
            </a:r>
            <a:endParaRPr lang="en-CA" sz="1400" b="1" u="sng" kern="100" dirty="0">
              <a:effectLst/>
              <a:latin typeface="Sun Life New Display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1D56B188-9871-2FCD-F2C1-D28CE19C17E6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215900" y="2799788"/>
            <a:ext cx="4198587" cy="8860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CA" sz="1200" kern="1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Régime de retraite de l’employeur</a:t>
            </a:r>
            <a:endParaRPr lang="en-CA" sz="12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CA" sz="1200" kern="1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Régime enregistré d’épargne-retraite (REER) personnel</a:t>
            </a:r>
          </a:p>
          <a:p>
            <a:pPr marL="17145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CA" sz="1200" kern="100" dirty="0">
                <a:solidFill>
                  <a:srgbClr val="000000"/>
                </a:solidFill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Compte d’épargne libre d’impôt (CELI)</a:t>
            </a:r>
            <a:endParaRPr lang="en-CA" sz="12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24ADDEA5-C179-2756-582B-C06A1F87D86D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30492" y="3649863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1400" b="1" u="sng" kern="100" dirty="0">
                <a:effectLst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Sources de revenus secondaires :</a:t>
            </a:r>
            <a:endParaRPr lang="en-CA" sz="1400" b="1" u="sng" kern="100" dirty="0">
              <a:effectLst/>
              <a:latin typeface="Sun Life New Display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0EA5EC96-35D9-8EE1-01F8-7DE876D702EE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232422" y="4029185"/>
            <a:ext cx="3414292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Maison</a:t>
            </a:r>
            <a:endParaRPr kumimoji="0" lang="en-CA" sz="1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Immeuble à revenu</a:t>
            </a:r>
            <a:endParaRPr kumimoji="0" lang="en-CA" sz="1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Autres épargnes</a:t>
            </a:r>
            <a:endParaRPr kumimoji="0" lang="en-CA" sz="1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007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Épargner pour la retraite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B4B8C9-71F6-B030-FBA7-A03E65B14353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38362939"/>
              </p:ext>
            </p:extLst>
          </p:nvPr>
        </p:nvGraphicFramePr>
        <p:xfrm>
          <a:off x="698041" y="775611"/>
          <a:ext cx="7871284" cy="34525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7815">
                  <a:extLst>
                    <a:ext uri="{9D8B030D-6E8A-4147-A177-3AD203B41FA5}">
                      <a16:colId xmlns:a16="http://schemas.microsoft.com/office/drawing/2014/main" val="3920185389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2701181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481409">
                <a:tc>
                  <a:txBody>
                    <a:bodyPr/>
                    <a:lstStyle/>
                    <a:p>
                      <a:endParaRPr lang="fr-CA" sz="1000" b="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000" b="1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Régime de retraite à cotisations déterminées (RRCD)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000" b="1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Régime enregistré d’épargne-retraite (REER)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654644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Plafond de cotisation annuel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35 390 $  (2026)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33 810 $*  (2026) </a:t>
                      </a:r>
                    </a:p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1185752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Imposition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Cotisations prélevées avant impôt.</a:t>
                      </a:r>
                    </a:p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Croissance à l’abri de l’impôt</a:t>
                      </a:r>
                      <a:r>
                        <a:rPr lang="fr-CA" sz="1000" baseline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algn="l"/>
                      <a:r>
                        <a:rPr lang="fr-CA" sz="1000" baseline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retraits sont imposables.  </a:t>
                      </a:r>
                    </a:p>
                    <a:p>
                      <a:pPr algn="l"/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Les retraits sont inclus dans le revenu imposable de l’année lorsque vous remplissez votre déclaration de revenus.</a:t>
                      </a:r>
                      <a:endParaRPr kumimoji="0" lang="fr-CA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CA" sz="1000" baseline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À l’abri de l’impôt. Les retraits sont imposables. </a:t>
                      </a:r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Les retraits sont inclus dans le revenu imposable de l’année lorsque vous remplissez votre déclaration de revenus, sauf s’ils sont admissibles au titre du régime d’accession à la propriété (RAP) ou du régime d’encouragement à l’éducation permanente (REEP).</a:t>
                      </a: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873712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Déclaration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Les cotisations sont indiquées sur votre feuillet T4 (et le Relevé 1 pour les participants du Québec)</a:t>
                      </a:r>
                    </a:p>
                    <a:p>
                      <a:pPr algn="l"/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Tout retrait est indiqué sur un feuillet T4A (et le Relevé 2 pour les participants du Québec).</a:t>
                      </a:r>
                      <a:endParaRPr kumimoji="0" lang="fr-CA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Cotisations – Reçus REER (2 par année).</a:t>
                      </a:r>
                      <a:endParaRPr lang="fr-CA" sz="1000" baseline="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CA" sz="1000" baseline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Retraits – Feuillet T4RSP (et Relevé 2 pour les participants du Québec</a:t>
                      </a:r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).</a:t>
                      </a: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9DB501-7924-EEC8-FCFF-ED1B7CA21E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18197" y="4285696"/>
            <a:ext cx="77874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Vous obtenez des droits de cotisation aux REER </a:t>
            </a:r>
            <a:r>
              <a:rPr kumimoji="0" lang="fr-CA" sz="13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après</a:t>
            </a: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avoir gagné un revenu et produit votre première déclaration de revenus.</a:t>
            </a:r>
            <a:endParaRPr kumimoji="0" lang="fr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932A1F-4EB4-05A5-3BFB-82EB91F1299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89057" y="4731990"/>
            <a:ext cx="40927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 Varie selon votre plafond personnel pour les REER.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Le RPDB, le REER de conjoint et le CELI peuvent aussi être utilisés pour l’épargne-retraite.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7A96705-963C-BE00-947C-1609721900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8041" y="4201362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49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Épargne-études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4F4CD4-69C2-A276-DFAE-78AFE1C050D3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9735000"/>
              </p:ext>
            </p:extLst>
          </p:nvPr>
        </p:nvGraphicFramePr>
        <p:xfrm>
          <a:off x="336986" y="865087"/>
          <a:ext cx="8111252" cy="36580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55626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4055626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51610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Sun Life New Display" pitchFamily="2" charset="0"/>
                          <a:ea typeface="+mn-ea"/>
                          <a:cs typeface="Calibri"/>
                        </a:rPr>
                        <a:t>Régime enregistré d’épargne-études (REEE)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200" b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Subvention canadienne pour l’épargne-études (SCEE)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706155">
                <a:tc>
                  <a:txBody>
                    <a:bodyPr/>
                    <a:lstStyle/>
                    <a:p>
                      <a:pPr marL="0" marR="0" lvl="0" indent="0" algn="l" defTabSz="411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8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Cotisations permises jusqu’au </a:t>
                      </a:r>
                      <a:r>
                        <a:rPr kumimoji="0" lang="fr-CA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31</a:t>
                      </a:r>
                      <a:r>
                        <a:rPr kumimoji="0" lang="fr-CA" sz="1100" b="1" i="0" u="none" strike="noStrike" kern="1200" cap="none" spc="0" normalizeH="0" baseline="30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e</a:t>
                      </a:r>
                      <a:r>
                        <a:rPr kumimoji="0" lang="fr-CA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 anniversaire</a:t>
                      </a: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 du contrat (fin de l’année)</a:t>
                      </a: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fr-CA" altLang="en-US" sz="110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CA" sz="1100" b="1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Subvention correspondant à 20 % </a:t>
                      </a:r>
                      <a:r>
                        <a:rPr lang="fr-CA" sz="1100" b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de la cotisation annuelle, jusqu’à un maximum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151332"/>
                  </a:ext>
                </a:extLst>
              </a:tr>
              <a:tr h="648788">
                <a:tc>
                  <a:txBody>
                    <a:bodyPr/>
                    <a:lstStyle/>
                    <a:p>
                      <a:pPr marL="0" marR="0" lvl="0" indent="0" algn="l" defTabSz="411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8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Cotisation maximale de </a:t>
                      </a:r>
                      <a:r>
                        <a:rPr kumimoji="0" lang="fr-CA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50 000 $ par bénéficiaire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CA" sz="110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Jusqu’à 500 $ par année par enfant admissible.</a:t>
                      </a:r>
                      <a:br>
                        <a:rPr lang="fr-CA" sz="110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</a:br>
                      <a:r>
                        <a:rPr lang="fr-CA" sz="110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Peut s’élever à 1 000 $ s’il y a des droits de cotisation inutilisés.</a:t>
                      </a:r>
                      <a:br>
                        <a:rPr lang="fr-CA" sz="110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</a:br>
                      <a:r>
                        <a:rPr lang="fr-CA" sz="110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7 200 $ à vie pour chaque enfant.</a:t>
                      </a: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fr-CA" sz="1100">
                        <a:solidFill>
                          <a:srgbClr val="FF0000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412596">
                <a:tc>
                  <a:txBody>
                    <a:bodyPr/>
                    <a:lstStyle/>
                    <a:p>
                      <a:pPr marL="0" marR="0" lvl="0" indent="0" algn="l" defTabSz="411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8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Cotisations </a:t>
                      </a:r>
                      <a:r>
                        <a:rPr kumimoji="0" lang="fr-CA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non</a:t>
                      </a: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 déductibles de l’impôt</a:t>
                      </a: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fr-CA" altLang="en-US" sz="110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11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8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r-CA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Si les fonds ne sont pas utilisés, la subvention (20 %) </a:t>
                      </a:r>
                      <a:r>
                        <a:rPr kumimoji="0" lang="fr-CA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doit être remboursée </a:t>
                      </a:r>
                      <a:r>
                        <a:rPr kumimoji="0" lang="fr-CA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au gouvernement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160275"/>
                  </a:ext>
                </a:extLst>
              </a:tr>
              <a:tr h="668124">
                <a:tc>
                  <a:txBody>
                    <a:bodyPr/>
                    <a:lstStyle/>
                    <a:p>
                      <a:pPr marL="0" marR="0" lvl="0" indent="0" algn="l" defTabSz="411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8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r-CA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Intérêts/gains imposables seulement </a:t>
                      </a:r>
                      <a:r>
                        <a:rPr kumimoji="0" lang="fr-CA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Calibri"/>
                        </a:rPr>
                        <a:t>au moment d’un retrait</a:t>
                      </a:r>
                    </a:p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fr-CA" altLang="en-US" sz="110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fr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6422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88DC011-806F-7BD0-F49E-2C14CDF103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23891" y="4817808"/>
            <a:ext cx="16514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alt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696158">
                    <a:lumMod val="75000"/>
                  </a:srgbClr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Source : www.canlearn.ca</a:t>
            </a:r>
          </a:p>
        </p:txBody>
      </p:sp>
    </p:spTree>
    <p:extLst>
      <p:ext uri="{BB962C8B-B14F-4D97-AF65-F5344CB8AC3E}">
        <p14:creationId xmlns:p14="http://schemas.microsoft.com/office/powerpoint/2010/main" val="182341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814"/>
    </mc:Choice>
    <mc:Fallback xmlns="">
      <p:transition spd="slow" advTm="5381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198B578-FB65-6CE0-9657-71384F0E4654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18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Épargner pour acheter une propriété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E2AF17-99C0-9B36-D8EC-3468A428FC4B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2103448"/>
              </p:ext>
            </p:extLst>
          </p:nvPr>
        </p:nvGraphicFramePr>
        <p:xfrm>
          <a:off x="639725" y="1028507"/>
          <a:ext cx="8186323" cy="2677727"/>
        </p:xfrm>
        <a:graphic>
          <a:graphicData uri="http://schemas.openxmlformats.org/drawingml/2006/table">
            <a:tbl>
              <a:tblPr firstRow="1" bandRow="1"/>
              <a:tblGrid>
                <a:gridCol w="1795390">
                  <a:extLst>
                    <a:ext uri="{9D8B030D-6E8A-4147-A177-3AD203B41FA5}">
                      <a16:colId xmlns:a16="http://schemas.microsoft.com/office/drawing/2014/main" val="744005337"/>
                    </a:ext>
                  </a:extLst>
                </a:gridCol>
                <a:gridCol w="3277824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3113109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3886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800" b="1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Arial" panose="020B0604020202020204" pitchFamily="34" charset="0"/>
                        </a:rPr>
                        <a:t>Compte d’épargne libre d’impôt pour l’achat d’une première propriété (CELIAPP)</a:t>
                      </a:r>
                      <a:endParaRPr lang="fr-CA" sz="1000" b="1" noProof="0" dirty="0">
                        <a:solidFill>
                          <a:srgbClr val="003946"/>
                        </a:solidFill>
                        <a:latin typeface="Sun Life New Display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b="1" i="0" kern="1200" noProof="0" dirty="0"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+mn-cs"/>
                        </a:rPr>
                        <a:t>Régime enregistré d’épargne-retraite (REER) – Régime d’accession à la propriété (RAP</a:t>
                      </a:r>
                      <a:r>
                        <a:rPr lang="fr-CA" sz="1000" b="1" noProof="0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5284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Plafond de cotisation annuel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CA" sz="9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8 000 $ par année une fois le compte ouvert*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33 810 $**  (2026)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6133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Cotisations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+mn-cs"/>
                        </a:rPr>
                        <a:t>Déductibles du revenu imposable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+mn-cs"/>
                        </a:rPr>
                        <a:t>Déductibles du revenu imposable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581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Croissance et retraits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Croissance à l’abri de l’impôt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Retraits libres d’impôt s’il s’agit d’un retrait admissible ou d’un montant désigné.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Croissance avec report d’impôt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Retraits libres d’impôt jusqu’à 60 000 $ si les critères sont respectés; sinon, les retraits sont imposables.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  <a:tr h="557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Faut-il rembourser les sommes retirées?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CA" sz="90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CA" sz="9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CA" sz="90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Oui</a:t>
                      </a:r>
                    </a:p>
                    <a:p>
                      <a:pPr algn="l"/>
                      <a:r>
                        <a:rPr lang="fr-CA" sz="9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Période de remboursement de 15 ans si le retrait a servi à un achat de propriété admissible.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2832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E9937FA-160C-B23B-DF95-E83490A6DD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52331" y="3914202"/>
            <a:ext cx="3179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Vous pouvez utiliser les deux produits!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3BCDE6-B98D-2F00-D7D3-54350BF7395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39552" y="4310563"/>
            <a:ext cx="9204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</a:t>
            </a: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 Maximum de 40 000 $ à vie.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** Varie selon votre plafond personnel pour les REER.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648042E-1192-9059-0AB3-F0CE4FF67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94331" y="3817923"/>
            <a:ext cx="469557" cy="4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31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Épargner pour différentes raisons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B4B8C9-71F6-B030-FBA7-A03E65B14353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09055235"/>
              </p:ext>
            </p:extLst>
          </p:nvPr>
        </p:nvGraphicFramePr>
        <p:xfrm>
          <a:off x="600874" y="703040"/>
          <a:ext cx="8353426" cy="32435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2519">
                  <a:extLst>
                    <a:ext uri="{9D8B030D-6E8A-4147-A177-3AD203B41FA5}">
                      <a16:colId xmlns:a16="http://schemas.microsoft.com/office/drawing/2014/main" val="3709267198"/>
                    </a:ext>
                  </a:extLst>
                </a:gridCol>
                <a:gridCol w="2890027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3520880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476806">
                <a:tc>
                  <a:txBody>
                    <a:bodyPr/>
                    <a:lstStyle/>
                    <a:p>
                      <a:endParaRPr lang="fr-CA" sz="1000" b="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000" b="1" noProof="0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Compte d’épargne libre d’impôt (CELI)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000" b="1" noProof="0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Régime d’épargne non enregistré (RENE)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648385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Plafond de cotisation annuel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7 000 $ (2026)*</a:t>
                      </a: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Aucun</a:t>
                      </a: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973528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Imposition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cotisations proviennent de sommes déjà imposées.</a:t>
                      </a: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revenus de placement s’accumulent à l’abri de l’impôt. </a:t>
                      </a:r>
                    </a:p>
                    <a:p>
                      <a:pPr algn="l"/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Aucun impôt payable au retrait.</a:t>
                      </a: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cotisations proviennent de sommes déjà imposées.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baseline="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revenus de placement et les gains en capital sont imposables chaque année</a:t>
                      </a:r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.</a:t>
                      </a:r>
                      <a:endParaRPr lang="fr-CA" sz="1000" baseline="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762597">
                <a:tc>
                  <a:txBody>
                    <a:bodyPr/>
                    <a:lstStyle/>
                    <a:p>
                      <a:pPr algn="l"/>
                      <a:r>
                        <a:rPr lang="fr-CA" sz="10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Déclaration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b="0" i="0" kern="1200" noProof="0" dirty="0"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Aucun feuillet n’est produit, mais vos cotisations et vos retraits sont déclarés chaque année à l’ARC.</a:t>
                      </a: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 revenus de placement et les gains et pertes en capital réalisés durant l’année sont déclarés sur des feuillets fiscaux qui vous sont envoyés et sont imposables chaque année</a:t>
                      </a:r>
                      <a:r>
                        <a:rPr lang="fr-CA" sz="1000" b="0" i="0" kern="1200" baseline="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.</a:t>
                      </a:r>
                      <a:r>
                        <a:rPr lang="fr-CA" sz="1000" b="0" i="0" kern="1200" noProof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 </a:t>
                      </a:r>
                      <a:endParaRPr lang="fr-CA" sz="1000" noProof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E661DAC-9098-BE3C-ECF6-7244FE322EF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1719" y="4133490"/>
            <a:ext cx="81369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L’âge </a:t>
            </a:r>
            <a:r>
              <a:rPr kumimoji="0" lang="fr-CA" sz="135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et</a:t>
            </a: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le lieu de résidence déterminent si une personne accumule des droits de cotisations aux CELI. </a:t>
            </a:r>
            <a:b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</a:br>
            <a:r>
              <a:rPr kumimoji="0" lang="fr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Pour cotiser à un CELI, il faut résider au Canada et avoir 18 ans ou plus.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7CB39BF-7E12-D687-E86B-9C79F806E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0874" y="4011910"/>
            <a:ext cx="520157" cy="5201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0934F2-2F8B-6DD5-E8BF-2B35005F6ED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0874" y="4670659"/>
            <a:ext cx="241284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 Varie selon votre plafond personnel pour les CELI.</a:t>
            </a:r>
          </a:p>
        </p:txBody>
      </p:sp>
    </p:spTree>
    <p:extLst>
      <p:ext uri="{BB962C8B-B14F-4D97-AF65-F5344CB8AC3E}">
        <p14:creationId xmlns:p14="http://schemas.microsoft.com/office/powerpoint/2010/main" val="1414732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9B2CCD11-F23A-A1BD-FCB4-8B1C72B3B390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 bwMode="auto">
          <a:xfrm>
            <a:off x="215900" y="-648855"/>
            <a:ext cx="3233899" cy="303935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en-US" sz="2100" dirty="0">
                <a:solidFill>
                  <a:srgbClr val="1F1F1F"/>
                </a:solidFill>
                <a:latin typeface="inherit"/>
              </a:rPr>
              <a:t>E</a:t>
            </a:r>
            <a:r>
              <a:rPr kumimoji="0" lang="fr-FR" altLang="en-US" sz="21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inherit"/>
              </a:rPr>
              <a:t>nvisagez de maintenir le cap</a:t>
            </a:r>
            <a:r>
              <a:rPr kumimoji="0" lang="fr-FR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965078-8585-CED1-2CD1-8D7058D77A5D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"/>
            </p:custDataLst>
          </p:nvPr>
        </p:nvSpPr>
        <p:spPr>
          <a:xfrm>
            <a:off x="5502385" y="382724"/>
            <a:ext cx="3641615" cy="355507"/>
          </a:xfrm>
        </p:spPr>
        <p:txBody>
          <a:bodyPr/>
          <a:lstStyle/>
          <a:p>
            <a:r>
              <a:rPr lang="fr-CA" sz="1400" dirty="0">
                <a:solidFill>
                  <a:schemeClr val="tx2"/>
                </a:solidFill>
                <a:latin typeface="Sun Life New Display" pitchFamily="2" charset="0"/>
              </a:rPr>
              <a:t>Réfléchissez à votre situation financière personnelle, et </a:t>
            </a:r>
            <a:r>
              <a:rPr lang="fr-CA" sz="1400" dirty="0" err="1">
                <a:solidFill>
                  <a:schemeClr val="tx2"/>
                </a:solidFill>
                <a:latin typeface="Sun Life New Display" pitchFamily="2" charset="0"/>
              </a:rPr>
              <a:t>posez-vous</a:t>
            </a:r>
            <a:r>
              <a:rPr lang="fr-CA" sz="1400" dirty="0">
                <a:solidFill>
                  <a:schemeClr val="tx2"/>
                </a:solidFill>
                <a:latin typeface="Sun Life New Display" pitchFamily="2" charset="0"/>
              </a:rPr>
              <a:t> les questions suivantes :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4E2EB7-4CF2-A9AB-EE00-B8E3A34ABC4B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>
          <a:xfrm>
            <a:off x="4772992" y="1273688"/>
            <a:ext cx="3982309" cy="990600"/>
          </a:xfrm>
        </p:spPr>
        <p:txBody>
          <a:bodyPr/>
          <a:lstStyle/>
          <a:p>
            <a:pPr marL="171450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CA" sz="1100">
                <a:latin typeface="Sun Life New Text" pitchFamily="2" charset="0"/>
              </a:rPr>
              <a:t>Ma situation financière ou mes objectifs d’épargne ont-ils changé?</a:t>
            </a:r>
          </a:p>
          <a:p>
            <a:pPr marL="171450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CA" sz="1100">
                <a:latin typeface="Sun Life New Text" pitchFamily="2" charset="0"/>
              </a:rPr>
              <a:t>Quand aurai-je besoin de mes placements?</a:t>
            </a:r>
          </a:p>
          <a:p>
            <a:pPr marL="171450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CA" sz="1100">
                <a:latin typeface="Sun Life New Text" pitchFamily="2" charset="0"/>
              </a:rPr>
              <a:t>Ai-je besoin de fonds maintenant ou plus tard?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EEC3D5-573C-FDEB-B4E2-9400C7A18163}"/>
              </a:ext>
            </a:extLst>
          </p:cNvPr>
          <p:cNvSpPr>
            <a:spLocks noGrp="1"/>
          </p:cNvSpPr>
          <p:nvPr>
            <p:ph type="body" sz="quarter" idx="47"/>
            <p:custDataLst>
              <p:tags r:id="rId4"/>
            </p:custDataLst>
          </p:nvPr>
        </p:nvSpPr>
        <p:spPr>
          <a:xfrm>
            <a:off x="1071100" y="2843874"/>
            <a:ext cx="3300921" cy="446016"/>
          </a:xfrm>
        </p:spPr>
        <p:txBody>
          <a:bodyPr/>
          <a:lstStyle/>
          <a:p>
            <a:r>
              <a:rPr lang="fr-CA" sz="1400" dirty="0">
                <a:solidFill>
                  <a:schemeClr val="tx2"/>
                </a:solidFill>
                <a:latin typeface="Sun Life New Display" pitchFamily="2" charset="0"/>
              </a:rPr>
              <a:t>Il pourrait être plus sage de conserver vos placements. Si vous vendez pendant le fléchissement des marchés, vous pourriez malheureusement :</a:t>
            </a:r>
            <a:endParaRPr lang="en-US" sz="1400" dirty="0">
              <a:solidFill>
                <a:schemeClr val="tx2"/>
              </a:solidFill>
              <a:latin typeface="Sun Life New Display" pitchFamily="2" charset="0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5B3DE2-8DA0-5217-85D3-E77B0BF32B72}"/>
              </a:ext>
            </a:extLst>
          </p:cNvPr>
          <p:cNvSpPr>
            <a:spLocks noGrp="1"/>
          </p:cNvSpPr>
          <p:nvPr>
            <p:ph type="body" sz="quarter" idx="48"/>
            <p:custDataLst>
              <p:tags r:id="rId5"/>
            </p:custDataLst>
          </p:nvPr>
        </p:nvSpPr>
        <p:spPr>
          <a:xfrm>
            <a:off x="389712" y="4000364"/>
            <a:ext cx="3982309" cy="99060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100">
                <a:latin typeface="Sun Life New Text" pitchFamily="2" charset="0"/>
              </a:rPr>
              <a:t>Réaliser des pertes en vendant à bas prix;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100">
                <a:latin typeface="Sun Life New Text" pitchFamily="2" charset="0"/>
              </a:rPr>
              <a:t>Rater la reprise du marché.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059D5E-1FD6-962E-0BA8-BBDCA53ACCD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80975" y="4655177"/>
            <a:ext cx="44275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Obtenez les conseils d’un professionnel compétent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A8C0009-2ACC-611C-8755-457A01157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32" b="1632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DE367F4-B64A-00CB-2B73-7FA98D2E74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12" y="2835046"/>
            <a:ext cx="499873" cy="52425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904F2B6-34ED-C2BB-8DAE-F4FAAAA28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2992" y="382724"/>
            <a:ext cx="560833" cy="512065"/>
          </a:xfrm>
          <a:prstGeom prst="rect">
            <a:avLst/>
          </a:prstGeom>
        </p:spPr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3B011CE-6A06-1DA1-D2D1-CD3A4BB66B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  <p:custDataLst>
              <p:tags r:id="rId10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78" b="99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6937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25A4F-315C-B7B6-4FB9-C5F60710E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A7C1D-3FEE-2849-4F39-C71587E27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4D4100-35F8-C68C-7584-478B05D76041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fr-CA" sz="1800" dirty="0">
                <a:latin typeface="Sun Life New Display" pitchFamily="2" charset="0"/>
              </a:rPr>
              <a:t>La pyramide de la planification financière </a:t>
            </a:r>
            <a:r>
              <a:rPr kumimoji="0" lang="fr-CA" sz="1800" i="0" u="none" strike="noStrike" kern="1200" cap="none" spc="0" normalizeH="0" baseline="0" noProof="0" dirty="0">
                <a:ln>
                  <a:noFill/>
                </a:ln>
                <a:solidFill>
                  <a:srgbClr val="003946"/>
                </a:solidFill>
                <a:effectLst/>
                <a:uLnTx/>
                <a:uFillTx/>
                <a:latin typeface="Sun Life New Display" pitchFamily="2" charset="0"/>
                <a:cs typeface="Calibri"/>
              </a:rPr>
              <a:t>Occasions de croissance</a:t>
            </a:r>
            <a:br>
              <a:rPr kumimoji="0" lang="fr-CA" sz="900" b="1" i="0" u="none" strike="noStrike" kern="1200" cap="none" spc="0" normalizeH="0" baseline="0" noProof="0" dirty="0">
                <a:ln>
                  <a:noFill/>
                </a:ln>
                <a:solidFill>
                  <a:srgbClr val="003946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</a:br>
            <a:r>
              <a:rPr lang="fr-CA" sz="900" dirty="0">
                <a:latin typeface="Sun Life New Display" pitchFamily="2" charset="0"/>
              </a:rPr>
              <a:t>: </a:t>
            </a:r>
            <a:br>
              <a:rPr lang="fr-CA" sz="900" dirty="0">
                <a:latin typeface="Sun Life New Display" pitchFamily="2" charset="0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425FEA72-A15C-2E09-646D-6D9819ECD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52260711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77772995-AC7C-4A74-3B92-A281F3A8A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3572692" y="1337727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950C1E6-8BA3-F758-7909-5CAEA0CFF85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10281" y="1115328"/>
            <a:ext cx="3384724" cy="648899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Préserve son patrimoine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3B3628-ACEF-BCA0-147A-F71C805A83F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10281" y="1902531"/>
            <a:ext cx="3384724" cy="648899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M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aximiser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sa richesse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01C0268-48A4-C39E-78CF-A773CEBFCAF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10281" y="2661842"/>
            <a:ext cx="3384724" cy="690504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S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écurité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financière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78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9E9B1-F48C-E131-373E-AE4C8DFDB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E38269-BC39-AAE3-5CCA-5306BD989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D97016-CBCC-E880-FD75-D30840804421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81013" y="333375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Si vous ne planifiez pas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6A9077-B635-7D06-6E34-681534FD4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3260" y="4308839"/>
            <a:ext cx="520157" cy="520157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55F977A-3DB0-2BFE-C0C0-FEEA36A32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4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275" r="25275"/>
          <a:stretch>
            <a:fillRect/>
          </a:stretch>
        </p:blipFill>
        <p:spPr>
          <a:xfrm>
            <a:off x="4713288" y="158750"/>
            <a:ext cx="4300537" cy="4730750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460FAF-F947-B01F-4E16-D579FDC7F48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6201" y="1036493"/>
            <a:ext cx="3869034" cy="64530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Utilisation inefficace des ressources.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185B56C-779E-6258-4BAA-8A1230CF640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80521" y="1782428"/>
            <a:ext cx="3869034" cy="64530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Manque de préparation pour faire face aux catastrophes.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40DC738-414C-20A4-84D9-92180F14B63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80521" y="2534190"/>
            <a:ext cx="3869034" cy="645300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chemeClr val="tx1"/>
              </a:buClr>
            </a:pPr>
            <a:r>
              <a:rPr lang="fr-CA" sz="1400" dirty="0">
                <a:solidFill>
                  <a:schemeClr val="tx1"/>
                </a:solidFill>
                <a:latin typeface="Sun Life New Text" pitchFamily="2" charset="0"/>
              </a:rPr>
              <a:t>Impôt à payer plus élevé que ce qui est nécessaire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BA98CDC-F199-A51F-449E-7B6DC7BE591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6201" y="3285950"/>
            <a:ext cx="3869034" cy="645299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chemeClr val="tx1"/>
              </a:buClr>
            </a:pPr>
            <a:r>
              <a:rPr lang="fr-CA" sz="1400" dirty="0">
                <a:solidFill>
                  <a:schemeClr val="tx1"/>
                </a:solidFill>
                <a:latin typeface="Sun Life New Text" pitchFamily="2" charset="0"/>
              </a:rPr>
              <a:t>Possible report du départ à la retraite; moins d’argent pour vivre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75DC1-9D6B-52B2-C8E2-825607EC354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54566" y="4344572"/>
            <a:ext cx="347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>
                <a:latin typeface="Sun Life New Text" pitchFamily="2" charset="0"/>
              </a:rPr>
              <a:t>Établir un plan financier et le revoir souvent vous aideront à réussir sur le plan financier.</a:t>
            </a:r>
          </a:p>
        </p:txBody>
      </p:sp>
    </p:spTree>
    <p:extLst>
      <p:ext uri="{BB962C8B-B14F-4D97-AF65-F5344CB8AC3E}">
        <p14:creationId xmlns:p14="http://schemas.microsoft.com/office/powerpoint/2010/main" val="757132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EB393B-4176-5506-A229-C051FF75D7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Comment </a:t>
            </a:r>
            <a:r>
              <a:rPr lang="en-CA" dirty="0" err="1"/>
              <a:t>communiquer</a:t>
            </a:r>
            <a:r>
              <a:rPr lang="en-CA" dirty="0"/>
              <a:t> avec la Sun Life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Application ma Sun Life mobile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8" y="1755777"/>
            <a:ext cx="2084867" cy="881063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Téléchargez l’application dès aujourd’hui à partir de Google Play ou de l’App Store d’Apple.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05FD9FF-7F66-F17D-EC15-B67280713E20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1"/>
            </p:custDataLst>
          </p:nvPr>
        </p:nvSpPr>
        <p:spPr>
          <a:xfrm>
            <a:off x="2479130" y="1285360"/>
            <a:ext cx="2080167" cy="140525"/>
          </a:xfrm>
        </p:spPr>
        <p:txBody>
          <a:bodyPr/>
          <a:lstStyle/>
          <a:p>
            <a:r>
              <a:rPr lang="en-US" sz="1000" dirty="0">
                <a:latin typeface="Sun Life New Display" pitchFamily="2" charset="0"/>
              </a:rPr>
              <a:t>masunlife.ca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85150C3-571A-28ED-9039-D0271A9BBC2C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2"/>
            </p:custDataLst>
          </p:nvPr>
        </p:nvSpPr>
        <p:spPr>
          <a:xfrm>
            <a:off x="2435413" y="1557340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Besoin d’aide? Ouvrez une session, puis cliquez sur </a:t>
            </a:r>
            <a:r>
              <a:rPr lang="fr-CA" sz="900" b="1" dirty="0">
                <a:solidFill>
                  <a:schemeClr val="tx1"/>
                </a:solidFill>
                <a:latin typeface="Sun Life New Text" pitchFamily="2" charset="0"/>
              </a:rPr>
              <a:t>clavardez maintenant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 pour échanger avec nous en direct.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0CF3EC-618D-1897-250A-81D22DFCCEC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964" y="3431436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5611DCF-4A0B-C1AC-E036-87F897E58B5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09498" y="373760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De 8 h à 20 h HE les jours ouvrables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F6CDCE3-BC8D-498E-9F65-8392BD22F2B6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608670" y="353963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Webinaires sur le mieux-être financier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70F7AB7-78E3-4500-65B9-B463C811CDAB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582620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monargent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63" y="2879194"/>
            <a:ext cx="536449" cy="426721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A1E7CF-C8D2-01CA-5D5D-DC40738DE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4"/>
          <a:srcRect t="13336" b="13336"/>
          <a:stretch>
            <a:fillRect/>
          </a:stretch>
        </p:blipFill>
        <p:spPr>
          <a:xfrm>
            <a:off x="4705045" y="204788"/>
            <a:ext cx="4300517" cy="4730750"/>
          </a:xfr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E9A64F-33ED-231A-4BFC-5549D381B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39" y="2979663"/>
            <a:ext cx="293202" cy="293202"/>
          </a:xfrm>
          <a:prstGeom prst="rect">
            <a:avLst/>
          </a:prstGeom>
        </p:spPr>
      </p:pic>
      <p:grpSp>
        <p:nvGrpSpPr>
          <p:cNvPr id="15" name="Graphic 5">
            <a:extLst>
              <a:ext uri="{FF2B5EF4-FFF2-40B4-BE49-F238E27FC236}">
                <a16:creationId xmlns:a16="http://schemas.microsoft.com/office/drawing/2014/main" id="{602390AF-0DB4-8C2F-922B-886054F7A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495720" y="790006"/>
            <a:ext cx="410384" cy="323838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0BFA0DFE-CBF2-FCC2-F04E-1B34A1AFD65E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75F9030B-58E1-DC0D-BD91-F29CA24AE844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0B7FB4D7-23CE-C1F2-9147-21454A9A226D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F37D7888-C0C3-F2E6-05C4-8F5DEC7DA90F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A5B7E34-E32E-8638-8019-609E866AE7EE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B7185123-213E-32DD-2C2F-97E7AA275B15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61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365D9D-630E-798A-1BD6-00817D5FF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CA" sz="600" b="1" i="0" u="none" strike="noStrike" kern="120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73C0BE-90F7-BAFB-F1DD-1C354061C094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348210" y="344458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CA" sz="1800" dirty="0">
                <a:latin typeface="Sun Life New Display" pitchFamily="2" charset="0"/>
              </a:rPr>
              <a:t>La pyramide de la planification financière, qu’est-ce que c’est?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A3DBCADF-C3AE-D898-6673-AB9C3431F6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931671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8E8FC8D-C94A-525F-AA7C-638FC6586CC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0921" y="143492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Occasions de croissance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AAD0D2-E674-5A2B-5BE0-9DA9678522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50921" y="202492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Priorités personnelles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3D289DE-7D62-6D01-5020-55949977B6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50921" y="2614911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Événements incontrôlables</a:t>
            </a:r>
            <a:endParaRPr lang="fr-CA" sz="1400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DB8B82-251D-9104-62F3-5F8E6485A32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50921" y="318363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Testament/mandat de protection</a:t>
            </a:r>
            <a:endParaRPr lang="fr-CA" sz="14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0BACF5-3661-FFE7-A480-65228D8BE50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50921" y="375234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aseline="0" dirty="0">
                <a:solidFill>
                  <a:schemeClr val="tx1"/>
                </a:solidFill>
                <a:latin typeface="Sun Life New Text" pitchFamily="2" charset="0"/>
              </a:rPr>
              <a:t>Parcours financier</a:t>
            </a:r>
          </a:p>
        </p:txBody>
      </p:sp>
    </p:spTree>
    <p:extLst>
      <p:ext uri="{BB962C8B-B14F-4D97-AF65-F5344CB8AC3E}">
        <p14:creationId xmlns:p14="http://schemas.microsoft.com/office/powerpoint/2010/main" val="1137607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39B4A5-9CCB-4F36-7C66-6DF30C904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F1B1290-9764-52E5-E0D1-7D201AFF4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  <p:custDataLst>
              <p:tags r:id="rId2"/>
            </p:custDataLst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16">
            <a:extLst>
              <a:ext uri="{FF2B5EF4-FFF2-40B4-BE49-F238E27FC236}">
                <a16:creationId xmlns:a16="http://schemas.microsoft.com/office/drawing/2014/main" id="{89228194-E5C5-6A40-3916-900D642EC4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10" r="15910"/>
          <a:stretch>
            <a:fillRect/>
          </a:stretch>
        </p:blipFill>
        <p:spPr>
          <a:xfrm>
            <a:off x="205626" y="151081"/>
            <a:ext cx="4366374" cy="4803196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85150DB1-D89D-3240-4C60-1F427E60B782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905893" y="369377"/>
            <a:ext cx="4138618" cy="16546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Votre plan pour la retraite</a:t>
            </a:r>
            <a:endParaRPr kumimoji="0" lang="en-CA" sz="1800" b="0" i="0" u="none" strike="noStrike" kern="1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 descr="A ven diagram showing Wellness at the centre and Financial, Physical and Mental as the overlapping circles">
            <a:extLst>
              <a:ext uri="{FF2B5EF4-FFF2-40B4-BE49-F238E27FC236}">
                <a16:creationId xmlns:a16="http://schemas.microsoft.com/office/drawing/2014/main" id="{75BCABE4-5306-E050-D6DE-84AD70912811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577600528"/>
              </p:ext>
            </p:extLst>
          </p:nvPr>
        </p:nvGraphicFramePr>
        <p:xfrm>
          <a:off x="4301706" y="1211232"/>
          <a:ext cx="5126966" cy="3480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921795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395923" y="517036"/>
            <a:ext cx="4164012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Un parcours financier vous aide à 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4FBD31E-41DB-E70A-5B33-949DE3162F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3"/>
            </p:custDataLst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80" b="11180"/>
          <a:stretch>
            <a:fillRect/>
          </a:stretch>
        </p:blipFill>
        <p:spPr>
          <a:xfrm>
            <a:off x="4673305" y="160252"/>
            <a:ext cx="430051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64F8FF4-3A62-8B23-3CE0-0A7F356C7E9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95923" y="144996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aseline="0" dirty="0">
                <a:solidFill>
                  <a:schemeClr val="tx1"/>
                </a:solidFill>
                <a:latin typeface="Sun Life New Text" pitchFamily="2" charset="0"/>
              </a:rPr>
              <a:t>Déterminer vos objectifs financiers prioritaires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DB25B65-7889-4452-B180-E64DBF6C882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5923" y="2001788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aseline="0" dirty="0">
                <a:solidFill>
                  <a:schemeClr val="tx1"/>
                </a:solidFill>
                <a:latin typeface="Sun Life New Text" pitchFamily="2" charset="0"/>
              </a:rPr>
              <a:t>Vous concentrer sur le portrait d’ensemble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97C3A8-4390-332F-0922-9ABDB1C28A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95923" y="255991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Moins vous préoccuper de l’argent</a:t>
            </a:r>
            <a:endParaRPr lang="en-US" sz="1400" b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DDCDA2-C3F9-EC7E-F610-C7E1715EB67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5923" y="3118046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361941" rtl="0" eaLnBrk="1" fontAlgn="auto" latinLnBrk="0" hangingPunct="1">
              <a:lnSpc>
                <a:spcPct val="114000"/>
              </a:lnSpc>
              <a:spcBef>
                <a:spcPts val="600"/>
              </a:spcBef>
              <a:spcAft>
                <a:spcPts val="270"/>
              </a:spcAft>
              <a:buClrTx/>
              <a:buSzPct val="100000"/>
              <a:tabLst/>
              <a:defRPr/>
            </a:pPr>
            <a:r>
              <a:rPr kumimoji="0" lang="fr-CA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Organiser vos finances.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F89CC1-CD3B-AA3D-499E-A4B45B227CC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5923" y="3676175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b="0" dirty="0">
                <a:solidFill>
                  <a:schemeClr val="tx1"/>
                </a:solidFill>
                <a:latin typeface="Sun Life New Text" pitchFamily="2" charset="0"/>
              </a:rPr>
              <a:t>Épargner pour atteindre vos objectifs</a:t>
            </a:r>
            <a:endParaRPr lang="en-US" sz="1400" b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3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873EF-87D1-55E8-70D0-80D94D82C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CA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Planifiez votre succession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64094" y="1104158"/>
            <a:ext cx="1836009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Testament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15900" y="1423350"/>
            <a:ext cx="3952064" cy="720725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- Fournit des directives concernant la distribution de votre succession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- Doit être mis à jour tous les 3 à 5 ans 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5620" y="2253748"/>
            <a:ext cx="3602272" cy="5064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Procuration  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64094" y="2622303"/>
            <a:ext cx="436232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Document juridique qui permet à quelqu’un d’agir pour vous</a:t>
            </a:r>
          </a:p>
          <a:p>
            <a:pPr marL="514334" marR="0" lvl="1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Décisions financières</a:t>
            </a:r>
          </a:p>
          <a:p>
            <a:pPr marL="514334" marR="0" lvl="1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Décisions liées à la santé 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25620" y="3612903"/>
            <a:ext cx="3200244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Bénéficiaire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329648" y="3876949"/>
            <a:ext cx="4242352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Toute personne (ou organisation) que vous désignez pour qu’elle reçoive votre actif à votre décès  </a:t>
            </a:r>
          </a:p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Vous devez revoir votre désignation de bénéficiaire régulièrement et la modifier quand votre situation change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C451984-3A2D-5F2A-44E7-8E00F17A5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9"/>
            </p:custDataLst>
          </p:nvPr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509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46268-910E-4036-FFCD-A591D81A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233A1C-C1E6-04D6-0D08-96CBBEE3FB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E04D6-C1FD-B1B9-5BC4-71415DA9F5F6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fr-CA" sz="1800" dirty="0">
                <a:latin typeface="Sun Life New Display" pitchFamily="2" charset="0"/>
              </a:rPr>
              <a:t>La pyramide de la planification financière 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: </a:t>
            </a:r>
            <a:r>
              <a:rPr kumimoji="0" lang="fr-CA" sz="1800" i="0" u="none" strike="noStrike" kern="1200" cap="none" spc="0" normalizeH="0" baseline="0" noProof="0" dirty="0">
                <a:ln>
                  <a:noFill/>
                </a:ln>
                <a:solidFill>
                  <a:srgbClr val="003946"/>
                </a:solidFill>
                <a:effectLst/>
                <a:uLnTx/>
                <a:uFillTx/>
                <a:latin typeface="Sun Life New Display" pitchFamily="2" charset="0"/>
                <a:cs typeface="Calibri"/>
              </a:rPr>
              <a:t>Événements incontrôlables</a:t>
            </a:r>
            <a:br>
              <a:rPr kumimoji="0" lang="fr-CA" sz="1800" i="0" u="none" strike="noStrike" kern="1200" cap="none" spc="0" normalizeH="0" baseline="0" noProof="0" dirty="0">
                <a:ln>
                  <a:noFill/>
                </a:ln>
                <a:solidFill>
                  <a:srgbClr val="003946"/>
                </a:solidFill>
                <a:effectLst/>
                <a:uLnTx/>
                <a:uFillTx/>
                <a:latin typeface="Sun Life New Display" pitchFamily="2" charset="0"/>
                <a:cs typeface="Calibri"/>
              </a:rPr>
            </a:b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63AD5825-891D-A014-F0B4-A185A9A87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47741574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CB82E59A-9F59-F0B8-2FF1-DC2B2E3C6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3726406" y="2515594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2B2F6D-C584-30A4-2F85-3F57CA8FF2D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20441" y="1474558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Perdre son autonomie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207EB19-DF43-9AFC-AFE9-DB8E1C80F56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20441" y="2083828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S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ouffrir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de maladie grave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3CEA418-1B25-20E5-3960-D1C391175C5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20441" y="267381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S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ouffrir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de problèmes de santé,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948BE8B-B34E-6645-C259-43E3401146B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20441" y="3242538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D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écéder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prématurément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0417F2C-63E0-35E7-3D5B-30271B35A2F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20441" y="3811257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D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evenir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invalide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15B4A-40B4-DF7B-0185-9461C5870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20F1105-4CE1-6055-5665-E33647C3D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65" r="19665"/>
          <a:stretch>
            <a:fillRect/>
          </a:stretch>
        </p:blipFill>
        <p:spPr>
          <a:xfrm>
            <a:off x="4654088" y="206375"/>
            <a:ext cx="4300538" cy="473075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EC5A6F-96C9-77CA-0EF3-6FB4974A0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0AC467-3F56-A8E4-B60A-5AD6160B808C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327488" y="166942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Se préparer à des événements incontrôlables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7AC0E23-EFAB-8783-37F6-9E90DC96FA8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27488" y="114658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Prestations d’invalidité du </a:t>
            </a:r>
            <a:r>
              <a:rPr kumimoji="0" lang="fr-CA" alt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Régime de rentes du Québec/Régime de pensions du Canada (</a:t>
            </a: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RRQ/RPC)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96A8D4-3922-6B4A-1AC4-8EC792E680D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27488" y="171529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Régime au travail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903DA-395E-3AAD-4ACB-B4C4AA6E081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7488" y="2284018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maladies graves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3BE68B-C5F5-40C1-1DF9-32F6B32B077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7488" y="285273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de soins de longue durée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E46CD7E-A777-5132-8421-0D896DD9B80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7488" y="3421456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Assurance-invalidité 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B2C30E4-A143-2D23-0E27-17003AA3B0F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27488" y="3990175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Assurance-santé personnelle</a:t>
            </a:r>
          </a:p>
        </p:txBody>
      </p:sp>
    </p:spTree>
    <p:extLst>
      <p:ext uri="{BB962C8B-B14F-4D97-AF65-F5344CB8AC3E}">
        <p14:creationId xmlns:p14="http://schemas.microsoft.com/office/powerpoint/2010/main" val="3255591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7AA6B-F3DD-8735-23B2-125BE443D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sz="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Sun Life Sans"/>
                <a:ea typeface="+mn-ea"/>
                <a:cs typeface="+mn-cs"/>
                <a:sym typeface="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ca" sz="6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100000"/>
                </a:srgbClr>
              </a:solidFill>
              <a:effectLst/>
              <a:uLnTx/>
              <a:uFillTx/>
              <a:latin typeface="Sun Life Sans"/>
              <a:ea typeface="+mn-ea"/>
              <a:cs typeface="+mn-cs"/>
              <a:sym typeface="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5380E1-86A9-E5F3-3BE3-5396C253B075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1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fr-ca" sz="36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3"/>
            </p:custDataLst>
          </p:nvPr>
        </p:nvSpPr>
        <p:spPr>
          <a:xfrm>
            <a:off x="5161692" y="504527"/>
            <a:ext cx="3982308" cy="450533"/>
          </a:xfrm>
        </p:spPr>
        <p:txBody>
          <a:bodyPr/>
          <a:lstStyle/>
          <a:p>
            <a:pPr algn="l" rtl="0"/>
            <a:r>
              <a:rPr lang="fr-ca" sz="160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Assurance-vie</a:t>
            </a:r>
            <a:endParaRPr lang="fr-ca" sz="1600">
              <a:solidFill>
                <a:schemeClr val="tx2"/>
              </a:solidFill>
              <a:latin typeface="Sun Life New Display"/>
              <a:sym typeface="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4"/>
            </p:custDataLst>
          </p:nvPr>
        </p:nvSpPr>
        <p:spPr>
          <a:xfrm>
            <a:off x="4766403" y="1232244"/>
            <a:ext cx="3982309" cy="990600"/>
          </a:xfrm>
        </p:spPr>
        <p:txBody>
          <a:bodyPr/>
          <a:lstStyle/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Temporaire – protection pour vos besoins à court terme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Permanente – protection pour vos besoins à long terme</a:t>
            </a:r>
          </a:p>
          <a:p>
            <a:endParaRPr lang="fr-ca" sz="1200">
              <a:latin typeface="Sun Life New Text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  <p:custDataLst>
              <p:tags r:id="rId5"/>
            </p:custDataLst>
          </p:nvPr>
        </p:nvSpPr>
        <p:spPr>
          <a:xfrm>
            <a:off x="674167" y="2877565"/>
            <a:ext cx="3982308" cy="140525"/>
          </a:xfrm>
        </p:spPr>
        <p:txBody>
          <a:bodyPr/>
          <a:lstStyle/>
          <a:p>
            <a:pPr algn="l" rtl="0"/>
            <a:r>
              <a:rPr lang="fr-ca" sz="16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Assurance-santé</a:t>
            </a:r>
            <a:endParaRPr lang="fr-ca" sz="1600" dirty="0">
              <a:solidFill>
                <a:schemeClr val="tx2"/>
              </a:solidFill>
              <a:latin typeface="Sun Life New Display"/>
              <a:sym typeface="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  <p:custDataLst>
              <p:tags r:id="rId6"/>
            </p:custDataLst>
          </p:nvPr>
        </p:nvSpPr>
        <p:spPr>
          <a:xfrm>
            <a:off x="369735" y="3373381"/>
            <a:ext cx="3982309" cy="990600"/>
          </a:xfrm>
        </p:spPr>
        <p:txBody>
          <a:bodyPr/>
          <a:lstStyle/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Soins de longue durée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Maladies graves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Invalidité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Frais médicaux et dentaires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Décès et mutilation accidentels</a:t>
            </a:r>
            <a:endParaRPr lang="fr-ca" sz="1200">
              <a:latin typeface="Sun Life New Text"/>
              <a:sym typeface="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93" r="7193"/>
          <a:stretch>
            <a:fillRect/>
          </a:stretch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1" y="2811108"/>
            <a:ext cx="216028" cy="2880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4" y="430772"/>
            <a:ext cx="216028" cy="288037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4766403" y="2873878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1" i="0" u="none" strike="noStrike" kern="1200" cap="none" spc="0" normalizeH="0" baseline="0" noProof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Autre</a:t>
            </a:r>
            <a:endParaRPr kumimoji="0" lang="fr-ca" sz="1600" b="1" i="0" u="none" strike="noStrike" kern="1200" cap="none" spc="0" normalizeH="0" baseline="0" noProof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/>
              <a:ea typeface="+mn-ea"/>
              <a:cs typeface="+mn-cs"/>
              <a:sym typeface=""/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4766403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Assurance de biens (maison, copropriété, appartement)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Assurance automobile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Compte d’urgence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Prestations d’invalidité du RRQ/RPC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Sun Life New Text"/>
                <a:cs typeface="Sun Life New Text"/>
                <a:sym typeface=""/>
              </a:rPr>
              <a:t>Couverture au travail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553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E32E6-1929-AEF8-D733-4A026C6F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53A1F4-5E63-76E2-B261-E95259779A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59E233-7707-1502-8F77-4E78F6136660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fr-CA" sz="1800" dirty="0">
                <a:latin typeface="Sun Life New Display" pitchFamily="2" charset="0"/>
              </a:rPr>
              <a:t>La pyramide de la planification financière 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: </a:t>
            </a:r>
            <a:r>
              <a:rPr lang="fr-CA" sz="1800" b="0" noProof="0" dirty="0">
                <a:latin typeface="Sun Life New Display" pitchFamily="2" charset="0"/>
              </a:rPr>
              <a:t>Priorités personnelles</a:t>
            </a:r>
            <a:br>
              <a:rPr lang="fr-CA" sz="1800" b="0" noProof="0" dirty="0">
                <a:latin typeface="Sun Life New Display" pitchFamily="2" charset="0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25B90776-ED6D-883C-94C0-BC3820212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41281890"/>
              </p:ext>
            </p:extLst>
          </p:nvPr>
        </p:nvGraphicFramePr>
        <p:xfrm>
          <a:off x="429070" y="1280401"/>
          <a:ext cx="4142929" cy="3148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8598E07F-71FD-1F0A-1CAB-654C9A7E4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3683349" y="1936474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22F0AF-A16F-31E6-1DE6-D19995B8BC4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26989" y="143492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Épargne-études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A6014EB-4146-9C50-885B-43037F9E8C3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26989" y="202492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Maison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BC6CF7A-9BB5-A390-7D53-07158275B3C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26989" y="2614911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R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éduction des dettes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4171DA-C6D5-6F92-A69C-65C5DEEC999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26989" y="318363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F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onds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d’urgence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B0D2E68-633C-A81A-D323-6EBA8412EEF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26989" y="375234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P</a:t>
            </a:r>
            <a:r>
              <a:rPr kumimoji="0" lang="fr-CA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ersonnelles</a:t>
            </a:r>
            <a:r>
              <a:rPr lang="fr-CA" sz="1400" dirty="0">
                <a:solidFill>
                  <a:schemeClr val="tx1"/>
                </a:solidFill>
                <a:latin typeface="Sun Life New Text" pitchFamily="2" charset="0"/>
                <a:ea typeface="+mj-ea"/>
                <a:cs typeface="Calibri"/>
              </a:rPr>
              <a:t> et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 épargne-retraite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3292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8745&quot;&gt;&lt;property id=&quot;20148&quot; value=&quot;5&quot;/&gt;&lt;property id=&quot;20300&quot; value=&quot;Slide 22&quot;/&gt;&lt;property id=&quot;20307&quot; value=&quot;291&quot;/&gt;&lt;/object&gt;&lt;object type=&quot;3&quot; unique_id=&quot;1352237&quot;&gt;&lt;property id=&quot;20148&quot; value=&quot;5&quot;/&gt;&lt;property id=&quot;20300&quot; value=&quot;Slide 1 - &amp;quot;Reviewing your financial roadmap&amp;quot;&quot;/&gt;&lt;property id=&quot;20307&quot; value=&quot;279&quot;/&gt;&lt;/object&gt;&lt;object type=&quot;3&quot; unique_id=&quot;1360946&quot;&gt;&lt;property id=&quot;20148&quot; value=&quot;5&quot;/&gt;&lt;property id=&quot;20300&quot; value=&quot;Slide 12&quot;/&gt;&lt;property id=&quot;20307&quot; value=&quot;1979&quot;/&gt;&lt;/object&gt;&lt;object type=&quot;3&quot; unique_id=&quot;1365382&quot;&gt;&lt;property id=&quot;20148&quot; value=&quot;5&quot;/&gt;&lt;property id=&quot;20300&quot; value=&quot;Slide 14&quot;/&gt;&lt;property id=&quot;20307&quot; value=&quot;1999&quot;/&gt;&lt;/object&gt;&lt;object type=&quot;3&quot; unique_id=&quot;1365384&quot;&gt;&lt;property id=&quot;20148&quot; value=&quot;5&quot;/&gt;&lt;property id=&quot;20300&quot; value=&quot;Slide 8&quot;/&gt;&lt;property id=&quot;20307&quot; value=&quot;437&quot;/&gt;&lt;/object&gt;&lt;object type=&quot;3&quot; unique_id=&quot;1365385&quot;&gt;&lt;property id=&quot;20148&quot; value=&quot;5&quot;/&gt;&lt;property id=&quot;20300&quot; value=&quot;Slide 10&quot;/&gt;&lt;property id=&quot;20307&quot; value=&quot;1958&quot;/&gt;&lt;/object&gt;&lt;object type=&quot;3&quot; unique_id=&quot;1368518&quot;&gt;&lt;property id=&quot;20148&quot; value=&quot;5&quot;/&gt;&lt;property id=&quot;20300&quot; value=&quot;Slide 3&quot;/&gt;&lt;property id=&quot;20307&quot; value=&quot;2005&quot;/&gt;&lt;/object&gt;&lt;object type=&quot;3&quot; unique_id=&quot;1368519&quot;&gt;&lt;property id=&quot;20148&quot; value=&quot;5&quot;/&gt;&lt;property id=&quot;20300&quot; value=&quot;Slide 4&quot;/&gt;&lt;property id=&quot;20307&quot; value=&quot;2006&quot;/&gt;&lt;/object&gt;&lt;object type=&quot;3&quot; unique_id=&quot;1368622&quot;&gt;&lt;property id=&quot;20148&quot; value=&quot;5&quot;/&gt;&lt;property id=&quot;20300&quot; value=&quot;Slide 5&quot;/&gt;&lt;property id=&quot;20307&quot; value=&quot;2007&quot;/&gt;&lt;/object&gt;&lt;object type=&quot;3&quot; unique_id=&quot;1368624&quot;&gt;&lt;property id=&quot;20148&quot; value=&quot;5&quot;/&gt;&lt;property id=&quot;20300&quot; value=&quot;Slide 7&quot;/&gt;&lt;property id=&quot;20307&quot; value=&quot;2009&quot;/&gt;&lt;/object&gt;&lt;object type=&quot;3&quot; unique_id=&quot;1369236&quot;&gt;&lt;property id=&quot;20148&quot; value=&quot;5&quot;/&gt;&lt;property id=&quot;20300&quot; value=&quot;Slide 11&quot;/&gt;&lt;property id=&quot;20307&quot; value=&quot;1957&quot;/&gt;&lt;/object&gt;&lt;object type=&quot;3&quot; unique_id=&quot;1369237&quot;&gt;&lt;property id=&quot;20148&quot; value=&quot;5&quot;/&gt;&lt;property id=&quot;20300&quot; value=&quot;Slide 13&quot;/&gt;&lt;property id=&quot;20307&quot; value=&quot;1956&quot;/&gt;&lt;/object&gt;&lt;object type=&quot;3&quot; unique_id=&quot;1369238&quot;&gt;&lt;property id=&quot;20148&quot; value=&quot;5&quot;/&gt;&lt;property id=&quot;20300&quot; value=&quot;Slide 15&quot;/&gt;&lt;property id=&quot;20307&quot; value=&quot;2011&quot;/&gt;&lt;/object&gt;&lt;object type=&quot;3&quot; unique_id=&quot;1369240&quot;&gt;&lt;property id=&quot;20148&quot; value=&quot;5&quot;/&gt;&lt;property id=&quot;20300&quot; value=&quot;Slide 17&quot;/&gt;&lt;property id=&quot;20307&quot; value=&quot;2013&quot;/&gt;&lt;/object&gt;&lt;object type=&quot;3&quot; unique_id=&quot;1369241&quot;&gt;&lt;property id=&quot;20148&quot; value=&quot;5&quot;/&gt;&lt;property id=&quot;20300&quot; value=&quot;Slide 18&quot;/&gt;&lt;property id=&quot;20307&quot; value=&quot;435&quot;/&gt;&lt;/object&gt;&lt;object type=&quot;3&quot; unique_id=&quot;1369242&quot;&gt;&lt;property id=&quot;20148&quot; value=&quot;5&quot;/&gt;&lt;property id=&quot;20300&quot; value=&quot;Slide 19&quot;/&gt;&lt;property id=&quot;20307&quot; value=&quot;1922&quot;/&gt;&lt;/object&gt;&lt;object type=&quot;3&quot; unique_id=&quot;1369243&quot;&gt;&lt;property id=&quot;20148&quot; value=&quot;5&quot;/&gt;&lt;property id=&quot;20300&quot; value=&quot;Slide 20&quot;/&gt;&lt;property id=&quot;20307&quot; value=&quot;1960&quot;/&gt;&lt;/object&gt;&lt;object type=&quot;3&quot; unique_id=&quot;1369244&quot;&gt;&lt;property id=&quot;20148&quot; value=&quot;5&quot;/&gt;&lt;property id=&quot;20300&quot; value=&quot;Slide 21&quot;/&gt;&lt;property id=&quot;20307&quot; value=&quot;1933&quot;/&gt;&lt;/object&gt;&lt;object type=&quot;3&quot; unique_id=&quot;1369542&quot;&gt;&lt;property id=&quot;20148&quot; value=&quot;5&quot;/&gt;&lt;property id=&quot;20300&quot; value=&quot;Slide 2&quot;/&gt;&lt;property id=&quot;20307&quot; value=&quot;2014&quot;/&gt;&lt;/object&gt;&lt;object type=&quot;3&quot; unique_id=&quot;1369543&quot;&gt;&lt;property id=&quot;20148&quot; value=&quot;5&quot;/&gt;&lt;property id=&quot;20300&quot; value=&quot;Slide 6&quot;/&gt;&lt;property id=&quot;20307&quot; value=&quot;2015&quot;/&gt;&lt;/object&gt;&lt;object type=&quot;3&quot; unique_id=&quot;1369544&quot;&gt;&lt;property id=&quot;20148&quot; value=&quot;5&quot;/&gt;&lt;property id=&quot;20300&quot; value=&quot;Slide 9&quot;/&gt;&lt;property id=&quot;20307&quot; value=&quot;2016&quot;/&gt;&lt;/object&gt;&lt;object type=&quot;3&quot; unique_id=&quot;1369545&quot;&gt;&lt;property id=&quot;20148&quot; value=&quot;5&quot;/&gt;&lt;property id=&quot;20300&quot; value=&quot;Slide 16&quot;/&gt;&lt;property id=&quot;20307&quot; value=&quot;2017&quot;/&gt;&lt;/object&gt;&lt;/object&gt;&lt;object type=&quot;8&quot; unique_id=&quot;1348067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https://sunlifefinancial.sharepoint.com/sites/EI/WPSAL/_layouts/15/DocIdRedir.aspx?ID=SLFEI-1539375121-31187</Url>
      <Description>SLFEI-1539375121-31187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SLFEI-1539375121-31187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E4C33063-F698-4BD1-8174-5B359DF04D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4BDA36-6E4B-44BC-B5E2-104E52908E40}">
  <ds:schemaRefs>
    <ds:schemaRef ds:uri="http://schemas.microsoft.com/sharepoint/events"/>
    <ds:schemaRef ds:uri=""/>
  </ds:schemaRefs>
</ds:datastoreItem>
</file>

<file path=customXml/itemProps3.xml><?xml version="1.0" encoding="utf-8"?>
<ds:datastoreItem xmlns:ds="http://schemas.openxmlformats.org/officeDocument/2006/customXml" ds:itemID="{ABBED4B1-5303-40BA-BB90-4A7D3A39D6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8261DBD-1650-4AC5-AEE8-6FCBCFF1EAC6}">
  <ds:schemaRefs>
    <ds:schemaRef ds:uri="http://schemas.microsoft.com/office/2006/documentManagement/types"/>
    <ds:schemaRef ds:uri="f3356d00-3bac-4125-beb8-3fe6f2a1b406"/>
    <ds:schemaRef ds:uri="http://schemas.openxmlformats.org/package/2006/metadata/core-properties"/>
    <ds:schemaRef ds:uri="c8e2261c-d36f-4e15-9393-72878087d242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microsoft.com/sharepoint/v3"/>
    <ds:schemaRef ds:uri="3cdaa3e1-0311-4014-9630-d77d2ddf556e"/>
    <ds:schemaRef ds:uri="http://purl.org/dc/terms/"/>
    <ds:schemaRef ds:uri="http://schemas.microsoft.com/sharepoint/v3/field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4269</TotalTime>
  <Words>1480</Words>
  <Application>Microsoft Office PowerPoint</Application>
  <PresentationFormat>On-screen Show (16:9)</PresentationFormat>
  <Paragraphs>236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34" baseType="lpstr">
      <vt:lpstr>Arial</vt:lpstr>
      <vt:lpstr>Calibri</vt:lpstr>
      <vt:lpstr>Calibri Light</vt:lpstr>
      <vt:lpstr>inherit</vt:lpstr>
      <vt:lpstr>Sun Life New Display</vt:lpstr>
      <vt:lpstr>Sun Life New Text</vt:lpstr>
      <vt:lpstr>Sun Life Sans</vt:lpstr>
      <vt:lpstr>Sun Life Serif</vt:lpstr>
      <vt:lpstr>Office Theme</vt:lpstr>
      <vt:lpstr>3_Office Theme</vt:lpstr>
      <vt:lpstr>5_Office Theme</vt:lpstr>
      <vt:lpstr>11_Office Theme</vt:lpstr>
      <vt:lpstr>6_Office Theme</vt:lpstr>
      <vt:lpstr>9_Office Theme</vt:lpstr>
      <vt:lpstr>7_Office Theme</vt:lpstr>
      <vt:lpstr>Passer votre parcours financier en revue </vt:lpstr>
      <vt:lpstr>La pyramide de la planification financière, qu’est-ce que c’est?</vt:lpstr>
      <vt:lpstr>Votre plan pour la retraite</vt:lpstr>
      <vt:lpstr>Un parcours financier vous aide à :</vt:lpstr>
      <vt:lpstr>Planifiez votre succession</vt:lpstr>
      <vt:lpstr>La pyramide de la planification financière : Événements incontrôlables </vt:lpstr>
      <vt:lpstr>Se préparer à des événements incontrôlables</vt:lpstr>
      <vt:lpstr>Protection financière </vt:lpstr>
      <vt:lpstr>La pyramide de la planification financière : Priorités personnelles </vt:lpstr>
      <vt:lpstr>Conseils pour gérer votre argent</vt:lpstr>
      <vt:lpstr>Sources potentielles de revenus  à la retraite </vt:lpstr>
      <vt:lpstr>Épargner pour la retraite</vt:lpstr>
      <vt:lpstr>Épargne-études</vt:lpstr>
      <vt:lpstr>Épargner pour acheter une propriété</vt:lpstr>
      <vt:lpstr>Épargner pour différentes raisons</vt:lpstr>
      <vt:lpstr>Envisagez de maintenir le cap </vt:lpstr>
      <vt:lpstr>La pyramide de la planification financière Occasions de croissance :  </vt:lpstr>
      <vt:lpstr>Si vous ne planifiez pas</vt:lpstr>
      <vt:lpstr>Comment communiquer avec la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138</cp:revision>
  <dcterms:created xsi:type="dcterms:W3CDTF">2022-11-22T01:52:20Z</dcterms:created>
  <dcterms:modified xsi:type="dcterms:W3CDTF">2026-03-09T13:02:17Z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5CD5YEM5C3YY-1947770086-57057</vt:lpwstr>
  </property>
  <property fmtid="{D5CDD505-2E9C-101B-9397-08002B2CF9AE}" pid="4" name="_dlc_DocIdItemGuid">
    <vt:lpwstr>0925430d-7f3d-4c0f-a6ab-b4e74eff3640</vt:lpwstr>
  </property>
  <property fmtid="{D5CDD505-2E9C-101B-9397-08002B2CF9AE}" pid="5" name="_dlc_DocIdUrl">
    <vt:lpwstr>https://sunlifefinancial.sharepoint.com/sites/Group/GRSES/_layouts/15/DocIdRedir.aspx?ID=5CD5YEM5C3YY-1947770086-57057, 5CD5YEM5C3YY-1947770086-57057</vt:lpwstr>
  </property>
  <property fmtid="{D5CDD505-2E9C-101B-9397-08002B2CF9AE}" pid="6" name="MediaServiceImageTags">
    <vt:lpwstr/>
  </property>
</Properties>
</file>