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46"/>
    <a:srgbClr val="FFBB00"/>
    <a:srgbClr val="E97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58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14" d="100"/>
        <a:sy n="114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1C788B-1DA2-424E-B459-3F5CC3D6071D}" type="datetimeFigureOut">
              <a:rPr lang="en-US" smtClean="0"/>
              <a:t>10/4/2026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0ADF4CA-1D25-6449-94DA-C6A46C3FC90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2408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0ADF4CA-1D25-6449-94DA-C6A46C3FC90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685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56ED0-F9B8-1543-244A-BD8EFF03C6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88A9B4-4942-3834-F26C-4DBE787CD9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139F7F-679D-3C3F-C631-788173A51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1D436-FEC8-EEAD-1865-D56AACF5D1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52B19B-25F1-D5AD-B4BF-949973CB4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45397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B11F13-200D-85E2-6E82-3B3A20D50E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1D48E-E72A-B292-C768-7C92AD5F55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E8953-01C0-9297-C0B6-FB7E9F26F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7A66E4-4C18-E687-95B0-482D1BF5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31A80-B703-F277-FE15-3F1133D80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0647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E850E-70BE-BBB5-D0FE-44809ECAD1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9C735DC-D392-D41D-D00D-500A2F29B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BB8460-66CC-AF9C-205A-0173A13C3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D02F7E-81F5-16C2-70B6-6178BBCA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190823-C295-D29E-3A54-B3FD0A703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1047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45426B-A353-6A52-5F7A-6EB5F82E8F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2E8262-14AD-A399-1F50-DB4571ACCE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4FFAA8-1C70-F4AF-4AD9-21878E5A6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4B7243-E641-C585-B642-8E61EBAA8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AF6427-0434-4C44-00A3-3279AB43D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F2630-D74F-090C-93A1-A5BB951E9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086934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69D5E-D52F-8A74-D2E9-401156105D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60EE67-461F-EE77-63E7-E2F46974D9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874A9A-D3AA-4AE8-15CF-CEBBA5798F0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5CB188-009D-786C-5C16-3A752D833B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B02786-CEF7-6D87-4DCF-3C0ACE0354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C07E4A8-5A00-3D64-6DA5-1A74B5344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72BF5BD-576B-D391-AC07-7E1C1F9ED0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EF25265-BAE5-4987-8DBC-532285387A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79612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6A286-97D5-BFC5-3E09-9D805EB100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D3C43B5-5810-6B0E-A27D-1556ADBA2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46D8C5-EF00-44C9-0AE7-1A5F368D5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9CEDEF-E3AF-C559-1C51-380C1FECFA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252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E1CF09-9842-D946-7C16-8D02F5745A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F7CDAE-950B-011D-14FC-67EE3A351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03D5AFE-6218-C243-9C3A-548B878DE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04238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BEC74-E783-D920-B198-4CF9D8D61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8B6B8B-F562-4C24-13FC-5A661A945B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0CEBE9-CDC7-1381-8570-200629B4FD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193B108-139F-918B-D6CF-BC3147A275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9F88D3-569B-9F2B-10CF-5438741221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4496D-6F0F-6BC9-F664-84F3140127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43988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AEA97-C996-F825-02E3-0D416D4B1B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75F5C2-2F7F-0D01-132A-59AC6678DB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20622-D58F-0058-1180-BB73375064E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28FB74-6586-ACD0-8374-D467C933E9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7942C6-B937-A47F-20D3-DC8C64449B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C65F5E-169B-EE6F-7643-CE49D6DB6E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0386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3A8FBA-DE8A-52E5-64AF-6AF23D3C5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7996C-53FF-A006-CB1E-7611669D0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820970-5F31-B99A-663B-BAEF3118F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EF9EB1-F275-C455-AE4B-6E04FC0B1E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3ABCBB-4317-3EC5-449B-ACD28F63B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16445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10CDF6-1452-C716-0826-ED21A65FBA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C9CED9-1DB6-80C9-7605-C070CE0F2D4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432AD1-71AB-F581-83BE-1FE79FBC03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DBAD34-4953-CA32-29A4-20144460A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EF277D-A24F-7385-4905-5BAD69CF1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3486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4D2720-A2AD-572B-BB4C-F6EF58030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78AC54B-8FC3-B693-8175-3A7C0D323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036B57-7CC4-4A09-EBDA-12E4D8FE10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4C25AD-810A-4BAD-97A1-098DDB210980}" type="datetimeFigureOut">
              <a:rPr lang="en-CA" smtClean="0"/>
              <a:t>2026-10-04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D890C3-657A-D9BC-CD35-A636D5BFCC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762927-3C15-6A1E-C5EC-25AC9A247D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033824D-D0B5-4DFD-ACAA-3A8A518C722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0131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DDB9AC63-7836-4575-0E8F-82505B0CB6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9" t="57617" r="51388" b="16265"/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C3CAF4BE-ACED-2827-AB2B-0B2BE5935E45}"/>
              </a:ext>
            </a:extLst>
          </p:cNvPr>
          <p:cNvSpPr/>
          <p:nvPr/>
        </p:nvSpPr>
        <p:spPr>
          <a:xfrm>
            <a:off x="0" y="0"/>
            <a:ext cx="12191999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shade val="100000"/>
                  <a:satMod val="115000"/>
                  <a:alpha val="5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6CD4A2D-CF7F-1CC4-11BC-A65EFA3F96FB}"/>
              </a:ext>
            </a:extLst>
          </p:cNvPr>
          <p:cNvSpPr/>
          <p:nvPr/>
        </p:nvSpPr>
        <p:spPr>
          <a:xfrm>
            <a:off x="504824" y="4795284"/>
            <a:ext cx="6416971" cy="16832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22C6F358-D7D5-B33C-8D14-2536D21405B7}"/>
              </a:ext>
            </a:extLst>
          </p:cNvPr>
          <p:cNvSpPr txBox="1"/>
          <p:nvPr/>
        </p:nvSpPr>
        <p:spPr>
          <a:xfrm>
            <a:off x="2065704" y="4942836"/>
            <a:ext cx="42238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latin typeface="Sun Life New Text" pitchFamily="2" charset="77"/>
              </a:rPr>
              <a:t>Balayez le code QR pour en savoir plus et participer </a:t>
            </a:r>
            <a:br>
              <a:rPr lang="fr-FR" sz="2000" b="1" dirty="0">
                <a:latin typeface="Sun Life New Text" pitchFamily="2" charset="77"/>
              </a:rPr>
            </a:br>
            <a:r>
              <a:rPr lang="fr-FR" sz="2000" b="1" dirty="0">
                <a:latin typeface="Sun Life New Text" pitchFamily="2" charset="77"/>
              </a:rPr>
              <a:t>au concours.</a:t>
            </a:r>
            <a:endParaRPr lang="en-US" sz="2000" b="1" dirty="0">
              <a:latin typeface="Sun Life New Text" pitchFamily="2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358128-D347-85CE-3599-61FAB44269CB}"/>
              </a:ext>
            </a:extLst>
          </p:cNvPr>
          <p:cNvSpPr txBox="1"/>
          <p:nvPr/>
        </p:nvSpPr>
        <p:spPr>
          <a:xfrm>
            <a:off x="504823" y="2638335"/>
            <a:ext cx="79267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fr-FR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Prenez des actions amissibles pour améliorer votre santé financière à l’aide de votre régime d’épargne au travail et vous pourrez gagner </a:t>
            </a:r>
            <a:r>
              <a:rPr lang="en-CA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en-CA" sz="1600" b="1" baseline="300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09ADE74-D741-69D0-D4AE-BF8289691DE9}"/>
              </a:ext>
            </a:extLst>
          </p:cNvPr>
          <p:cNvSpPr/>
          <p:nvPr/>
        </p:nvSpPr>
        <p:spPr>
          <a:xfrm>
            <a:off x="504823" y="541852"/>
            <a:ext cx="4610102" cy="465894"/>
          </a:xfrm>
          <a:prstGeom prst="rect">
            <a:avLst/>
          </a:prstGeom>
          <a:solidFill>
            <a:srgbClr val="FFBB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solidFill>
                  <a:schemeClr val="tx1"/>
                </a:solidFill>
                <a:latin typeface="Sun Life New Text" pitchFamily="2" charset="77"/>
              </a:rPr>
              <a:t>Concours Petits </a:t>
            </a:r>
            <a:r>
              <a:rPr lang="en-US" sz="1600" b="1" dirty="0" err="1">
                <a:solidFill>
                  <a:schemeClr val="tx1"/>
                </a:solidFill>
                <a:latin typeface="Sun Life New Text" pitchFamily="2" charset="77"/>
              </a:rPr>
              <a:t>gestes</a:t>
            </a:r>
            <a:r>
              <a:rPr lang="en-US" sz="1600" b="1" dirty="0">
                <a:solidFill>
                  <a:schemeClr val="tx1"/>
                </a:solidFill>
                <a:latin typeface="Sun Life New Text" pitchFamily="2" charset="77"/>
              </a:rPr>
              <a:t>, grand </a:t>
            </a:r>
            <a:r>
              <a:rPr lang="en-US" sz="1600" b="1" dirty="0" err="1">
                <a:solidFill>
                  <a:schemeClr val="tx1"/>
                </a:solidFill>
                <a:latin typeface="Sun Life New Text" pitchFamily="2" charset="77"/>
              </a:rPr>
              <a:t>récompenses</a:t>
            </a:r>
            <a:endParaRPr lang="en-US" sz="1600" b="1" dirty="0">
              <a:solidFill>
                <a:schemeClr val="tx1"/>
              </a:solidFill>
              <a:latin typeface="Sun Life New Text" pitchFamily="2" charset="77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25BAFF-E65C-1E08-1301-D775FA93C52B}"/>
              </a:ext>
            </a:extLst>
          </p:cNvPr>
          <p:cNvSpPr txBox="1"/>
          <p:nvPr/>
        </p:nvSpPr>
        <p:spPr>
          <a:xfrm>
            <a:off x="504823" y="3438768"/>
            <a:ext cx="609777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CA" sz="3200" dirty="0" err="1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L’un</a:t>
            </a:r>
            <a:r>
              <a:rPr lang="en-CA" sz="3200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des 5 prix de </a:t>
            </a:r>
            <a:r>
              <a:rPr lang="en-CA" sz="3200" b="1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10 000</a:t>
            </a:r>
            <a:r>
              <a:rPr lang="en-CA" sz="3200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CA" sz="3200" b="1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$</a:t>
            </a:r>
          </a:p>
          <a:p>
            <a:r>
              <a:rPr lang="en-CA" sz="3200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Ou le grand prix de </a:t>
            </a:r>
            <a:r>
              <a:rPr lang="en-CA" sz="3200" b="1" dirty="0">
                <a:latin typeface="Sun Life New Text" pitchFamily="2" charset="77"/>
                <a:ea typeface="Calibri" panose="020F0502020204030204" pitchFamily="34" charset="0"/>
                <a:cs typeface="Calibri" panose="020F0502020204030204" pitchFamily="34" charset="0"/>
              </a:rPr>
              <a:t>50 000 $</a:t>
            </a:r>
            <a:endParaRPr lang="en-CA" sz="3200" dirty="0">
              <a:latin typeface="Sun Life New Text" pitchFamily="2" charset="77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064B225-92AA-3E45-FF4A-89F1CD44BB9E}"/>
              </a:ext>
            </a:extLst>
          </p:cNvPr>
          <p:cNvSpPr txBox="1"/>
          <p:nvPr/>
        </p:nvSpPr>
        <p:spPr>
          <a:xfrm>
            <a:off x="504823" y="1096940"/>
            <a:ext cx="839629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600" dirty="0" err="1">
                <a:solidFill>
                  <a:srgbClr val="003946"/>
                </a:solidFill>
                <a:latin typeface="Sun Life New Display" pitchFamily="2" charset="77"/>
              </a:rPr>
              <a:t>Courez</a:t>
            </a:r>
            <a:r>
              <a:rPr lang="en-US" sz="4600" dirty="0">
                <a:solidFill>
                  <a:srgbClr val="003946"/>
                </a:solidFill>
                <a:latin typeface="Sun Life New Display" pitchFamily="2" charset="77"/>
              </a:rPr>
              <a:t> la chance de </a:t>
            </a:r>
            <a:r>
              <a:rPr lang="en-US" sz="4600" dirty="0" err="1">
                <a:solidFill>
                  <a:srgbClr val="003946"/>
                </a:solidFill>
                <a:latin typeface="Sun Life New Display" pitchFamily="2" charset="77"/>
              </a:rPr>
              <a:t>gagner</a:t>
            </a:r>
            <a:r>
              <a:rPr lang="en-US" sz="4600" dirty="0">
                <a:solidFill>
                  <a:srgbClr val="003946"/>
                </a:solidFill>
                <a:latin typeface="Sun Life New Display" pitchFamily="2" charset="77"/>
              </a:rPr>
              <a:t> </a:t>
            </a:r>
            <a:r>
              <a:rPr lang="en-US" sz="4600" dirty="0" err="1">
                <a:solidFill>
                  <a:srgbClr val="003946"/>
                </a:solidFill>
                <a:latin typeface="Sun Life New Display" pitchFamily="2" charset="77"/>
              </a:rPr>
              <a:t>jusqu’à</a:t>
            </a:r>
            <a:r>
              <a:rPr lang="en-US" sz="4600" dirty="0">
                <a:solidFill>
                  <a:srgbClr val="003946"/>
                </a:solidFill>
                <a:latin typeface="Sun Life New Display" pitchFamily="2" charset="77"/>
              </a:rPr>
              <a:t> 50 000 $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58F00873-A45B-E566-5721-6680978EF81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829" t="57614" r="51380" b="16266"/>
          <a:stretch>
            <a:fillRect/>
          </a:stretch>
        </p:blipFill>
        <p:spPr>
          <a:xfrm>
            <a:off x="5582093" y="0"/>
            <a:ext cx="6609906" cy="68580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CDAD80-075B-3006-F8B6-57BCA1041B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5018" y="4911574"/>
            <a:ext cx="1450686" cy="14506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27E16422-8D29-D7DC-6881-76D7D954C42E}"/>
              </a:ext>
            </a:extLst>
          </p:cNvPr>
          <p:cNvSpPr txBox="1"/>
          <p:nvPr/>
        </p:nvSpPr>
        <p:spPr>
          <a:xfrm>
            <a:off x="2065704" y="5927237"/>
            <a:ext cx="46385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Sun Life New Text" pitchFamily="2" charset="77"/>
              </a:rPr>
              <a:t>Le concours se </a:t>
            </a:r>
            <a:r>
              <a:rPr lang="en-US" sz="1400" dirty="0" err="1">
                <a:latin typeface="Sun Life New Text" pitchFamily="2" charset="77"/>
              </a:rPr>
              <a:t>termine</a:t>
            </a:r>
            <a:r>
              <a:rPr lang="en-US" sz="1400" dirty="0">
                <a:latin typeface="Sun Life New Text" pitchFamily="2" charset="77"/>
              </a:rPr>
              <a:t> le 20 </a:t>
            </a:r>
            <a:r>
              <a:rPr lang="en-US" sz="1400" dirty="0" err="1">
                <a:latin typeface="Sun Life New Text" pitchFamily="2" charset="77"/>
              </a:rPr>
              <a:t>décembre</a:t>
            </a:r>
            <a:r>
              <a:rPr lang="en-US" sz="1400" dirty="0">
                <a:latin typeface="Sun Life New Text" pitchFamily="2" charset="77"/>
              </a:rPr>
              <a:t> 2026.</a:t>
            </a:r>
          </a:p>
        </p:txBody>
      </p:sp>
    </p:spTree>
    <p:extLst>
      <p:ext uri="{BB962C8B-B14F-4D97-AF65-F5344CB8AC3E}">
        <p14:creationId xmlns:p14="http://schemas.microsoft.com/office/powerpoint/2010/main" val="3133484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234</TotalTime>
  <Words>77</Words>
  <Application>Microsoft Office PowerPoint</Application>
  <PresentationFormat>Widescreen</PresentationFormat>
  <Paragraphs>8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Aptos Display</vt:lpstr>
      <vt:lpstr>Arial</vt:lpstr>
      <vt:lpstr>Sun Life New Display</vt:lpstr>
      <vt:lpstr>Sun Life New Text</vt:lpstr>
      <vt:lpstr>Office Theme</vt:lpstr>
      <vt:lpstr>PowerPoint Presentation</vt:lpstr>
    </vt:vector>
  </TitlesOfParts>
  <Company>Sun Life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Whitney Wager</dc:creator>
  <cp:lastModifiedBy>Whitney Wager</cp:lastModifiedBy>
  <cp:revision>9</cp:revision>
  <dcterms:created xsi:type="dcterms:W3CDTF">2026-09-12T23:45:39Z</dcterms:created>
  <dcterms:modified xsi:type="dcterms:W3CDTF">2026-10-05T00:49:25Z</dcterms:modified>
</cp:coreProperties>
</file>